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15"/>
  </p:notesMasterIdLst>
  <p:sldIdLst>
    <p:sldId id="256" r:id="rId2"/>
    <p:sldId id="323" r:id="rId3"/>
    <p:sldId id="324" r:id="rId4"/>
    <p:sldId id="326" r:id="rId5"/>
    <p:sldId id="327" r:id="rId6"/>
    <p:sldId id="328" r:id="rId7"/>
    <p:sldId id="340" r:id="rId8"/>
    <p:sldId id="342" r:id="rId9"/>
    <p:sldId id="341" r:id="rId10"/>
    <p:sldId id="344" r:id="rId11"/>
    <p:sldId id="343" r:id="rId12"/>
    <p:sldId id="350" r:id="rId13"/>
    <p:sldId id="345" r:id="rId14"/>
    <p:sldId id="346" r:id="rId15"/>
    <p:sldId id="351" r:id="rId16"/>
    <p:sldId id="347" r:id="rId17"/>
    <p:sldId id="352" r:id="rId18"/>
    <p:sldId id="348" r:id="rId19"/>
    <p:sldId id="329" r:id="rId20"/>
    <p:sldId id="330" r:id="rId21"/>
    <p:sldId id="353" r:id="rId22"/>
    <p:sldId id="355" r:id="rId23"/>
    <p:sldId id="268" r:id="rId24"/>
    <p:sldId id="269" r:id="rId25"/>
    <p:sldId id="270" r:id="rId26"/>
    <p:sldId id="271" r:id="rId27"/>
    <p:sldId id="275" r:id="rId28"/>
    <p:sldId id="273" r:id="rId29"/>
    <p:sldId id="274" r:id="rId30"/>
    <p:sldId id="276" r:id="rId31"/>
    <p:sldId id="356" r:id="rId32"/>
    <p:sldId id="360" r:id="rId33"/>
    <p:sldId id="357" r:id="rId34"/>
    <p:sldId id="282" r:id="rId35"/>
    <p:sldId id="283" r:id="rId36"/>
    <p:sldId id="281" r:id="rId37"/>
    <p:sldId id="279" r:id="rId38"/>
    <p:sldId id="280" r:id="rId39"/>
    <p:sldId id="358" r:id="rId40"/>
    <p:sldId id="361" r:id="rId41"/>
    <p:sldId id="362" r:id="rId42"/>
    <p:sldId id="364" r:id="rId43"/>
    <p:sldId id="363" r:id="rId44"/>
    <p:sldId id="365" r:id="rId45"/>
    <p:sldId id="287" r:id="rId46"/>
    <p:sldId id="288" r:id="rId47"/>
    <p:sldId id="289" r:id="rId48"/>
    <p:sldId id="290" r:id="rId49"/>
    <p:sldId id="291" r:id="rId50"/>
    <p:sldId id="292" r:id="rId51"/>
    <p:sldId id="366" r:id="rId52"/>
    <p:sldId id="293" r:id="rId53"/>
    <p:sldId id="294" r:id="rId54"/>
    <p:sldId id="295" r:id="rId55"/>
    <p:sldId id="296" r:id="rId56"/>
    <p:sldId id="298" r:id="rId57"/>
    <p:sldId id="297" r:id="rId58"/>
    <p:sldId id="367" r:id="rId59"/>
    <p:sldId id="299" r:id="rId60"/>
    <p:sldId id="300" r:id="rId61"/>
    <p:sldId id="301" r:id="rId62"/>
    <p:sldId id="302" r:id="rId63"/>
    <p:sldId id="303" r:id="rId64"/>
    <p:sldId id="304" r:id="rId65"/>
    <p:sldId id="368" r:id="rId66"/>
    <p:sldId id="381" r:id="rId67"/>
    <p:sldId id="382" r:id="rId68"/>
    <p:sldId id="383" r:id="rId69"/>
    <p:sldId id="384" r:id="rId70"/>
    <p:sldId id="385" r:id="rId71"/>
    <p:sldId id="386" r:id="rId72"/>
    <p:sldId id="387" r:id="rId73"/>
    <p:sldId id="306" r:id="rId74"/>
    <p:sldId id="376" r:id="rId75"/>
    <p:sldId id="309" r:id="rId76"/>
    <p:sldId id="310" r:id="rId77"/>
    <p:sldId id="377" r:id="rId78"/>
    <p:sldId id="388" r:id="rId79"/>
    <p:sldId id="378" r:id="rId80"/>
    <p:sldId id="389" r:id="rId81"/>
    <p:sldId id="379" r:id="rId82"/>
    <p:sldId id="380" r:id="rId83"/>
    <p:sldId id="390" r:id="rId84"/>
    <p:sldId id="391" r:id="rId85"/>
    <p:sldId id="316" r:id="rId86"/>
    <p:sldId id="403" r:id="rId87"/>
    <p:sldId id="402" r:id="rId88"/>
    <p:sldId id="392" r:id="rId89"/>
    <p:sldId id="393" r:id="rId90"/>
    <p:sldId id="401" r:id="rId91"/>
    <p:sldId id="394" r:id="rId92"/>
    <p:sldId id="395" r:id="rId93"/>
    <p:sldId id="404" r:id="rId94"/>
    <p:sldId id="397" r:id="rId95"/>
    <p:sldId id="398" r:id="rId96"/>
    <p:sldId id="399" r:id="rId97"/>
    <p:sldId id="400" r:id="rId98"/>
    <p:sldId id="405" r:id="rId99"/>
    <p:sldId id="406" r:id="rId100"/>
    <p:sldId id="407" r:id="rId101"/>
    <p:sldId id="408" r:id="rId102"/>
    <p:sldId id="409" r:id="rId103"/>
    <p:sldId id="410" r:id="rId104"/>
    <p:sldId id="411" r:id="rId105"/>
    <p:sldId id="412" r:id="rId106"/>
    <p:sldId id="413" r:id="rId107"/>
    <p:sldId id="414" r:id="rId108"/>
    <p:sldId id="415" r:id="rId109"/>
    <p:sldId id="416" r:id="rId110"/>
    <p:sldId id="417" r:id="rId111"/>
    <p:sldId id="418" r:id="rId112"/>
    <p:sldId id="419" r:id="rId113"/>
    <p:sldId id="420" r:id="rId11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J WAN" initials="AP"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a:srgbClr val="FF6600"/>
    <a:srgbClr val="00CC00"/>
    <a:srgbClr val="FF3300"/>
    <a:srgbClr val="F9F9F9"/>
    <a:srgbClr val="FFFFED"/>
    <a:srgbClr val="FFFFE5"/>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0" autoAdjust="0"/>
    <p:restoredTop sz="94690" autoAdjust="0"/>
  </p:normalViewPr>
  <p:slideViewPr>
    <p:cSldViewPr>
      <p:cViewPr>
        <p:scale>
          <a:sx n="66" d="100"/>
          <a:sy n="66" d="100"/>
        </p:scale>
        <p:origin x="-1290" y="-8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888"/>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109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109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2109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109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6517E80-4203-47BE-B292-3E3D107091C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14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18</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19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57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85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94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5" name="Picture 8" descr="2"/>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4723" name="Rectangle 3"/>
          <p:cNvSpPr>
            <a:spLocks noGrp="1" noChangeArrowheads="1"/>
          </p:cNvSpPr>
          <p:nvPr>
            <p:ph type="ctrTitle"/>
          </p:nvPr>
        </p:nvSpPr>
        <p:spPr bwMode="auto">
          <a:xfrm>
            <a:off x="685800" y="2130425"/>
            <a:ext cx="7772400" cy="1470025"/>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b="1">
                <a:ea typeface="黑体" pitchFamily="2" charset="-122"/>
              </a:defRPr>
            </a:lvl1pPr>
          </a:lstStyle>
          <a:p>
            <a:r>
              <a:rPr lang="zh-CN" altLang="en-US" dirty="0"/>
              <a:t>单击此处编辑母版标题样式</a:t>
            </a:r>
          </a:p>
        </p:txBody>
      </p:sp>
      <p:sp>
        <p:nvSpPr>
          <p:cNvPr id="414724" name="Rectangle 4"/>
          <p:cNvSpPr>
            <a:spLocks noGrp="1" noChangeArrowheads="1"/>
          </p:cNvSpPr>
          <p:nvPr>
            <p:ph type="subTitle" idx="1"/>
          </p:nvPr>
        </p:nvSpPr>
        <p:spPr>
          <a:xfrm>
            <a:off x="1371600" y="3886200"/>
            <a:ext cx="6400800" cy="1752600"/>
          </a:xfrm>
        </p:spPr>
        <p:txBody>
          <a:bodyPr/>
          <a:lstStyle>
            <a:lvl1pPr marL="0" indent="0" algn="r">
              <a:buFontTx/>
              <a:buNone/>
              <a:defRPr b="1">
                <a:ea typeface="楷体_GB2312" pitchFamily="49" charset="-122"/>
              </a:defRPr>
            </a:lvl1pPr>
          </a:lstStyle>
          <a:p>
            <a:r>
              <a:rPr lang="zh-CN" altLang="en-US" dirty="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21362"/>
          </a:xfrm>
          <a:prstGeom prst="rect">
            <a:avLst/>
          </a:prstGeom>
        </p:spPr>
        <p:txBody>
          <a:bodyPr vert="eaVert"/>
          <a:lstStyle>
            <a:lvl1pPr>
              <a:defRPr sz="36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274638"/>
            <a:ext cx="6019800" cy="5821362"/>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914400"/>
            <a:ext cx="3810000"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14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581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213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90800" y="90488"/>
            <a:ext cx="6019800" cy="1190625"/>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371600"/>
            <a:ext cx="8153400" cy="4572000"/>
          </a:xfrm>
        </p:spPr>
        <p:txBody>
          <a:bodyPr/>
          <a:lstStyle/>
          <a:p>
            <a:endParaRPr lang="zh-CN" altLang="en-US"/>
          </a:p>
        </p:txBody>
      </p:sp>
      <p:sp>
        <p:nvSpPr>
          <p:cNvPr id="4" name="日期占位符 3"/>
          <p:cNvSpPr>
            <a:spLocks noGrp="1"/>
          </p:cNvSpPr>
          <p:nvPr>
            <p:ph type="dt" sz="half" idx="10"/>
          </p:nvPr>
        </p:nvSpPr>
        <p:spPr>
          <a:xfrm>
            <a:off x="2819400" y="6248400"/>
            <a:ext cx="1295400" cy="45720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4267200" y="6248400"/>
            <a:ext cx="2895600" cy="4572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7315200" y="6248400"/>
            <a:ext cx="1295400" cy="457200"/>
          </a:xfrm>
          <a:prstGeom prst="rect">
            <a:avLst/>
          </a:prstGeom>
        </p:spPr>
        <p:txBody>
          <a:bodyPr/>
          <a:lstStyle>
            <a:lvl1pPr>
              <a:defRPr/>
            </a:lvl1pPr>
          </a:lstStyle>
          <a:p>
            <a:fld id="{1F2529F4-D1D2-4757-BD42-7F8A623A67D6}" type="slidenum">
              <a:rPr lang="en-US" altLang="zh-CN"/>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2590800" y="90488"/>
            <a:ext cx="6019800" cy="1190625"/>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71600"/>
            <a:ext cx="8153400" cy="2209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3733800"/>
            <a:ext cx="8153400" cy="2209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2819400" y="6248400"/>
            <a:ext cx="1295400" cy="4572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4267200" y="6248400"/>
            <a:ext cx="2895600" cy="4572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7315200" y="6248400"/>
            <a:ext cx="1295400" cy="457200"/>
          </a:xfrm>
          <a:prstGeom prst="rect">
            <a:avLst/>
          </a:prstGeom>
        </p:spPr>
        <p:txBody>
          <a:bodyPr/>
          <a:lstStyle>
            <a:lvl1pPr>
              <a:defRPr/>
            </a:lvl1pPr>
          </a:lstStyle>
          <a:p>
            <a:fld id="{C12B568A-3AC9-47E5-999E-74E6B89DD6A2}" type="slidenum">
              <a:rPr lang="en-US" altLang="zh-CN"/>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85800" y="9144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9144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800" b="1">
                <a:latin typeface="黑体" pitchFamily="2" charset="-122"/>
                <a:ea typeface="黑体"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2400">
                <a:latin typeface="楷体_GB2312" pitchFamily="49" charset="-122"/>
                <a:ea typeface="楷体_GB2312"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4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2400">
                <a:latin typeface="楷体_GB2312" pitchFamily="49" charset="-122"/>
                <a:ea typeface="楷体_GB2312"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685800" y="914400"/>
            <a:ext cx="7772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413699" name="Rectangle 3"/>
          <p:cNvSpPr>
            <a:spLocks noChangeArrowheads="1"/>
          </p:cNvSpPr>
          <p:nvPr/>
        </p:nvSpPr>
        <p:spPr bwMode="auto">
          <a:xfrm>
            <a:off x="0" y="228600"/>
            <a:ext cx="9144000" cy="76200"/>
          </a:xfrm>
          <a:prstGeom prst="rect">
            <a:avLst/>
          </a:prstGeom>
          <a:gradFill rotWithShape="1">
            <a:gsLst>
              <a:gs pos="0">
                <a:srgbClr val="3366FF"/>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pic>
        <p:nvPicPr>
          <p:cNvPr id="2052" name="Picture 5" descr="校徽2n 拷贝"/>
          <p:cNvPicPr>
            <a:picLocks noChangeAspect="1" noChangeArrowheads="1"/>
          </p:cNvPicPr>
          <p:nvPr/>
        </p:nvPicPr>
        <p:blipFill>
          <a:blip r:embed="rId18" cstate="print"/>
          <a:srcRect/>
          <a:stretch>
            <a:fillRect/>
          </a:stretch>
        </p:blipFill>
        <p:spPr bwMode="auto">
          <a:xfrm>
            <a:off x="8459788" y="6096000"/>
            <a:ext cx="684212" cy="762000"/>
          </a:xfrm>
          <a:prstGeom prst="rect">
            <a:avLst/>
          </a:prstGeom>
          <a:noFill/>
          <a:ln w="9525">
            <a:noFill/>
            <a:miter lim="800000"/>
            <a:headEnd/>
            <a:tailEnd/>
          </a:ln>
        </p:spPr>
      </p:pic>
      <p:pic>
        <p:nvPicPr>
          <p:cNvPr id="2053" name="Picture 6" descr="swjtu-blue"/>
          <p:cNvPicPr>
            <a:picLocks noChangeAspect="1" noChangeArrowheads="1"/>
          </p:cNvPicPr>
          <p:nvPr/>
        </p:nvPicPr>
        <p:blipFill>
          <a:blip r:embed="rId19" cstate="print"/>
          <a:srcRect/>
          <a:stretch>
            <a:fillRect/>
          </a:stretch>
        </p:blipFill>
        <p:spPr bwMode="auto">
          <a:xfrm>
            <a:off x="6477000" y="6457950"/>
            <a:ext cx="1828800" cy="400050"/>
          </a:xfrm>
          <a:prstGeom prst="rect">
            <a:avLst/>
          </a:prstGeom>
          <a:noFill/>
          <a:ln w="9525">
            <a:noFill/>
            <a:miter lim="800000"/>
            <a:headEnd/>
            <a:tailEnd/>
          </a:ln>
        </p:spPr>
      </p:pic>
      <p:sp>
        <p:nvSpPr>
          <p:cNvPr id="413703" name="Rectangle 7"/>
          <p:cNvSpPr>
            <a:spLocks noChangeArrowheads="1"/>
          </p:cNvSpPr>
          <p:nvPr/>
        </p:nvSpPr>
        <p:spPr bwMode="auto">
          <a:xfrm>
            <a:off x="0" y="6308725"/>
            <a:ext cx="8316913" cy="93663"/>
          </a:xfrm>
          <a:prstGeom prst="rect">
            <a:avLst/>
          </a:prstGeom>
          <a:gradFill rotWithShape="1">
            <a:gsLst>
              <a:gs pos="0">
                <a:schemeClr val="bg1"/>
              </a:gs>
              <a:gs pos="100000">
                <a:srgbClr val="0033CC"/>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9" name="TextBox 8"/>
          <p:cNvSpPr txBox="1"/>
          <p:nvPr/>
        </p:nvSpPr>
        <p:spPr>
          <a:xfrm>
            <a:off x="179512" y="6443663"/>
            <a:ext cx="5832648" cy="369332"/>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b="1" dirty="0" smtClean="0">
                <a:solidFill>
                  <a:srgbClr val="0000CC"/>
                </a:solidFill>
              </a:rPr>
              <a:t>工程材料   第</a:t>
            </a:r>
            <a:r>
              <a:rPr lang="en-US" altLang="zh-CN" b="1" dirty="0" smtClean="0">
                <a:solidFill>
                  <a:srgbClr val="0000CC"/>
                </a:solidFill>
              </a:rPr>
              <a:t>X</a:t>
            </a:r>
            <a:r>
              <a:rPr lang="zh-CN" altLang="en-US" b="1" dirty="0" smtClean="0">
                <a:solidFill>
                  <a:srgbClr val="0000CC"/>
                </a:solidFill>
              </a:rPr>
              <a:t>章  第 </a:t>
            </a:r>
            <a:fld id="{57738F2C-9540-4D4B-80A0-EAC53700EE88}" type="slidenum">
              <a:rPr lang="zh-CN" altLang="en-US" b="1" smtClean="0">
                <a:solidFill>
                  <a:srgbClr val="0000CC"/>
                </a:solidFill>
              </a:rPr>
              <a:pPr marL="0" marR="0" indent="0" algn="l" defTabSz="914400" rtl="0" eaLnBrk="1" fontAlgn="base" latinLnBrk="0" hangingPunct="1">
                <a:lnSpc>
                  <a:spcPct val="100000"/>
                </a:lnSpc>
                <a:spcBef>
                  <a:spcPct val="0"/>
                </a:spcBef>
                <a:spcAft>
                  <a:spcPct val="0"/>
                </a:spcAft>
                <a:buClrTx/>
                <a:buSzTx/>
                <a:buFontTx/>
                <a:buNone/>
                <a:tabLst/>
                <a:defRPr/>
              </a:pPr>
              <a:t>‹#›</a:t>
            </a:fld>
            <a:r>
              <a:rPr lang="zh-CN" altLang="en-US" b="1" dirty="0" smtClean="0">
                <a:solidFill>
                  <a:srgbClr val="0000CC"/>
                </a:solidFill>
              </a:rPr>
              <a:t> 页</a:t>
            </a:r>
            <a:endParaRPr lang="zh-CN" altLang="en-US" b="1" dirty="0">
              <a:solidFill>
                <a:srgbClr val="0000CC"/>
              </a:solidFill>
            </a:endParaRPr>
          </a:p>
        </p:txBody>
      </p:sp>
    </p:spTree>
  </p:cSld>
  <p:clrMap bg1="lt1" tx1="dk1" bg2="lt2" tx2="dk2" accent1="accent1" accent2="accent2" accent3="accent3" accent4="accent4" accent5="accent5" accent6="accent6" hlink="hlink" folHlink="folHlink"/>
  <p:sldLayoutIdLst>
    <p:sldLayoutId id="2147483710"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1" r:id="rId14"/>
    <p:sldLayoutId id="2147483712" r:id="rId15"/>
    <p:sldLayoutId id="2147483713" r:id="rId16"/>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C00000"/>
        </a:buClr>
        <a:buFont typeface="Wingdings" pitchFamily="2" charset="2"/>
        <a:buChar char="p"/>
        <a:defRPr sz="3200" b="1">
          <a:solidFill>
            <a:schemeClr val="tx1"/>
          </a:solidFill>
          <a:latin typeface="黑体" pitchFamily="2" charset="-122"/>
          <a:ea typeface="黑体" pitchFamily="2" charset="-122"/>
          <a:cs typeface="+mn-cs"/>
        </a:defRPr>
      </a:lvl1pPr>
      <a:lvl2pPr marL="742950" indent="-285750" algn="l" rtl="0" eaLnBrk="0" fontAlgn="base" hangingPunct="0">
        <a:spcBef>
          <a:spcPct val="20000"/>
        </a:spcBef>
        <a:spcAft>
          <a:spcPct val="0"/>
        </a:spcAft>
        <a:buClr>
          <a:srgbClr val="0000FF"/>
        </a:buClr>
        <a:buFont typeface="Wingdings" pitchFamily="2" charset="2"/>
        <a:buChar char="u"/>
        <a:defRPr sz="2800" b="1">
          <a:solidFill>
            <a:schemeClr val="tx1"/>
          </a:solidFill>
          <a:latin typeface="楷体_GB2312" pitchFamily="49" charset="-122"/>
          <a:ea typeface="楷体_GB2312" pitchFamily="49" charset="-122"/>
        </a:defRPr>
      </a:lvl2pPr>
      <a:lvl3pPr marL="1143000" indent="-228600" algn="l" rtl="0" eaLnBrk="0" fontAlgn="base" hangingPunct="0">
        <a:spcBef>
          <a:spcPct val="20000"/>
        </a:spcBef>
        <a:spcAft>
          <a:spcPct val="0"/>
        </a:spcAft>
        <a:buClr>
          <a:srgbClr val="7030A0"/>
        </a:buClr>
        <a:buFont typeface="Wingdings" pitchFamily="2" charset="2"/>
        <a:buChar char="l"/>
        <a:defRPr sz="2400" b="1">
          <a:solidFill>
            <a:schemeClr val="tx1"/>
          </a:solidFill>
          <a:latin typeface="楷体_GB2312" pitchFamily="49" charset="-122"/>
          <a:ea typeface="楷体_GB2312" pitchFamily="49" charset="-122"/>
        </a:defRPr>
      </a:lvl3pPr>
      <a:lvl4pPr marL="1600200" indent="-228600" algn="l" rtl="0" eaLnBrk="0" fontAlgn="base" hangingPunct="0">
        <a:spcBef>
          <a:spcPct val="20000"/>
        </a:spcBef>
        <a:spcAft>
          <a:spcPct val="0"/>
        </a:spcAft>
        <a:buClr>
          <a:srgbClr val="00B050"/>
        </a:buClr>
        <a:buFont typeface="Wingdings" pitchFamily="2" charset="2"/>
        <a:buChar char="Ø"/>
        <a:defRPr sz="2400" b="1">
          <a:solidFill>
            <a:schemeClr val="tx1"/>
          </a:solidFill>
          <a:latin typeface="楷体_GB2312" pitchFamily="49" charset="-122"/>
          <a:ea typeface="楷体_GB2312" pitchFamily="49" charset="-122"/>
        </a:defRPr>
      </a:lvl4pPr>
      <a:lvl5pPr marL="2057400" indent="-228600" algn="l" rtl="0" eaLnBrk="0" fontAlgn="base" hangingPunct="0">
        <a:spcBef>
          <a:spcPct val="20000"/>
        </a:spcBef>
        <a:spcAft>
          <a:spcPct val="0"/>
        </a:spcAft>
        <a:buClr>
          <a:srgbClr val="00B050"/>
        </a:buClr>
        <a:buFontTx/>
        <a:buNone/>
        <a:defRPr sz="2400" b="1">
          <a:solidFill>
            <a:schemeClr val="tx1"/>
          </a:solidFill>
          <a:latin typeface="楷体_GB2312" pitchFamily="49" charset="-122"/>
          <a:ea typeface="楷体_GB2312"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16.jpe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hyperlink" Target="http://thns.tsinghua.edu.cn/s70094/2002001/CH9/images-ch9/&#40831;&#36718;&#28378;&#20992;.HTM" TargetMode="External"/><Relationship Id="rId1" Type="http://schemas.openxmlformats.org/officeDocument/2006/relationships/slideLayout" Target="../slideLayouts/slideLayout3.xml"/><Relationship Id="rId4" Type="http://schemas.openxmlformats.org/officeDocument/2006/relationships/hyperlink" Target="http://thns.tsinghua.edu.cn/s70094/2002001/zdnd/zd3-4.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gif"/><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gi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35.gif"/><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3.xml"/><Relationship Id="rId4" Type="http://schemas.openxmlformats.org/officeDocument/2006/relationships/image" Target="../media/image106.jpeg"/></Relationships>
</file>

<file path=ppt/slides/_rels/slide8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3.xml"/><Relationship Id="rId4" Type="http://schemas.openxmlformats.org/officeDocument/2006/relationships/image" Target="../media/image109.jpeg"/></Relationships>
</file>

<file path=ppt/slides/_rels/slide8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hyperlink" Target="http://thns.tsinghua.edu.cn/s70094/2002001/CH9/images-ch9/9.2.1b.jpg" TargetMode="Externa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hyperlink" Target="http://thns.tsinghua.edu.cn/s70094/2002001/CH9/images-ch9/&#36724;&#39048;&#30952;&#25439;2.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image" Target="../media/image126.jpeg"/><Relationship Id="rId5" Type="http://schemas.openxmlformats.org/officeDocument/2006/relationships/image" Target="../media/image125.png"/><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黑体" pitchFamily="2" charset="-122"/>
              </a:rPr>
              <a:t>第四篇  机械零件的</a:t>
            </a:r>
            <a:br>
              <a:rPr lang="zh-CN" altLang="en-US" dirty="0" smtClean="0">
                <a:latin typeface="黑体" pitchFamily="2" charset="-122"/>
              </a:rPr>
            </a:br>
            <a:r>
              <a:rPr lang="zh-CN" altLang="en-US" dirty="0" smtClean="0">
                <a:latin typeface="黑体" pitchFamily="2" charset="-122"/>
              </a:rPr>
              <a:t>失效与选材 </a:t>
            </a:r>
            <a:endParaRPr lang="zh-CN" altLang="en-US" dirty="0"/>
          </a:p>
        </p:txBody>
      </p:sp>
      <p:sp>
        <p:nvSpPr>
          <p:cNvPr id="3" name="副标题 2"/>
          <p:cNvSpPr>
            <a:spLocks noGrp="1"/>
          </p:cNvSpPr>
          <p:nvPr>
            <p:ph type="subTitle" idx="1"/>
          </p:nvPr>
        </p:nvSpPr>
        <p:spPr/>
        <p:txBody>
          <a:bodyPr/>
          <a:lstStyle/>
          <a:p>
            <a:r>
              <a:rPr lang="en-US" altLang="zh-CN" dirty="0" smtClean="0"/>
              <a:t>1 </a:t>
            </a:r>
            <a:r>
              <a:rPr lang="zh-CN" altLang="en-US" dirty="0" smtClean="0"/>
              <a:t>机械零件失效与失效分析</a:t>
            </a:r>
          </a:p>
          <a:p>
            <a:r>
              <a:rPr lang="en-US" altLang="zh-CN" dirty="0" smtClean="0"/>
              <a:t>2</a:t>
            </a:r>
            <a:r>
              <a:rPr lang="zh-CN" altLang="en-US" dirty="0" smtClean="0"/>
              <a:t> 零件的选材原则与选用方法</a:t>
            </a:r>
          </a:p>
          <a:p>
            <a:r>
              <a:rPr lang="en-US" altLang="zh-CN" dirty="0" smtClean="0"/>
              <a:t>3 </a:t>
            </a:r>
            <a:r>
              <a:rPr lang="zh-CN" altLang="en-US" dirty="0" smtClean="0"/>
              <a:t>典型零件选材实例分析</a:t>
            </a:r>
          </a:p>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3" name="矩形 7"/>
          <p:cNvSpPr>
            <a:spLocks noChangeArrowheads="1"/>
          </p:cNvSpPr>
          <p:nvPr/>
        </p:nvSpPr>
        <p:spPr bwMode="auto">
          <a:xfrm>
            <a:off x="323528" y="404664"/>
            <a:ext cx="4572000" cy="1016000"/>
          </a:xfrm>
          <a:prstGeom prst="rect">
            <a:avLst/>
          </a:prstGeom>
          <a:noFill/>
          <a:ln w="9525" cmpd="sng">
            <a:noFill/>
            <a:miter lim="800000"/>
            <a:headEnd/>
            <a:tailEnd/>
          </a:ln>
        </p:spPr>
        <p:txBody>
          <a:bodyPr>
            <a:spAutoFit/>
          </a:bodyPr>
          <a:lstStyle/>
          <a:p>
            <a:pPr marL="457200" indent="-457200">
              <a:buFont typeface="+mj-ea"/>
              <a:buAutoNum type="circleNumDbPlain" startAt="4"/>
            </a:pPr>
            <a:r>
              <a:rPr lang="en-US" altLang="en-US" sz="2000" b="1" dirty="0" smtClean="0">
                <a:solidFill>
                  <a:srgbClr val="0000CC"/>
                </a:solidFill>
                <a:sym typeface="Arial" pitchFamily="34" charset="0"/>
              </a:rPr>
              <a:t> </a:t>
            </a:r>
            <a:r>
              <a:rPr lang="zh-CN" altLang="en-US" sz="2000" b="1" dirty="0" smtClean="0">
                <a:solidFill>
                  <a:srgbClr val="0000CC"/>
                </a:solidFill>
                <a:sym typeface="Arial" pitchFamily="34" charset="0"/>
              </a:rPr>
              <a:t>晶间腐蚀</a:t>
            </a:r>
          </a:p>
          <a:p>
            <a:r>
              <a:rPr lang="zh-CN" altLang="en-US" dirty="0">
                <a:solidFill>
                  <a:srgbClr val="000000"/>
                </a:solidFill>
                <a:sym typeface="Arial" pitchFamily="34" charset="0"/>
              </a:rPr>
              <a:t>   </a:t>
            </a:r>
            <a:r>
              <a:rPr lang="zh-CN" altLang="en-US" sz="2000" dirty="0">
                <a:solidFill>
                  <a:srgbClr val="000000"/>
                </a:solidFill>
                <a:sym typeface="Arial" pitchFamily="34" charset="0"/>
              </a:rPr>
              <a:t> 腐蚀</a:t>
            </a:r>
            <a:r>
              <a:rPr lang="zh-CN" altLang="en-US" sz="2000" b="1" dirty="0">
                <a:solidFill>
                  <a:srgbClr val="FF3399"/>
                </a:solidFill>
                <a:sym typeface="Arial" pitchFamily="34" charset="0"/>
              </a:rPr>
              <a:t>发生于晶粒边界</a:t>
            </a:r>
            <a:r>
              <a:rPr lang="zh-CN" altLang="en-US" sz="2000" dirty="0">
                <a:solidFill>
                  <a:srgbClr val="000000"/>
                </a:solidFill>
                <a:sym typeface="Arial" pitchFamily="34" charset="0"/>
              </a:rPr>
              <a:t>或其近旁。</a:t>
            </a:r>
          </a:p>
          <a:p>
            <a:r>
              <a:rPr lang="zh-CN" altLang="en-US" sz="2000" dirty="0">
                <a:solidFill>
                  <a:srgbClr val="000000"/>
                </a:solidFill>
                <a:sym typeface="Arial" pitchFamily="34" charset="0"/>
              </a:rPr>
              <a:t>　其主要原因是晶界处化学成分不均匀。</a:t>
            </a:r>
            <a:endParaRPr lang="zh-CN" altLang="en-US" dirty="0"/>
          </a:p>
        </p:txBody>
      </p:sp>
      <p:pic>
        <p:nvPicPr>
          <p:cNvPr id="16394" name="Picture 2" descr="http://thns.tsinghua.edu.cn/s70094/2002001/CH8/images-ch8/8.2.4.2.gif"/>
          <p:cNvPicPr>
            <a:picLocks noChangeAspect="1" noChangeArrowheads="1"/>
          </p:cNvPicPr>
          <p:nvPr/>
        </p:nvPicPr>
        <p:blipFill>
          <a:blip r:embed="rId2" cstate="print"/>
          <a:srcRect l="16385" r="13971"/>
          <a:stretch>
            <a:fillRect/>
          </a:stretch>
        </p:blipFill>
        <p:spPr bwMode="auto">
          <a:xfrm>
            <a:off x="5364088" y="692696"/>
            <a:ext cx="3512646" cy="2376264"/>
          </a:xfrm>
          <a:prstGeom prst="rect">
            <a:avLst/>
          </a:prstGeom>
          <a:noFill/>
          <a:ln w="9525" cmpd="sng">
            <a:noFill/>
            <a:miter lim="800000"/>
            <a:headEnd/>
            <a:tailEnd/>
          </a:ln>
        </p:spPr>
      </p:pic>
      <p:pic>
        <p:nvPicPr>
          <p:cNvPr id="13" name="Picture 6"/>
          <p:cNvPicPr>
            <a:picLocks noChangeAspect="1" noChangeArrowheads="1"/>
          </p:cNvPicPr>
          <p:nvPr/>
        </p:nvPicPr>
        <p:blipFill>
          <a:blip r:embed="rId3" cstate="print"/>
          <a:srcRect l="22106" t="2932" r="51577"/>
          <a:stretch>
            <a:fillRect/>
          </a:stretch>
        </p:blipFill>
        <p:spPr bwMode="auto">
          <a:xfrm>
            <a:off x="1475656" y="1412776"/>
            <a:ext cx="2304256" cy="1745901"/>
          </a:xfrm>
          <a:prstGeom prst="rect">
            <a:avLst/>
          </a:prstGeom>
          <a:noFill/>
          <a:ln w="9525">
            <a:noFill/>
            <a:miter lim="800000"/>
            <a:headEnd/>
            <a:tailEnd/>
          </a:ln>
        </p:spPr>
      </p:pic>
      <p:pic>
        <p:nvPicPr>
          <p:cNvPr id="106497" name="Picture 1"/>
          <p:cNvPicPr>
            <a:picLocks noChangeAspect="1" noChangeArrowheads="1"/>
          </p:cNvPicPr>
          <p:nvPr/>
        </p:nvPicPr>
        <p:blipFill>
          <a:blip r:embed="rId4" cstate="print"/>
          <a:srcRect l="14466" t="29988" r="15251" b="24239"/>
          <a:stretch>
            <a:fillRect/>
          </a:stretch>
        </p:blipFill>
        <p:spPr bwMode="auto">
          <a:xfrm>
            <a:off x="323528" y="3717032"/>
            <a:ext cx="4837312" cy="2520280"/>
          </a:xfrm>
          <a:prstGeom prst="rect">
            <a:avLst/>
          </a:prstGeom>
          <a:noFill/>
          <a:ln w="9525">
            <a:noFill/>
            <a:miter lim="800000"/>
            <a:headEnd/>
            <a:tailEnd/>
          </a:ln>
        </p:spPr>
      </p:pic>
      <p:pic>
        <p:nvPicPr>
          <p:cNvPr id="106499" name="Picture 3" descr="c:\DOCUME~1\yangping\APPLIC~1\360se6\USERDA~1\Temp\9.jpg"/>
          <p:cNvPicPr>
            <a:picLocks noChangeAspect="1" noChangeArrowheads="1"/>
          </p:cNvPicPr>
          <p:nvPr/>
        </p:nvPicPr>
        <p:blipFill>
          <a:blip r:embed="rId5" cstate="print"/>
          <a:srcRect/>
          <a:stretch>
            <a:fillRect/>
          </a:stretch>
        </p:blipFill>
        <p:spPr bwMode="auto">
          <a:xfrm>
            <a:off x="5292080" y="3366504"/>
            <a:ext cx="3635896" cy="2892190"/>
          </a:xfrm>
          <a:prstGeom prst="rect">
            <a:avLst/>
          </a:prstGeom>
          <a:noFill/>
        </p:spPr>
      </p:pic>
      <p:sp>
        <p:nvSpPr>
          <p:cNvPr id="10" name="矩形 9"/>
          <p:cNvSpPr/>
          <p:nvPr/>
        </p:nvSpPr>
        <p:spPr>
          <a:xfrm>
            <a:off x="323528" y="3212976"/>
            <a:ext cx="2249334" cy="400110"/>
          </a:xfrm>
          <a:prstGeom prst="rect">
            <a:avLst/>
          </a:prstGeom>
        </p:spPr>
        <p:txBody>
          <a:bodyPr wrap="none">
            <a:spAutoFit/>
          </a:bodyPr>
          <a:lstStyle/>
          <a:p>
            <a:r>
              <a:rPr lang="zh-CN" altLang="en-US" sz="2000" b="1" dirty="0" smtClean="0">
                <a:solidFill>
                  <a:srgbClr val="0000CC"/>
                </a:solidFill>
                <a:sym typeface="Arial" pitchFamily="34" charset="0"/>
              </a:rPr>
              <a:t>晶间腐蚀形貌特征</a:t>
            </a:r>
            <a:endParaRPr lang="zh-CN" alt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684213" y="476250"/>
            <a:ext cx="7643812" cy="5432425"/>
          </a:xfrm>
          <a:prstGeom prst="rect">
            <a:avLst/>
          </a:prstGeom>
          <a:noFill/>
          <a:ln w="9525">
            <a:noFill/>
            <a:miter lim="800000"/>
            <a:headEnd/>
            <a:tailEnd/>
          </a:ln>
        </p:spPr>
        <p:txBody>
          <a:bodyPr anchor="ctr">
            <a:spAutoFit/>
          </a:bodyPr>
          <a:lstStyle/>
          <a:p>
            <a:pPr eaLnBrk="0" hangingPunct="0">
              <a:lnSpc>
                <a:spcPct val="120000"/>
              </a:lnSpc>
            </a:pPr>
            <a:r>
              <a:rPr lang="zh-CN" altLang="en-US" sz="2400" b="1">
                <a:solidFill>
                  <a:srgbClr val="0000CC"/>
                </a:solidFill>
              </a:rPr>
              <a:t>弹簧材料的性能要求</a:t>
            </a:r>
            <a:r>
              <a:rPr lang="zh-CN" altLang="en-US" sz="2000" b="1">
                <a:solidFill>
                  <a:srgbClr val="FF0000"/>
                </a:solidFill>
              </a:rPr>
              <a:t> </a:t>
            </a:r>
          </a:p>
          <a:p>
            <a:pPr eaLnBrk="0" hangingPunct="0">
              <a:lnSpc>
                <a:spcPct val="120000"/>
              </a:lnSpc>
            </a:pPr>
            <a:endParaRPr lang="zh-CN" altLang="en-US" sz="2000"/>
          </a:p>
          <a:p>
            <a:pPr algn="just" eaLnBrk="0" hangingPunct="0">
              <a:lnSpc>
                <a:spcPct val="120000"/>
              </a:lnSpc>
            </a:pPr>
            <a:r>
              <a:rPr lang="en-US" altLang="zh-CN" sz="2000">
                <a:solidFill>
                  <a:srgbClr val="800000"/>
                </a:solidFill>
              </a:rPr>
              <a:t> (1) </a:t>
            </a:r>
            <a:r>
              <a:rPr lang="zh-CN" altLang="en-US" b="1">
                <a:solidFill>
                  <a:srgbClr val="6600CC"/>
                </a:solidFill>
                <a:effectLst>
                  <a:outerShdw blurRad="38100" dist="38100" dir="2700000" algn="tl">
                    <a:srgbClr val="000000"/>
                  </a:outerShdw>
                </a:effectLst>
              </a:rPr>
              <a:t>高的弹性极限</a:t>
            </a:r>
            <a:r>
              <a:rPr lang="en-US" altLang="zh-CN" b="1">
                <a:solidFill>
                  <a:srgbClr val="6600CC"/>
                </a:solidFill>
                <a:effectLst>
                  <a:outerShdw blurRad="38100" dist="38100" dir="2700000" algn="tl">
                    <a:srgbClr val="000000"/>
                  </a:outerShdw>
                </a:effectLst>
              </a:rPr>
              <a:t>σe</a:t>
            </a:r>
            <a:r>
              <a:rPr lang="zh-CN" altLang="en-US" b="1">
                <a:solidFill>
                  <a:srgbClr val="6600CC"/>
                </a:solidFill>
                <a:effectLst>
                  <a:outerShdw blurRad="38100" dist="38100" dir="2700000" algn="tl">
                    <a:srgbClr val="000000"/>
                  </a:outerShdw>
                </a:effectLst>
              </a:rPr>
              <a:t>和高的屈强比</a:t>
            </a:r>
            <a:r>
              <a:rPr lang="en-US" altLang="zh-CN" b="1">
                <a:solidFill>
                  <a:srgbClr val="6600CC"/>
                </a:solidFill>
                <a:effectLst>
                  <a:outerShdw blurRad="38100" dist="38100" dir="2700000" algn="tl">
                    <a:srgbClr val="000000"/>
                  </a:outerShdw>
                </a:effectLst>
              </a:rPr>
              <a:t>σs/</a:t>
            </a:r>
            <a:r>
              <a:rPr lang="en-US" altLang="zh-CN" b="1">
                <a:solidFill>
                  <a:srgbClr val="6600CC"/>
                </a:solidFill>
                <a:effectLst>
                  <a:outerShdw blurRad="38100" dist="38100" dir="2700000" algn="tl">
                    <a:srgbClr val="000000"/>
                  </a:outerShdw>
                </a:effectLst>
                <a:cs typeface="Times New Roman" pitchFamily="18" charset="0"/>
              </a:rPr>
              <a:t>σb</a:t>
            </a:r>
            <a:r>
              <a:rPr lang="en-US" altLang="zh-CN" sz="2000">
                <a:solidFill>
                  <a:srgbClr val="800000"/>
                </a:solidFill>
                <a:latin typeface="宋体" charset="-122"/>
                <a:cs typeface="Times New Roman" pitchFamily="18" charset="0"/>
              </a:rPr>
              <a:t>  </a:t>
            </a:r>
            <a:r>
              <a:rPr lang="en-US" altLang="zh-CN" sz="2000">
                <a:solidFill>
                  <a:srgbClr val="800000"/>
                </a:solidFill>
                <a:latin typeface="Times New Roman" pitchFamily="18" charset="0"/>
                <a:cs typeface="Times New Roman" pitchFamily="18" charset="0"/>
              </a:rPr>
              <a:t> </a:t>
            </a:r>
            <a:r>
              <a:rPr lang="zh-CN" altLang="en-US" sz="2000"/>
              <a:t>弹簧工作时不允许有永久变形，因此要求弹簧的工作应力不超过材料的弹性极限。弹性极限越大，弹簧可承受的外载荷越大。对于承受重载荷的弹簧，如汽车用板簧、火车用螺旋弹簧等，其材料需要高的弹性极限。</a:t>
            </a:r>
          </a:p>
          <a:p>
            <a:pPr algn="just">
              <a:lnSpc>
                <a:spcPct val="120000"/>
              </a:lnSpc>
            </a:pPr>
            <a:r>
              <a:rPr lang="zh-CN" altLang="en-US" sz="2000"/>
              <a:t>     当材料直径相同时，碳素弹簧钢丝和合金弹簧钢丝的抗拉强度相差很小，但屈强比差别较大。</a:t>
            </a:r>
            <a:r>
              <a:rPr lang="en-US" altLang="zh-CN" sz="2000"/>
              <a:t>65</a:t>
            </a:r>
            <a:r>
              <a:rPr lang="zh-CN" altLang="en-US" sz="2000"/>
              <a:t>钢为</a:t>
            </a:r>
            <a:r>
              <a:rPr lang="en-US" altLang="zh-CN" sz="2000"/>
              <a:t>0.7</a:t>
            </a:r>
            <a:r>
              <a:rPr lang="zh-CN" altLang="en-US" sz="2000"/>
              <a:t>，</a:t>
            </a:r>
            <a:r>
              <a:rPr lang="en-US" altLang="zh-CN" sz="2000"/>
              <a:t>60Si2Mn</a:t>
            </a:r>
            <a:r>
              <a:rPr lang="zh-CN" altLang="en-US" sz="2000"/>
              <a:t>钢为</a:t>
            </a:r>
            <a:r>
              <a:rPr lang="en-US" altLang="zh-CN" sz="2000"/>
              <a:t>0.75</a:t>
            </a:r>
            <a:r>
              <a:rPr lang="zh-CN" altLang="en-US" sz="2000"/>
              <a:t>、</a:t>
            </a:r>
            <a:r>
              <a:rPr lang="en-US" altLang="zh-CN" sz="2000"/>
              <a:t>50CrVA</a:t>
            </a:r>
            <a:r>
              <a:rPr lang="zh-CN" altLang="en-US" sz="2000"/>
              <a:t>钢为</a:t>
            </a:r>
            <a:r>
              <a:rPr lang="en-US" altLang="zh-CN" sz="2000"/>
              <a:t>0.9</a:t>
            </a:r>
            <a:r>
              <a:rPr lang="zh-CN" altLang="en-US" sz="2000"/>
              <a:t>。屈强比高，弹簧可承受更高的应力。</a:t>
            </a:r>
          </a:p>
          <a:p>
            <a:pPr algn="just">
              <a:lnSpc>
                <a:spcPct val="120000"/>
              </a:lnSpc>
            </a:pPr>
            <a:r>
              <a:rPr lang="en-US" altLang="zh-CN"/>
              <a:t> (2) </a:t>
            </a:r>
            <a:r>
              <a:rPr lang="zh-CN" altLang="en-US" b="1">
                <a:solidFill>
                  <a:srgbClr val="6600CC"/>
                </a:solidFill>
                <a:effectLst>
                  <a:outerShdw blurRad="38100" dist="38100" dir="2700000" algn="tl">
                    <a:srgbClr val="000000"/>
                  </a:outerShdw>
                </a:effectLst>
              </a:rPr>
              <a:t>高的疲劳强度</a:t>
            </a:r>
            <a:r>
              <a:rPr lang="zh-CN" altLang="en-US"/>
              <a:t>  弯曲疲劳强度</a:t>
            </a:r>
            <a:r>
              <a:rPr lang="en-US" altLang="zh-CN" i="1"/>
              <a:t>σ</a:t>
            </a:r>
            <a:r>
              <a:rPr lang="en-US" altLang="zh-CN"/>
              <a:t>-1</a:t>
            </a:r>
            <a:r>
              <a:rPr lang="zh-CN" altLang="en-US"/>
              <a:t>和扭转疲劳强度</a:t>
            </a:r>
            <a:r>
              <a:rPr lang="en-US" altLang="zh-CN" i="1"/>
              <a:t>τ</a:t>
            </a:r>
            <a:r>
              <a:rPr lang="en-US" altLang="zh-CN"/>
              <a:t>-1</a:t>
            </a:r>
            <a:r>
              <a:rPr lang="zh-CN" altLang="en-US"/>
              <a:t>越大，则弹簧的抗疲劳性能越好。</a:t>
            </a:r>
          </a:p>
          <a:p>
            <a:pPr algn="just">
              <a:lnSpc>
                <a:spcPct val="120000"/>
              </a:lnSpc>
            </a:pPr>
            <a:r>
              <a:rPr lang="zh-CN" altLang="en-US"/>
              <a:t> </a:t>
            </a:r>
            <a:r>
              <a:rPr lang="en-US" altLang="zh-CN"/>
              <a:t>(3) </a:t>
            </a:r>
            <a:r>
              <a:rPr lang="zh-CN" altLang="en-US" b="1">
                <a:solidFill>
                  <a:srgbClr val="6600CC"/>
                </a:solidFill>
                <a:effectLst>
                  <a:outerShdw blurRad="38100" dist="38100" dir="2700000" algn="tl">
                    <a:srgbClr val="000000"/>
                  </a:outerShdw>
                </a:effectLst>
              </a:rPr>
              <a:t>好的材质和表面质量</a:t>
            </a:r>
            <a:r>
              <a:rPr lang="zh-CN" altLang="en-US"/>
              <a:t>  夹杂物含量少，晶粒细小，表面质量好，缺陷少，对于提高弹簧的疲劳寿命和抗脆性断裂十分重要。</a:t>
            </a:r>
          </a:p>
          <a:p>
            <a:pPr algn="just">
              <a:lnSpc>
                <a:spcPct val="120000"/>
              </a:lnSpc>
            </a:pPr>
            <a:r>
              <a:rPr lang="zh-CN" altLang="en-US"/>
              <a:t> </a:t>
            </a:r>
            <a:r>
              <a:rPr lang="en-US" altLang="zh-CN"/>
              <a:t>(4) </a:t>
            </a:r>
            <a:r>
              <a:rPr lang="zh-CN" altLang="en-US"/>
              <a:t>某些弹簧需要材料有良好的</a:t>
            </a:r>
            <a:r>
              <a:rPr lang="zh-CN" altLang="en-US" b="1">
                <a:solidFill>
                  <a:srgbClr val="6600CC"/>
                </a:solidFill>
                <a:effectLst>
                  <a:outerShdw blurRad="38100" dist="38100" dir="2700000" algn="tl">
                    <a:srgbClr val="000000"/>
                  </a:outerShdw>
                </a:effectLst>
              </a:rPr>
              <a:t>耐蚀性和耐热性</a:t>
            </a:r>
            <a:r>
              <a:rPr lang="zh-CN" altLang="en-US"/>
              <a:t>  保证在腐蚀性介质和高温条件下的使用性能。</a:t>
            </a:r>
            <a:endParaRPr lang="zh-CN" altLang="en-US" sz="2000"/>
          </a:p>
        </p:txBody>
      </p:sp>
      <p:sp>
        <p:nvSpPr>
          <p:cNvPr id="38917" name="WordArt 5"/>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22</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1"/>
          <p:cNvSpPr>
            <a:spLocks noChangeArrowheads="1"/>
          </p:cNvSpPr>
          <p:nvPr/>
        </p:nvSpPr>
        <p:spPr bwMode="auto">
          <a:xfrm>
            <a:off x="539750" y="620713"/>
            <a:ext cx="8208963" cy="3040062"/>
          </a:xfrm>
          <a:prstGeom prst="rect">
            <a:avLst/>
          </a:prstGeom>
          <a:noFill/>
          <a:ln w="9525">
            <a:noFill/>
            <a:miter lim="800000"/>
            <a:headEnd/>
            <a:tailEnd/>
          </a:ln>
        </p:spPr>
        <p:txBody>
          <a:bodyPr>
            <a:spAutoFit/>
          </a:bodyPr>
          <a:lstStyle/>
          <a:p>
            <a:pPr>
              <a:lnSpc>
                <a:spcPct val="110000"/>
              </a:lnSpc>
            </a:pPr>
            <a:r>
              <a:rPr lang="zh-CN" altLang="en-US" sz="2400" b="1">
                <a:solidFill>
                  <a:srgbClr val="0000CC"/>
                </a:solidFill>
              </a:rPr>
              <a:t>弹簧的选材</a:t>
            </a:r>
          </a:p>
          <a:p>
            <a:pPr>
              <a:lnSpc>
                <a:spcPct val="110000"/>
              </a:lnSpc>
            </a:pPr>
            <a:endParaRPr lang="zh-CN" altLang="en-US" sz="2400" b="1">
              <a:solidFill>
                <a:srgbClr val="0000CC"/>
              </a:solidFill>
            </a:endParaRPr>
          </a:p>
          <a:p>
            <a:pPr>
              <a:lnSpc>
                <a:spcPct val="110000"/>
              </a:lnSpc>
            </a:pPr>
            <a:r>
              <a:rPr lang="zh-CN" altLang="en-US" b="1"/>
              <a:t>  </a:t>
            </a:r>
            <a:r>
              <a:rPr lang="en-US" altLang="zh-CN" sz="2000" b="1">
                <a:solidFill>
                  <a:srgbClr val="0000CC"/>
                </a:solidFill>
                <a:effectLst>
                  <a:outerShdw blurRad="38100" dist="38100" dir="2700000" algn="tl">
                    <a:srgbClr val="000000"/>
                  </a:outerShdw>
                </a:effectLst>
              </a:rPr>
              <a:t>(</a:t>
            </a:r>
            <a:r>
              <a:rPr lang="zh-CN" altLang="en-US" sz="2000" b="1">
                <a:solidFill>
                  <a:srgbClr val="0000CC"/>
                </a:solidFill>
                <a:effectLst>
                  <a:outerShdw blurRad="38100" dist="38100" dir="2700000" algn="tl">
                    <a:srgbClr val="000000"/>
                  </a:outerShdw>
                </a:effectLst>
              </a:rPr>
              <a:t>一</a:t>
            </a:r>
            <a:r>
              <a:rPr lang="en-US" altLang="zh-CN" sz="2000" b="1">
                <a:solidFill>
                  <a:srgbClr val="0000CC"/>
                </a:solidFill>
                <a:effectLst>
                  <a:outerShdw blurRad="38100" dist="38100" dir="2700000" algn="tl">
                    <a:srgbClr val="000000"/>
                  </a:outerShdw>
                </a:effectLst>
              </a:rPr>
              <a:t>)</a:t>
            </a:r>
            <a:r>
              <a:rPr lang="zh-CN" altLang="en-US" sz="2000" b="1">
                <a:solidFill>
                  <a:srgbClr val="0000CC"/>
                </a:solidFill>
                <a:effectLst>
                  <a:outerShdw blurRad="38100" dist="38100" dir="2700000" algn="tl">
                    <a:srgbClr val="000000"/>
                  </a:outerShdw>
                </a:effectLst>
              </a:rPr>
              <a:t>、弹簧钢</a:t>
            </a:r>
            <a:r>
              <a:rPr lang="zh-CN" altLang="en-US" b="1"/>
              <a:t>  </a:t>
            </a:r>
          </a:p>
          <a:p>
            <a:pPr>
              <a:lnSpc>
                <a:spcPct val="110000"/>
              </a:lnSpc>
            </a:pPr>
            <a:r>
              <a:rPr lang="zh-CN" altLang="en-US"/>
              <a:t>    分为两大类：</a:t>
            </a:r>
          </a:p>
          <a:p>
            <a:pPr>
              <a:lnSpc>
                <a:spcPct val="110000"/>
              </a:lnSpc>
            </a:pPr>
            <a:r>
              <a:rPr lang="zh-CN" altLang="en-US"/>
              <a:t>    （</a:t>
            </a:r>
            <a:r>
              <a:rPr lang="en-US" altLang="zh-CN"/>
              <a:t>1</a:t>
            </a:r>
            <a:r>
              <a:rPr lang="zh-CN" altLang="en-US"/>
              <a:t>）热轧弹簧用材  通过热轧方法加工成园钢、方钢、盘条、扁钢，制造尺寸较大，承载较重的螺旋弹簧或板簧。弹簧热成型后要进行淬火及回火处理。</a:t>
            </a:r>
          </a:p>
          <a:p>
            <a:pPr>
              <a:lnSpc>
                <a:spcPct val="110000"/>
              </a:lnSpc>
            </a:pPr>
            <a:r>
              <a:rPr lang="zh-CN" altLang="en-US"/>
              <a:t>    （</a:t>
            </a:r>
            <a:r>
              <a:rPr lang="en-US" altLang="zh-CN"/>
              <a:t>2</a:t>
            </a:r>
            <a:r>
              <a:rPr lang="zh-CN" altLang="en-US"/>
              <a:t>）冷轧</a:t>
            </a:r>
            <a:r>
              <a:rPr lang="en-US" altLang="zh-CN"/>
              <a:t>(</a:t>
            </a:r>
            <a:r>
              <a:rPr lang="zh-CN" altLang="en-US"/>
              <a:t>拔</a:t>
            </a:r>
            <a:r>
              <a:rPr lang="en-US" altLang="zh-CN"/>
              <a:t>)</a:t>
            </a:r>
            <a:r>
              <a:rPr lang="zh-CN" altLang="en-US"/>
              <a:t>弹簧用材  以盘条、钢丝或薄钢带</a:t>
            </a:r>
            <a:r>
              <a:rPr lang="en-US" altLang="zh-CN"/>
              <a:t>(</a:t>
            </a:r>
            <a:r>
              <a:rPr lang="zh-CN" altLang="en-US"/>
              <a:t>片</a:t>
            </a:r>
            <a:r>
              <a:rPr lang="en-US" altLang="zh-CN"/>
              <a:t>)</a:t>
            </a:r>
            <a:r>
              <a:rPr lang="zh-CN" altLang="en-US"/>
              <a:t>供应，用来制作小型冷成型螺旋弹簧、片簧、蜗卷弹簧等。</a:t>
            </a:r>
          </a:p>
          <a:p>
            <a:pPr>
              <a:lnSpc>
                <a:spcPct val="110000"/>
              </a:lnSpc>
            </a:pPr>
            <a:r>
              <a:rPr lang="zh-CN" altLang="en-US"/>
              <a:t>           </a:t>
            </a:r>
            <a:r>
              <a:rPr lang="en-US" altLang="zh-CN" b="1">
                <a:solidFill>
                  <a:srgbClr val="663300"/>
                </a:solidFill>
              </a:rPr>
              <a:t>【</a:t>
            </a:r>
            <a:r>
              <a:rPr lang="zh-CN" altLang="en-US" b="1">
                <a:solidFill>
                  <a:srgbClr val="663300"/>
                </a:solidFill>
              </a:rPr>
              <a:t>主要弹簧钢的特点及用途见下表。</a:t>
            </a:r>
            <a:r>
              <a:rPr lang="en-US" altLang="zh-CN" b="1">
                <a:solidFill>
                  <a:srgbClr val="663300"/>
                </a:solidFill>
              </a:rPr>
              <a:t>】</a:t>
            </a:r>
          </a:p>
        </p:txBody>
      </p:sp>
      <p:sp>
        <p:nvSpPr>
          <p:cNvPr id="39941" name="矩形 1"/>
          <p:cNvSpPr>
            <a:spLocks noChangeArrowheads="1"/>
          </p:cNvSpPr>
          <p:nvPr/>
        </p:nvSpPr>
        <p:spPr bwMode="auto">
          <a:xfrm>
            <a:off x="611188" y="3789363"/>
            <a:ext cx="7993062" cy="1968500"/>
          </a:xfrm>
          <a:prstGeom prst="rect">
            <a:avLst/>
          </a:prstGeom>
          <a:noFill/>
          <a:ln w="9525">
            <a:noFill/>
            <a:miter lim="800000"/>
            <a:headEnd/>
            <a:tailEnd/>
          </a:ln>
        </p:spPr>
        <p:txBody>
          <a:bodyPr>
            <a:spAutoFit/>
          </a:bodyPr>
          <a:lstStyle/>
          <a:p>
            <a:pPr>
              <a:lnSpc>
                <a:spcPct val="110000"/>
              </a:lnSpc>
            </a:pPr>
            <a:r>
              <a:rPr lang="en-US" altLang="zh-CN" sz="2000" b="1">
                <a:solidFill>
                  <a:srgbClr val="0000CC"/>
                </a:solidFill>
                <a:effectLst>
                  <a:outerShdw blurRad="38100" dist="38100" dir="2700000" algn="tl">
                    <a:srgbClr val="000000"/>
                  </a:outerShdw>
                </a:effectLst>
              </a:rPr>
              <a:t>(</a:t>
            </a:r>
            <a:r>
              <a:rPr lang="zh-CN" altLang="en-US" sz="2000" b="1">
                <a:solidFill>
                  <a:srgbClr val="0000CC"/>
                </a:solidFill>
                <a:effectLst>
                  <a:outerShdw blurRad="38100" dist="38100" dir="2700000" algn="tl">
                    <a:srgbClr val="000000"/>
                  </a:outerShdw>
                </a:effectLst>
              </a:rPr>
              <a:t>二</a:t>
            </a:r>
            <a:r>
              <a:rPr lang="en-US" altLang="zh-CN" sz="2000" b="1">
                <a:solidFill>
                  <a:srgbClr val="0000CC"/>
                </a:solidFill>
                <a:effectLst>
                  <a:outerShdw blurRad="38100" dist="38100" dir="2700000" algn="tl">
                    <a:srgbClr val="000000"/>
                  </a:outerShdw>
                </a:effectLst>
              </a:rPr>
              <a:t>)</a:t>
            </a:r>
            <a:r>
              <a:rPr lang="zh-CN" altLang="en-US" sz="2000" b="1">
                <a:solidFill>
                  <a:srgbClr val="0000CC"/>
                </a:solidFill>
                <a:effectLst>
                  <a:outerShdw blurRad="38100" dist="38100" dir="2700000" algn="tl">
                    <a:srgbClr val="000000"/>
                  </a:outerShdw>
                </a:effectLst>
              </a:rPr>
              <a:t>、不锈钢  </a:t>
            </a:r>
            <a:r>
              <a:rPr lang="zh-CN" altLang="en-US" b="1"/>
              <a:t>  </a:t>
            </a:r>
          </a:p>
          <a:p>
            <a:pPr>
              <a:lnSpc>
                <a:spcPct val="110000"/>
              </a:lnSpc>
            </a:pPr>
            <a:r>
              <a:rPr lang="zh-CN" altLang="en-US" b="1"/>
              <a:t>    </a:t>
            </a:r>
            <a:r>
              <a:rPr lang="en-US" altLang="zh-CN"/>
              <a:t>0Cr18Ni9</a:t>
            </a:r>
            <a:r>
              <a:rPr lang="zh-CN" altLang="en-US"/>
              <a:t>、</a:t>
            </a:r>
            <a:r>
              <a:rPr lang="en-US" altLang="zh-CN"/>
              <a:t>1Cr18Ni9</a:t>
            </a:r>
            <a:r>
              <a:rPr lang="zh-CN" altLang="en-US"/>
              <a:t>、</a:t>
            </a:r>
            <a:r>
              <a:rPr lang="en-US" altLang="zh-CN"/>
              <a:t>1Cr18Ni9Ti </a:t>
            </a:r>
            <a:r>
              <a:rPr lang="zh-CN" altLang="en-US"/>
              <a:t>通过冷轧</a:t>
            </a:r>
            <a:r>
              <a:rPr lang="en-US" altLang="zh-CN"/>
              <a:t>(</a:t>
            </a:r>
            <a:r>
              <a:rPr lang="zh-CN" altLang="en-US"/>
              <a:t>拔</a:t>
            </a:r>
            <a:r>
              <a:rPr lang="en-US" altLang="zh-CN"/>
              <a:t>)</a:t>
            </a:r>
            <a:r>
              <a:rPr lang="zh-CN" altLang="en-US"/>
              <a:t>加工成带或丝材</a:t>
            </a:r>
            <a:r>
              <a:rPr lang="en-US" altLang="zh-CN"/>
              <a:t>, </a:t>
            </a:r>
            <a:r>
              <a:rPr lang="zh-CN" altLang="en-US"/>
              <a:t>制造在腐蚀性介质中使用的弹簧。</a:t>
            </a:r>
          </a:p>
          <a:p>
            <a:pPr>
              <a:lnSpc>
                <a:spcPct val="110000"/>
              </a:lnSpc>
            </a:pPr>
            <a:r>
              <a:rPr lang="en-US" altLang="zh-CN" sz="2000" b="1">
                <a:solidFill>
                  <a:srgbClr val="0000CC"/>
                </a:solidFill>
                <a:effectLst>
                  <a:outerShdw blurRad="38100" dist="38100" dir="2700000" algn="tl">
                    <a:srgbClr val="000000"/>
                  </a:outerShdw>
                </a:effectLst>
              </a:rPr>
              <a:t>(</a:t>
            </a:r>
            <a:r>
              <a:rPr lang="zh-CN" altLang="en-US" sz="2000" b="1">
                <a:solidFill>
                  <a:srgbClr val="0000CC"/>
                </a:solidFill>
                <a:effectLst>
                  <a:outerShdw blurRad="38100" dist="38100" dir="2700000" algn="tl">
                    <a:srgbClr val="000000"/>
                  </a:outerShdw>
                </a:effectLst>
              </a:rPr>
              <a:t>三</a:t>
            </a:r>
            <a:r>
              <a:rPr lang="en-US" altLang="zh-CN" sz="2000" b="1">
                <a:solidFill>
                  <a:srgbClr val="0000CC"/>
                </a:solidFill>
                <a:effectLst>
                  <a:outerShdw blurRad="38100" dist="38100" dir="2700000" algn="tl">
                    <a:srgbClr val="000000"/>
                  </a:outerShdw>
                </a:effectLst>
              </a:rPr>
              <a:t>)</a:t>
            </a:r>
            <a:r>
              <a:rPr lang="zh-CN" altLang="en-US" sz="2000" b="1">
                <a:solidFill>
                  <a:srgbClr val="0000CC"/>
                </a:solidFill>
                <a:effectLst>
                  <a:outerShdw blurRad="38100" dist="38100" dir="2700000" algn="tl">
                    <a:srgbClr val="000000"/>
                  </a:outerShdw>
                </a:effectLst>
              </a:rPr>
              <a:t>、黄铜、锡青铜、铝青铜、铍青铜  </a:t>
            </a:r>
          </a:p>
          <a:p>
            <a:pPr>
              <a:lnSpc>
                <a:spcPct val="110000"/>
              </a:lnSpc>
            </a:pPr>
            <a:r>
              <a:rPr lang="zh-CN" altLang="en-US" b="1"/>
              <a:t>    </a:t>
            </a:r>
            <a:r>
              <a:rPr lang="zh-CN" altLang="en-US"/>
              <a:t>具有良好的导电性、非磁性、耐蚀性、耐低温性及弹性，用于制造电器、仪表弹簧及在腐蚀性介质中工作的弹性元件。</a:t>
            </a:r>
          </a:p>
        </p:txBody>
      </p:sp>
      <p:sp>
        <p:nvSpPr>
          <p:cNvPr id="39942" name="WordArt 6"/>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23</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p:cNvPicPr>
            <a:picLocks noChangeAspect="1" noChangeArrowheads="1"/>
          </p:cNvPicPr>
          <p:nvPr/>
        </p:nvPicPr>
        <p:blipFill>
          <a:blip r:embed="rId2" cstate="print"/>
          <a:srcRect l="17880" t="13557" r="27763" b="20703"/>
          <a:stretch>
            <a:fillRect/>
          </a:stretch>
        </p:blipFill>
        <p:spPr bwMode="auto">
          <a:xfrm>
            <a:off x="290513" y="571500"/>
            <a:ext cx="8613775" cy="5857875"/>
          </a:xfrm>
          <a:prstGeom prst="rect">
            <a:avLst/>
          </a:prstGeom>
          <a:noFill/>
          <a:ln w="9525">
            <a:noFill/>
            <a:miter lim="800000"/>
            <a:headEnd/>
            <a:tailEnd/>
          </a:ln>
        </p:spPr>
      </p:pic>
      <p:sp>
        <p:nvSpPr>
          <p:cNvPr id="40964" name="矩形 2"/>
          <p:cNvSpPr>
            <a:spLocks noChangeArrowheads="1"/>
          </p:cNvSpPr>
          <p:nvPr/>
        </p:nvSpPr>
        <p:spPr bwMode="auto">
          <a:xfrm>
            <a:off x="395536" y="116632"/>
            <a:ext cx="3570208" cy="461665"/>
          </a:xfrm>
          <a:prstGeom prst="rect">
            <a:avLst/>
          </a:prstGeom>
          <a:solidFill>
            <a:schemeClr val="bg1"/>
          </a:solidFill>
          <a:ln w="9525">
            <a:noFill/>
            <a:miter lim="800000"/>
            <a:headEnd/>
            <a:tailEnd/>
          </a:ln>
        </p:spPr>
        <p:txBody>
          <a:bodyPr wrap="none">
            <a:spAutoFit/>
          </a:bodyPr>
          <a:lstStyle/>
          <a:p>
            <a:r>
              <a:rPr lang="zh-CN" altLang="en-US" sz="2400" b="1" dirty="0"/>
              <a:t>主要弹簧钢的特点及用途</a:t>
            </a:r>
          </a:p>
        </p:txBody>
      </p:sp>
      <p:sp>
        <p:nvSpPr>
          <p:cNvPr id="6" name="矩形 5"/>
          <p:cNvSpPr/>
          <p:nvPr/>
        </p:nvSpPr>
        <p:spPr>
          <a:xfrm>
            <a:off x="6816740" y="-22977"/>
            <a:ext cx="2285983" cy="830998"/>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1"/>
          <p:cNvSpPr>
            <a:spLocks noChangeArrowheads="1"/>
          </p:cNvSpPr>
          <p:nvPr/>
        </p:nvSpPr>
        <p:spPr bwMode="auto">
          <a:xfrm>
            <a:off x="468313" y="549275"/>
            <a:ext cx="2719387" cy="457200"/>
          </a:xfrm>
          <a:prstGeom prst="rect">
            <a:avLst/>
          </a:prstGeom>
          <a:noFill/>
          <a:ln w="9525">
            <a:noFill/>
            <a:miter lim="800000"/>
            <a:headEnd/>
            <a:tailEnd/>
          </a:ln>
        </p:spPr>
        <p:txBody>
          <a:bodyPr wrap="none">
            <a:spAutoFit/>
          </a:bodyPr>
          <a:lstStyle/>
          <a:p>
            <a:r>
              <a:rPr lang="zh-CN" altLang="en-US" sz="2400" b="1">
                <a:solidFill>
                  <a:srgbClr val="0000CC"/>
                </a:solidFill>
              </a:rPr>
              <a:t>典型弹簧选材实例 </a:t>
            </a:r>
          </a:p>
        </p:txBody>
      </p:sp>
      <p:pic>
        <p:nvPicPr>
          <p:cNvPr id="43012" name="Picture 2" descr="http://thns.tsinghua.edu.cn/s70094/2002001/CH9/images-ch9/9.3.5a.JPG"/>
          <p:cNvPicPr>
            <a:picLocks noChangeAspect="1" noChangeArrowheads="1"/>
          </p:cNvPicPr>
          <p:nvPr/>
        </p:nvPicPr>
        <p:blipFill>
          <a:blip r:embed="rId2" cstate="print"/>
          <a:srcRect/>
          <a:stretch>
            <a:fillRect/>
          </a:stretch>
        </p:blipFill>
        <p:spPr bwMode="auto">
          <a:xfrm>
            <a:off x="5072063" y="285750"/>
            <a:ext cx="3786187" cy="3124200"/>
          </a:xfrm>
          <a:prstGeom prst="rect">
            <a:avLst/>
          </a:prstGeom>
          <a:noFill/>
          <a:ln w="9525">
            <a:noFill/>
            <a:miter lim="800000"/>
            <a:headEnd/>
            <a:tailEnd/>
          </a:ln>
        </p:spPr>
      </p:pic>
      <p:sp>
        <p:nvSpPr>
          <p:cNvPr id="43013" name="矩形 4"/>
          <p:cNvSpPr>
            <a:spLocks noChangeArrowheads="1"/>
          </p:cNvSpPr>
          <p:nvPr/>
        </p:nvSpPr>
        <p:spPr bwMode="auto">
          <a:xfrm>
            <a:off x="6659563" y="3500438"/>
            <a:ext cx="1104900" cy="366712"/>
          </a:xfrm>
          <a:prstGeom prst="rect">
            <a:avLst/>
          </a:prstGeom>
          <a:noFill/>
          <a:ln w="9525">
            <a:noFill/>
            <a:miter lim="800000"/>
            <a:headEnd/>
            <a:tailEnd/>
          </a:ln>
        </p:spPr>
        <p:txBody>
          <a:bodyPr wrap="none">
            <a:spAutoFit/>
          </a:bodyPr>
          <a:lstStyle/>
          <a:p>
            <a:r>
              <a:rPr lang="zh-CN" altLang="en-US" b="1"/>
              <a:t>汽车板簧</a:t>
            </a:r>
          </a:p>
        </p:txBody>
      </p:sp>
      <p:sp>
        <p:nvSpPr>
          <p:cNvPr id="43014" name="矩形 5"/>
          <p:cNvSpPr>
            <a:spLocks noChangeArrowheads="1"/>
          </p:cNvSpPr>
          <p:nvPr/>
        </p:nvSpPr>
        <p:spPr bwMode="auto">
          <a:xfrm>
            <a:off x="395288" y="4221163"/>
            <a:ext cx="8391525" cy="1743075"/>
          </a:xfrm>
          <a:prstGeom prst="rect">
            <a:avLst/>
          </a:prstGeom>
          <a:noFill/>
          <a:ln w="9525">
            <a:noFill/>
            <a:miter lim="800000"/>
            <a:headEnd/>
            <a:tailEnd/>
          </a:ln>
        </p:spPr>
        <p:txBody>
          <a:bodyPr>
            <a:spAutoFit/>
          </a:bodyPr>
          <a:lstStyle/>
          <a:p>
            <a:pPr>
              <a:lnSpc>
                <a:spcPct val="120000"/>
              </a:lnSpc>
            </a:pPr>
            <a:r>
              <a:rPr lang="zh-CN" altLang="en-US"/>
              <a:t>    </a:t>
            </a:r>
            <a:r>
              <a:rPr lang="zh-CN" altLang="en-US" b="1">
                <a:solidFill>
                  <a:srgbClr val="0000CC"/>
                </a:solidFill>
              </a:rPr>
              <a:t>热轧钢带</a:t>
            </a:r>
            <a:r>
              <a:rPr lang="en-US" altLang="zh-CN" b="1">
                <a:solidFill>
                  <a:srgbClr val="0000CC"/>
                </a:solidFill>
              </a:rPr>
              <a:t>(</a:t>
            </a:r>
            <a:r>
              <a:rPr lang="zh-CN" altLang="en-US" b="1">
                <a:solidFill>
                  <a:srgbClr val="0000CC"/>
                </a:solidFill>
              </a:rPr>
              <a:t>板</a:t>
            </a:r>
            <a:r>
              <a:rPr lang="en-US" altLang="zh-CN" b="1">
                <a:solidFill>
                  <a:srgbClr val="0000CC"/>
                </a:solidFill>
              </a:rPr>
              <a:t>)</a:t>
            </a:r>
            <a:r>
              <a:rPr lang="zh-CN" altLang="en-US" b="1">
                <a:solidFill>
                  <a:srgbClr val="0000CC"/>
                </a:solidFill>
              </a:rPr>
              <a:t>冲裁下料</a:t>
            </a:r>
            <a:r>
              <a:rPr lang="en-US" altLang="zh-CN" b="1">
                <a:solidFill>
                  <a:srgbClr val="0000CC"/>
                </a:solidFill>
              </a:rPr>
              <a:t>—</a:t>
            </a:r>
            <a:r>
              <a:rPr lang="zh-CN" altLang="en-US" b="1">
                <a:solidFill>
                  <a:srgbClr val="0000CC"/>
                </a:solidFill>
              </a:rPr>
              <a:t>压力成型</a:t>
            </a:r>
            <a:r>
              <a:rPr lang="en-US" altLang="zh-CN" b="1">
                <a:solidFill>
                  <a:srgbClr val="0000CC"/>
                </a:solidFill>
              </a:rPr>
              <a:t>—</a:t>
            </a:r>
            <a:r>
              <a:rPr lang="zh-CN" altLang="en-US" b="1">
                <a:solidFill>
                  <a:srgbClr val="0000CC"/>
                </a:solidFill>
              </a:rPr>
              <a:t>淬火</a:t>
            </a:r>
            <a:r>
              <a:rPr lang="en-US" altLang="zh-CN" b="1">
                <a:solidFill>
                  <a:srgbClr val="0000CC"/>
                </a:solidFill>
              </a:rPr>
              <a:t>—</a:t>
            </a:r>
            <a:r>
              <a:rPr lang="zh-CN" altLang="en-US" b="1">
                <a:solidFill>
                  <a:srgbClr val="0000CC"/>
                </a:solidFill>
              </a:rPr>
              <a:t>中温回火</a:t>
            </a:r>
            <a:r>
              <a:rPr lang="en-US" altLang="zh-CN" b="1">
                <a:solidFill>
                  <a:srgbClr val="0000CC"/>
                </a:solidFill>
              </a:rPr>
              <a:t>—</a:t>
            </a:r>
            <a:r>
              <a:rPr lang="zh-CN" altLang="en-US" b="1">
                <a:solidFill>
                  <a:srgbClr val="0000CC"/>
                </a:solidFill>
              </a:rPr>
              <a:t>喷丸强化</a:t>
            </a:r>
          </a:p>
          <a:p>
            <a:pPr>
              <a:lnSpc>
                <a:spcPct val="120000"/>
              </a:lnSpc>
            </a:pPr>
            <a:r>
              <a:rPr lang="zh-CN" altLang="en-US" b="1"/>
              <a:t>    </a:t>
            </a:r>
            <a:r>
              <a:rPr lang="zh-CN" altLang="en-US"/>
              <a:t>淬火  温度为</a:t>
            </a:r>
            <a:r>
              <a:rPr lang="en-US" altLang="zh-CN"/>
              <a:t>850 ºC</a:t>
            </a:r>
            <a:r>
              <a:rPr lang="zh-CN" altLang="en-US"/>
              <a:t>～</a:t>
            </a:r>
            <a:r>
              <a:rPr lang="en-US" altLang="zh-CN"/>
              <a:t>860 ºC(60Si2Mn</a:t>
            </a:r>
            <a:r>
              <a:rPr lang="zh-CN" altLang="en-US"/>
              <a:t>钢为</a:t>
            </a:r>
            <a:r>
              <a:rPr lang="en-US" altLang="zh-CN"/>
              <a:t>870 ºC), </a:t>
            </a:r>
            <a:r>
              <a:rPr lang="zh-CN" altLang="en-US"/>
              <a:t>采用油冷</a:t>
            </a:r>
            <a:r>
              <a:rPr lang="en-US" altLang="zh-CN"/>
              <a:t>, </a:t>
            </a:r>
            <a:r>
              <a:rPr lang="zh-CN" altLang="en-US"/>
              <a:t>淬火后组织为马氏体。</a:t>
            </a:r>
          </a:p>
          <a:p>
            <a:pPr>
              <a:lnSpc>
                <a:spcPct val="120000"/>
              </a:lnSpc>
            </a:pPr>
            <a:r>
              <a:rPr lang="zh-CN" altLang="en-US" b="1"/>
              <a:t>    </a:t>
            </a:r>
            <a:r>
              <a:rPr lang="zh-CN" altLang="en-US"/>
              <a:t>回火  温度为</a:t>
            </a:r>
            <a:r>
              <a:rPr lang="en-US" altLang="zh-CN"/>
              <a:t>420 ºC</a:t>
            </a:r>
            <a:r>
              <a:rPr lang="zh-CN" altLang="en-US"/>
              <a:t>～</a:t>
            </a:r>
            <a:r>
              <a:rPr lang="en-US" altLang="zh-CN"/>
              <a:t>500 ºC, </a:t>
            </a:r>
            <a:r>
              <a:rPr lang="zh-CN" altLang="en-US"/>
              <a:t>组织为回火屈氏体。屈服强度</a:t>
            </a:r>
            <a:r>
              <a:rPr lang="en-US" altLang="zh-CN"/>
              <a:t>s</a:t>
            </a:r>
            <a:r>
              <a:rPr lang="en-US" altLang="zh-CN" baseline="-25000"/>
              <a:t>0.2</a:t>
            </a:r>
            <a:r>
              <a:rPr lang="zh-CN" altLang="en-US"/>
              <a:t>不低于</a:t>
            </a:r>
            <a:r>
              <a:rPr lang="en-US" altLang="zh-CN"/>
              <a:t>1100 MPa, </a:t>
            </a:r>
            <a:r>
              <a:rPr lang="zh-CN" altLang="en-US"/>
              <a:t>硬度为</a:t>
            </a:r>
            <a:r>
              <a:rPr lang="en-US" altLang="zh-CN"/>
              <a:t>42 HRC</a:t>
            </a:r>
            <a:r>
              <a:rPr lang="zh-CN" altLang="en-US"/>
              <a:t>～</a:t>
            </a:r>
            <a:r>
              <a:rPr lang="en-US" altLang="zh-CN"/>
              <a:t>47 HRC, </a:t>
            </a:r>
            <a:r>
              <a:rPr lang="zh-CN" altLang="en-US"/>
              <a:t>冲击韧性</a:t>
            </a:r>
            <a:r>
              <a:rPr lang="en-US" altLang="zh-CN" i="1"/>
              <a:t>a</a:t>
            </a:r>
            <a:r>
              <a:rPr lang="en-US" altLang="zh-CN" baseline="-25000"/>
              <a:t>k</a:t>
            </a:r>
            <a:r>
              <a:rPr lang="zh-CN" altLang="en-US"/>
              <a:t>为</a:t>
            </a:r>
            <a:r>
              <a:rPr lang="en-US" altLang="zh-CN"/>
              <a:t>250 KJ/m</a:t>
            </a:r>
            <a:r>
              <a:rPr lang="en-US" altLang="zh-CN" baseline="30000"/>
              <a:t>2</a:t>
            </a:r>
            <a:r>
              <a:rPr lang="zh-CN" altLang="en-US"/>
              <a:t>～</a:t>
            </a:r>
            <a:r>
              <a:rPr lang="en-US" altLang="zh-CN"/>
              <a:t>300 KJ/m</a:t>
            </a:r>
            <a:r>
              <a:rPr lang="en-US" altLang="zh-CN" baseline="30000"/>
              <a:t>2</a:t>
            </a:r>
            <a:r>
              <a:rPr lang="zh-CN" altLang="en-US"/>
              <a:t>。</a:t>
            </a:r>
          </a:p>
        </p:txBody>
      </p:sp>
      <p:sp>
        <p:nvSpPr>
          <p:cNvPr id="43016" name="Rectangle 8"/>
          <p:cNvSpPr>
            <a:spLocks noChangeArrowheads="1"/>
          </p:cNvSpPr>
          <p:nvPr/>
        </p:nvSpPr>
        <p:spPr bwMode="auto">
          <a:xfrm>
            <a:off x="323850" y="1412875"/>
            <a:ext cx="2447925" cy="457200"/>
          </a:xfrm>
          <a:prstGeom prst="rect">
            <a:avLst/>
          </a:prstGeom>
          <a:solidFill>
            <a:srgbClr val="66FFFF"/>
          </a:solidFill>
          <a:ln w="9525">
            <a:noFill/>
            <a:miter lim="800000"/>
            <a:headEnd/>
            <a:tailEnd/>
          </a:ln>
          <a:effectLst/>
        </p:spPr>
        <p:txBody>
          <a:bodyPr>
            <a:spAutoFit/>
          </a:bodyPr>
          <a:lstStyle/>
          <a:p>
            <a:r>
              <a:rPr lang="zh-CN" altLang="en-US" sz="2400" b="1"/>
              <a:t>汽车板簧材料  </a:t>
            </a:r>
          </a:p>
        </p:txBody>
      </p:sp>
      <p:sp>
        <p:nvSpPr>
          <p:cNvPr id="43017" name="Rectangle 9"/>
          <p:cNvSpPr>
            <a:spLocks noChangeArrowheads="1"/>
          </p:cNvSpPr>
          <p:nvPr/>
        </p:nvSpPr>
        <p:spPr bwMode="auto">
          <a:xfrm>
            <a:off x="250825" y="1844675"/>
            <a:ext cx="4706938" cy="1465263"/>
          </a:xfrm>
          <a:prstGeom prst="rect">
            <a:avLst/>
          </a:prstGeom>
          <a:noFill/>
          <a:ln w="9525">
            <a:noFill/>
            <a:miter lim="800000"/>
            <a:headEnd/>
            <a:tailEnd/>
          </a:ln>
          <a:effectLst/>
        </p:spPr>
        <p:txBody>
          <a:bodyPr>
            <a:spAutoFit/>
          </a:bodyPr>
          <a:lstStyle/>
          <a:p>
            <a:r>
              <a:rPr lang="zh-CN" altLang="en-US"/>
              <a:t>轻型汽车选用</a:t>
            </a:r>
            <a:r>
              <a:rPr lang="en-US" altLang="zh-CN"/>
              <a:t>65Mn</a:t>
            </a:r>
            <a:r>
              <a:rPr lang="zh-CN" altLang="en-US"/>
              <a:t>、</a:t>
            </a:r>
            <a:r>
              <a:rPr lang="en-US" altLang="zh-CN"/>
              <a:t>60Si2Mn</a:t>
            </a:r>
            <a:r>
              <a:rPr lang="zh-CN" altLang="en-US"/>
              <a:t>钢制造；</a:t>
            </a:r>
          </a:p>
          <a:p>
            <a:r>
              <a:rPr lang="zh-CN" altLang="en-US"/>
              <a:t>中型或重型汽车</a:t>
            </a:r>
            <a:r>
              <a:rPr lang="en-US" altLang="zh-CN"/>
              <a:t>, </a:t>
            </a:r>
            <a:r>
              <a:rPr lang="zh-CN" altLang="en-US"/>
              <a:t>板簧用</a:t>
            </a:r>
            <a:r>
              <a:rPr lang="en-US" altLang="zh-CN"/>
              <a:t>50CrMn, 55SiMnVB</a:t>
            </a:r>
            <a:r>
              <a:rPr lang="zh-CN" altLang="en-US"/>
              <a:t>钢；</a:t>
            </a:r>
          </a:p>
          <a:p>
            <a:r>
              <a:rPr lang="zh-CN" altLang="en-US"/>
              <a:t> 重型载重汽车大截面板簧用</a:t>
            </a:r>
            <a:r>
              <a:rPr lang="en-US" altLang="zh-CN"/>
              <a:t>55SiMnMoV, 55SiMnMoVNb</a:t>
            </a:r>
            <a:r>
              <a:rPr lang="zh-CN" altLang="en-US"/>
              <a:t>钢制造。</a:t>
            </a:r>
          </a:p>
        </p:txBody>
      </p:sp>
      <p:sp>
        <p:nvSpPr>
          <p:cNvPr id="43018" name="Rectangle 10"/>
          <p:cNvSpPr>
            <a:spLocks noChangeArrowheads="1"/>
          </p:cNvSpPr>
          <p:nvPr/>
        </p:nvSpPr>
        <p:spPr bwMode="auto">
          <a:xfrm>
            <a:off x="323850" y="3500438"/>
            <a:ext cx="1493838" cy="457200"/>
          </a:xfrm>
          <a:prstGeom prst="rect">
            <a:avLst/>
          </a:prstGeom>
          <a:solidFill>
            <a:srgbClr val="66FFFF"/>
          </a:solidFill>
          <a:ln w="9525">
            <a:noFill/>
            <a:miter lim="800000"/>
            <a:headEnd/>
            <a:tailEnd/>
          </a:ln>
          <a:effectLst/>
        </p:spPr>
        <p:txBody>
          <a:bodyPr wrap="none">
            <a:spAutoFit/>
          </a:bodyPr>
          <a:lstStyle/>
          <a:p>
            <a:r>
              <a:rPr lang="zh-CN" altLang="en-US" sz="2400" b="1"/>
              <a:t> 工艺路线</a:t>
            </a:r>
          </a:p>
        </p:txBody>
      </p:sp>
      <p:sp>
        <p:nvSpPr>
          <p:cNvPr id="43019" name="WordArt 11"/>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24</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p:cNvSpPr>
            <a:spLocks noChangeArrowheads="1"/>
          </p:cNvSpPr>
          <p:nvPr/>
        </p:nvSpPr>
        <p:spPr bwMode="auto">
          <a:xfrm>
            <a:off x="323850" y="1196975"/>
            <a:ext cx="8286750" cy="1187450"/>
          </a:xfrm>
          <a:prstGeom prst="rect">
            <a:avLst/>
          </a:prstGeom>
          <a:noFill/>
          <a:ln w="9525">
            <a:noFill/>
            <a:miter lim="800000"/>
            <a:headEnd/>
            <a:tailEnd/>
          </a:ln>
        </p:spPr>
        <p:txBody>
          <a:bodyPr>
            <a:spAutoFit/>
          </a:bodyPr>
          <a:lstStyle/>
          <a:p>
            <a:r>
              <a:rPr lang="zh-CN" altLang="en-US" sz="2400"/>
              <a:t>    是一种压缩螺旋弹簧。其用途是在凸轮、摇臂或挺杆的联合作用下，使气门打开和关闭，承受应力不是很大，可采用淬透性比较好、晶粒细小、有一定耐热性的</a:t>
            </a:r>
            <a:r>
              <a:rPr lang="en-US" altLang="zh-CN" sz="2400" u="sng">
                <a:solidFill>
                  <a:srgbClr val="FF3399"/>
                </a:solidFill>
              </a:rPr>
              <a:t>50CrVA</a:t>
            </a:r>
            <a:r>
              <a:rPr lang="zh-CN" altLang="en-US" sz="2400" u="sng">
                <a:solidFill>
                  <a:srgbClr val="FF3399"/>
                </a:solidFill>
              </a:rPr>
              <a:t>钢</a:t>
            </a:r>
            <a:r>
              <a:rPr lang="zh-CN" altLang="en-US" sz="2400"/>
              <a:t>制造。</a:t>
            </a:r>
          </a:p>
        </p:txBody>
      </p:sp>
      <p:sp>
        <p:nvSpPr>
          <p:cNvPr id="44036" name="Rectangle 4"/>
          <p:cNvSpPr>
            <a:spLocks noChangeArrowheads="1"/>
          </p:cNvSpPr>
          <p:nvPr/>
        </p:nvSpPr>
        <p:spPr bwMode="auto">
          <a:xfrm>
            <a:off x="539750" y="471488"/>
            <a:ext cx="2941638" cy="457200"/>
          </a:xfrm>
          <a:prstGeom prst="rect">
            <a:avLst/>
          </a:prstGeom>
          <a:solidFill>
            <a:srgbClr val="66FFFF"/>
          </a:solidFill>
          <a:ln w="9525">
            <a:noFill/>
            <a:miter lim="800000"/>
            <a:headEnd/>
            <a:tailEnd/>
          </a:ln>
          <a:effectLst/>
        </p:spPr>
        <p:txBody>
          <a:bodyPr wrap="none">
            <a:spAutoFit/>
          </a:bodyPr>
          <a:lstStyle/>
          <a:p>
            <a:r>
              <a:rPr lang="zh-CN" altLang="en-US" sz="2400" b="1"/>
              <a:t>内燃机气门弹簧材料</a:t>
            </a:r>
            <a:endParaRPr lang="en-US" altLang="zh-CN" sz="2400" b="1"/>
          </a:p>
        </p:txBody>
      </p:sp>
      <p:sp>
        <p:nvSpPr>
          <p:cNvPr id="44037" name="矩形 1"/>
          <p:cNvSpPr>
            <a:spLocks noChangeArrowheads="1"/>
          </p:cNvSpPr>
          <p:nvPr/>
        </p:nvSpPr>
        <p:spPr bwMode="auto">
          <a:xfrm>
            <a:off x="323850" y="4652963"/>
            <a:ext cx="8286750" cy="1609725"/>
          </a:xfrm>
          <a:prstGeom prst="rect">
            <a:avLst/>
          </a:prstGeom>
          <a:solidFill>
            <a:srgbClr val="FFCCCC"/>
          </a:solidFill>
          <a:ln w="9525">
            <a:solidFill>
              <a:srgbClr val="663300"/>
            </a:solidFill>
            <a:miter lim="800000"/>
            <a:headEnd/>
            <a:tailEnd/>
          </a:ln>
        </p:spPr>
        <p:txBody>
          <a:bodyPr>
            <a:spAutoFit/>
          </a:bodyPr>
          <a:lstStyle/>
          <a:p>
            <a:pPr>
              <a:lnSpc>
                <a:spcPct val="110000"/>
              </a:lnSpc>
            </a:pPr>
            <a:r>
              <a:rPr lang="zh-CN" altLang="en-US"/>
              <a:t>    将冷拔退火后的盘条校直后用自动卷簧机卷制成螺旋状，切断后两端并紧，经</a:t>
            </a:r>
            <a:r>
              <a:rPr lang="en-US" altLang="zh-CN"/>
              <a:t>850 ºC</a:t>
            </a:r>
            <a:r>
              <a:rPr lang="zh-CN" altLang="en-US"/>
              <a:t>～</a:t>
            </a:r>
            <a:r>
              <a:rPr lang="en-US" altLang="zh-CN"/>
              <a:t>860 ºC</a:t>
            </a:r>
            <a:r>
              <a:rPr lang="zh-CN" altLang="en-US"/>
              <a:t>加热后油淬，再经</a:t>
            </a:r>
            <a:r>
              <a:rPr lang="en-US" altLang="zh-CN"/>
              <a:t>520</a:t>
            </a:r>
            <a:r>
              <a:rPr lang="zh-CN" altLang="en-US"/>
              <a:t> </a:t>
            </a:r>
            <a:r>
              <a:rPr lang="en-US" altLang="zh-CN"/>
              <a:t>ºC</a:t>
            </a:r>
            <a:r>
              <a:rPr lang="zh-CN" altLang="en-US"/>
              <a:t>回火，组织为回火屈氏体，喷丸后两端磨平。弹簧弹性好，屈服强度和疲劳强度高，有一定的耐热性。</a:t>
            </a:r>
          </a:p>
          <a:p>
            <a:pPr>
              <a:lnSpc>
                <a:spcPct val="110000"/>
              </a:lnSpc>
            </a:pPr>
            <a:r>
              <a:rPr lang="zh-CN" altLang="en-US"/>
              <a:t>    气门弹簧也可用冷拔后经油淬及回火后的钢丝制造，绕制后经</a:t>
            </a:r>
            <a:r>
              <a:rPr lang="en-US" altLang="zh-CN"/>
              <a:t>300 ºC</a:t>
            </a:r>
            <a:r>
              <a:rPr lang="zh-CN" altLang="en-US"/>
              <a:t>～</a:t>
            </a:r>
            <a:r>
              <a:rPr lang="en-US" altLang="zh-CN"/>
              <a:t>350 ºC</a:t>
            </a:r>
            <a:r>
              <a:rPr lang="zh-CN" altLang="en-US"/>
              <a:t>加热消除冷卷簧时产生的内应力。</a:t>
            </a:r>
          </a:p>
        </p:txBody>
      </p:sp>
      <p:sp>
        <p:nvSpPr>
          <p:cNvPr id="44038" name="Rectangle 6"/>
          <p:cNvSpPr>
            <a:spLocks noChangeArrowheads="1"/>
          </p:cNvSpPr>
          <p:nvPr/>
        </p:nvSpPr>
        <p:spPr bwMode="auto">
          <a:xfrm>
            <a:off x="684213" y="2774950"/>
            <a:ext cx="1409700" cy="457200"/>
          </a:xfrm>
          <a:prstGeom prst="rect">
            <a:avLst/>
          </a:prstGeom>
          <a:solidFill>
            <a:srgbClr val="66FFFF"/>
          </a:solidFill>
          <a:ln w="9525">
            <a:noFill/>
            <a:miter lim="800000"/>
            <a:headEnd/>
            <a:tailEnd/>
          </a:ln>
          <a:effectLst/>
        </p:spPr>
        <p:txBody>
          <a:bodyPr wrap="none">
            <a:spAutoFit/>
          </a:bodyPr>
          <a:lstStyle/>
          <a:p>
            <a:r>
              <a:rPr lang="zh-CN" altLang="en-US" sz="2400" b="1"/>
              <a:t>工艺路线</a:t>
            </a:r>
          </a:p>
        </p:txBody>
      </p:sp>
      <p:sp>
        <p:nvSpPr>
          <p:cNvPr id="44039" name="Rectangle 7"/>
          <p:cNvSpPr>
            <a:spLocks noChangeArrowheads="1"/>
          </p:cNvSpPr>
          <p:nvPr/>
        </p:nvSpPr>
        <p:spPr bwMode="auto">
          <a:xfrm>
            <a:off x="900113" y="3500438"/>
            <a:ext cx="6918325" cy="457200"/>
          </a:xfrm>
          <a:prstGeom prst="rect">
            <a:avLst/>
          </a:prstGeom>
          <a:noFill/>
          <a:ln w="9525">
            <a:noFill/>
            <a:miter lim="800000"/>
            <a:headEnd/>
            <a:tailEnd/>
          </a:ln>
          <a:effectLst/>
        </p:spPr>
        <p:txBody>
          <a:bodyPr wrap="none">
            <a:spAutoFit/>
          </a:bodyPr>
          <a:lstStyle/>
          <a:p>
            <a:r>
              <a:rPr lang="zh-CN" altLang="en-US" sz="2400" b="1">
                <a:solidFill>
                  <a:srgbClr val="0000CC"/>
                </a:solidFill>
              </a:rPr>
              <a:t>冷卷成型</a:t>
            </a:r>
            <a:r>
              <a:rPr lang="en-US" altLang="zh-CN" sz="2400" b="1">
                <a:solidFill>
                  <a:srgbClr val="0000CC"/>
                </a:solidFill>
              </a:rPr>
              <a:t>—</a:t>
            </a:r>
            <a:r>
              <a:rPr lang="zh-CN" altLang="en-US" sz="2400" b="1">
                <a:solidFill>
                  <a:srgbClr val="0000CC"/>
                </a:solidFill>
              </a:rPr>
              <a:t>淬火</a:t>
            </a:r>
            <a:r>
              <a:rPr lang="en-US" altLang="zh-CN" sz="2400" b="1">
                <a:solidFill>
                  <a:srgbClr val="0000CC"/>
                </a:solidFill>
              </a:rPr>
              <a:t>—</a:t>
            </a:r>
            <a:r>
              <a:rPr lang="zh-CN" altLang="en-US" sz="2400" b="1">
                <a:solidFill>
                  <a:srgbClr val="0000CC"/>
                </a:solidFill>
              </a:rPr>
              <a:t>中温回火</a:t>
            </a:r>
            <a:r>
              <a:rPr lang="en-US" altLang="zh-CN" sz="2400" b="1">
                <a:solidFill>
                  <a:srgbClr val="0000CC"/>
                </a:solidFill>
              </a:rPr>
              <a:t>—</a:t>
            </a:r>
            <a:r>
              <a:rPr lang="zh-CN" altLang="en-US" sz="2400" b="1">
                <a:solidFill>
                  <a:srgbClr val="0000CC"/>
                </a:solidFill>
              </a:rPr>
              <a:t>喷丸强化</a:t>
            </a:r>
            <a:r>
              <a:rPr lang="en-US" altLang="zh-CN" sz="2400" b="1">
                <a:solidFill>
                  <a:srgbClr val="0000CC"/>
                </a:solidFill>
              </a:rPr>
              <a:t>—</a:t>
            </a:r>
            <a:r>
              <a:rPr lang="zh-CN" altLang="en-US" sz="2400" b="1">
                <a:solidFill>
                  <a:srgbClr val="0000CC"/>
                </a:solidFill>
              </a:rPr>
              <a:t>两端磨平</a:t>
            </a:r>
          </a:p>
        </p:txBody>
      </p:sp>
      <p:sp>
        <p:nvSpPr>
          <p:cNvPr id="44040" name="WordArt 8"/>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25</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1"/>
          <p:cNvSpPr>
            <a:spLocks noChangeArrowheads="1"/>
          </p:cNvSpPr>
          <p:nvPr/>
        </p:nvSpPr>
        <p:spPr bwMode="auto">
          <a:xfrm>
            <a:off x="539750" y="692150"/>
            <a:ext cx="2663825" cy="457200"/>
          </a:xfrm>
          <a:prstGeom prst="rect">
            <a:avLst/>
          </a:prstGeom>
          <a:solidFill>
            <a:srgbClr val="66FFFF"/>
          </a:solidFill>
          <a:ln w="9525">
            <a:noFill/>
            <a:miter lim="800000"/>
            <a:headEnd/>
            <a:tailEnd/>
          </a:ln>
        </p:spPr>
        <p:txBody>
          <a:bodyPr>
            <a:spAutoFit/>
          </a:bodyPr>
          <a:lstStyle/>
          <a:p>
            <a:r>
              <a:rPr lang="zh-CN" altLang="en-US" sz="2400" b="1"/>
              <a:t>继电器簧片材料</a:t>
            </a:r>
          </a:p>
        </p:txBody>
      </p:sp>
      <p:pic>
        <p:nvPicPr>
          <p:cNvPr id="45059" name="Picture 2" descr="http://thns.tsinghua.edu.cn/s70094/2002001/CH9/images-ch9/9.3.5-1.JPG"/>
          <p:cNvPicPr>
            <a:picLocks noChangeAspect="1" noChangeArrowheads="1"/>
          </p:cNvPicPr>
          <p:nvPr/>
        </p:nvPicPr>
        <p:blipFill>
          <a:blip r:embed="rId2" cstate="print"/>
          <a:srcRect/>
          <a:stretch>
            <a:fillRect/>
          </a:stretch>
        </p:blipFill>
        <p:spPr bwMode="auto">
          <a:xfrm>
            <a:off x="4643438" y="188913"/>
            <a:ext cx="4365625" cy="2824162"/>
          </a:xfrm>
          <a:prstGeom prst="rect">
            <a:avLst/>
          </a:prstGeom>
          <a:noFill/>
          <a:ln w="9525">
            <a:noFill/>
            <a:miter lim="800000"/>
            <a:headEnd/>
            <a:tailEnd/>
          </a:ln>
        </p:spPr>
      </p:pic>
      <p:sp>
        <p:nvSpPr>
          <p:cNvPr id="45060" name="矩形 3"/>
          <p:cNvSpPr>
            <a:spLocks noChangeArrowheads="1"/>
          </p:cNvSpPr>
          <p:nvPr/>
        </p:nvSpPr>
        <p:spPr bwMode="auto">
          <a:xfrm>
            <a:off x="7429500" y="3286125"/>
            <a:ext cx="1338263" cy="369888"/>
          </a:xfrm>
          <a:prstGeom prst="rect">
            <a:avLst/>
          </a:prstGeom>
          <a:noFill/>
          <a:ln w="9525">
            <a:noFill/>
            <a:miter lim="800000"/>
            <a:headEnd/>
            <a:tailEnd/>
          </a:ln>
        </p:spPr>
        <p:txBody>
          <a:bodyPr wrap="none">
            <a:spAutoFit/>
          </a:bodyPr>
          <a:lstStyle/>
          <a:p>
            <a:r>
              <a:rPr lang="zh-CN" altLang="en-US"/>
              <a:t>继电器簧片</a:t>
            </a:r>
          </a:p>
        </p:txBody>
      </p:sp>
      <p:sp>
        <p:nvSpPr>
          <p:cNvPr id="45061" name="矩形 4"/>
          <p:cNvSpPr>
            <a:spLocks noChangeArrowheads="1"/>
          </p:cNvSpPr>
          <p:nvPr/>
        </p:nvSpPr>
        <p:spPr bwMode="auto">
          <a:xfrm>
            <a:off x="468313" y="3933825"/>
            <a:ext cx="7527925" cy="1173163"/>
          </a:xfrm>
          <a:prstGeom prst="rect">
            <a:avLst/>
          </a:prstGeom>
          <a:solidFill>
            <a:srgbClr val="FFCCCC"/>
          </a:solidFill>
          <a:ln w="9525">
            <a:solidFill>
              <a:srgbClr val="663300"/>
            </a:solidFill>
            <a:miter lim="800000"/>
            <a:headEnd/>
            <a:tailEnd/>
          </a:ln>
        </p:spPr>
        <p:txBody>
          <a:bodyPr>
            <a:spAutoFit/>
          </a:bodyPr>
          <a:lstStyle/>
          <a:p>
            <a:pPr>
              <a:lnSpc>
                <a:spcPct val="130000"/>
              </a:lnSpc>
            </a:pPr>
            <a:r>
              <a:rPr lang="zh-CN" altLang="en-US" b="1"/>
              <a:t>黄铜的导电性好，抗疲劳性能较高，弹性一般，价格较低。</a:t>
            </a:r>
          </a:p>
          <a:p>
            <a:pPr>
              <a:lnSpc>
                <a:spcPct val="130000"/>
              </a:lnSpc>
            </a:pPr>
            <a:r>
              <a:rPr lang="zh-CN" altLang="en-US" b="1"/>
              <a:t>锡青铜的导电性稍低，但抗疲劳性能高，弹性好，价格稍高。</a:t>
            </a:r>
          </a:p>
          <a:p>
            <a:pPr>
              <a:lnSpc>
                <a:spcPct val="130000"/>
              </a:lnSpc>
            </a:pPr>
            <a:r>
              <a:rPr lang="zh-CN" altLang="en-US" b="1"/>
              <a:t>白铜的导电性好，抗蚀性高，抗疲劳性能较高，弹性好，价格较贵。</a:t>
            </a:r>
          </a:p>
        </p:txBody>
      </p:sp>
      <p:sp>
        <p:nvSpPr>
          <p:cNvPr id="45063" name="Rectangle 7"/>
          <p:cNvSpPr>
            <a:spLocks noChangeArrowheads="1"/>
          </p:cNvSpPr>
          <p:nvPr/>
        </p:nvSpPr>
        <p:spPr bwMode="auto">
          <a:xfrm>
            <a:off x="539750" y="3141663"/>
            <a:ext cx="4732338" cy="366712"/>
          </a:xfrm>
          <a:prstGeom prst="rect">
            <a:avLst/>
          </a:prstGeom>
          <a:noFill/>
          <a:ln w="9525">
            <a:noFill/>
            <a:miter lim="800000"/>
            <a:headEnd/>
            <a:tailEnd/>
          </a:ln>
          <a:effectLst/>
        </p:spPr>
        <p:txBody>
          <a:bodyPr wrap="none">
            <a:spAutoFit/>
          </a:bodyPr>
          <a:lstStyle/>
          <a:p>
            <a:r>
              <a:rPr lang="zh-CN" altLang="en-US" b="1">
                <a:solidFill>
                  <a:srgbClr val="FF3399"/>
                </a:solidFill>
              </a:rPr>
              <a:t>黄铜</a:t>
            </a:r>
            <a:r>
              <a:rPr lang="en-US" altLang="zh-CN" b="1">
                <a:solidFill>
                  <a:srgbClr val="FF3399"/>
                </a:solidFill>
              </a:rPr>
              <a:t>(H70)</a:t>
            </a:r>
            <a:r>
              <a:rPr lang="zh-CN" altLang="en-US" b="1">
                <a:solidFill>
                  <a:srgbClr val="FF3399"/>
                </a:solidFill>
              </a:rPr>
              <a:t>、锡青铜</a:t>
            </a:r>
            <a:r>
              <a:rPr lang="en-US" altLang="zh-CN" b="1">
                <a:solidFill>
                  <a:srgbClr val="FF3399"/>
                </a:solidFill>
              </a:rPr>
              <a:t>(QSn6.5-0.1)</a:t>
            </a:r>
            <a:r>
              <a:rPr lang="zh-CN" altLang="en-US" b="1">
                <a:solidFill>
                  <a:srgbClr val="FF3399"/>
                </a:solidFill>
              </a:rPr>
              <a:t>、白铜</a:t>
            </a:r>
            <a:r>
              <a:rPr lang="en-US" altLang="zh-CN" b="1">
                <a:solidFill>
                  <a:srgbClr val="FF3399"/>
                </a:solidFill>
              </a:rPr>
              <a:t>(B19)</a:t>
            </a:r>
            <a:endParaRPr lang="zh-CN" altLang="en-US" b="1">
              <a:solidFill>
                <a:srgbClr val="FF3399"/>
              </a:solidFill>
            </a:endParaRPr>
          </a:p>
        </p:txBody>
      </p:sp>
      <p:sp>
        <p:nvSpPr>
          <p:cNvPr id="45064" name="Rectangle 8"/>
          <p:cNvSpPr>
            <a:spLocks noChangeArrowheads="1"/>
          </p:cNvSpPr>
          <p:nvPr/>
        </p:nvSpPr>
        <p:spPr bwMode="auto">
          <a:xfrm>
            <a:off x="395288" y="1412875"/>
            <a:ext cx="4176712" cy="1465263"/>
          </a:xfrm>
          <a:prstGeom prst="rect">
            <a:avLst/>
          </a:prstGeom>
          <a:noFill/>
          <a:ln w="9525">
            <a:noFill/>
            <a:miter lim="800000"/>
            <a:headEnd/>
            <a:tailEnd/>
          </a:ln>
          <a:effectLst/>
        </p:spPr>
        <p:txBody>
          <a:bodyPr>
            <a:spAutoFit/>
          </a:bodyPr>
          <a:lstStyle/>
          <a:p>
            <a:r>
              <a:rPr lang="zh-CN" altLang="en-US"/>
              <a:t>      是一种片簧，其作用是使两电触点接触时</a:t>
            </a:r>
            <a:r>
              <a:rPr lang="en-US" altLang="zh-CN"/>
              <a:t>, </a:t>
            </a:r>
            <a:r>
              <a:rPr lang="zh-CN" altLang="en-US"/>
              <a:t>产生一定大小的压力，以保证触头紧密接触良好导电。簧片材料要有</a:t>
            </a:r>
            <a:r>
              <a:rPr lang="zh-CN" altLang="en-US" b="1">
                <a:solidFill>
                  <a:srgbClr val="0000CC"/>
                </a:solidFill>
              </a:rPr>
              <a:t>好的弹性、导电性和耐蚀性</a:t>
            </a:r>
            <a:r>
              <a:rPr lang="zh-CN" altLang="en-US"/>
              <a:t>。簧片所受弯曲应力很小。</a:t>
            </a:r>
          </a:p>
        </p:txBody>
      </p:sp>
      <p:sp>
        <p:nvSpPr>
          <p:cNvPr id="45065" name="WordArt 9"/>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26</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
          <p:cNvSpPr>
            <a:spLocks noChangeArrowheads="1"/>
          </p:cNvSpPr>
          <p:nvPr/>
        </p:nvSpPr>
        <p:spPr bwMode="auto">
          <a:xfrm>
            <a:off x="468313" y="1144588"/>
            <a:ext cx="5256212" cy="762000"/>
          </a:xfrm>
          <a:prstGeom prst="rect">
            <a:avLst/>
          </a:prstGeom>
          <a:noFill/>
          <a:ln w="9525">
            <a:noFill/>
            <a:miter lim="800000"/>
            <a:headEnd/>
            <a:tailEnd/>
          </a:ln>
        </p:spPr>
        <p:txBody>
          <a:bodyPr anchor="ctr">
            <a:spAutoFit/>
          </a:bodyPr>
          <a:lstStyle/>
          <a:p>
            <a:pPr eaLnBrk="0" hangingPunct="0"/>
            <a:r>
              <a:rPr lang="zh-CN" altLang="en-US" sz="2200">
                <a:latin typeface="宋体" charset="-122"/>
              </a:rPr>
              <a:t>   </a:t>
            </a:r>
            <a:r>
              <a:rPr lang="zh-CN" altLang="en-US" sz="2200" u="sng">
                <a:solidFill>
                  <a:srgbClr val="0000CC"/>
                </a:solidFill>
                <a:latin typeface="宋体" charset="-122"/>
              </a:rPr>
              <a:t>切削加工</a:t>
            </a:r>
            <a:r>
              <a:rPr lang="zh-CN" altLang="en-US" sz="2200">
                <a:latin typeface="宋体" charset="-122"/>
              </a:rPr>
              <a:t>使用的车刀、铣刀、钻头、锯条、丝锥、板牙等工具统称为刃具。</a:t>
            </a:r>
            <a:endParaRPr lang="zh-CN" altLang="en-US" sz="2200"/>
          </a:p>
        </p:txBody>
      </p:sp>
      <p:sp>
        <p:nvSpPr>
          <p:cNvPr id="46084" name="矩形 5"/>
          <p:cNvSpPr>
            <a:spLocks noChangeArrowheads="1"/>
          </p:cNvSpPr>
          <p:nvPr/>
        </p:nvSpPr>
        <p:spPr bwMode="auto">
          <a:xfrm>
            <a:off x="539750" y="3500438"/>
            <a:ext cx="7848600" cy="2501900"/>
          </a:xfrm>
          <a:prstGeom prst="rect">
            <a:avLst/>
          </a:prstGeom>
          <a:noFill/>
          <a:ln w="9525">
            <a:noFill/>
            <a:miter lim="800000"/>
            <a:headEnd/>
            <a:tailEnd/>
          </a:ln>
        </p:spPr>
        <p:txBody>
          <a:bodyPr>
            <a:spAutoFit/>
          </a:bodyPr>
          <a:lstStyle/>
          <a:p>
            <a:pPr algn="just">
              <a:lnSpc>
                <a:spcPct val="120000"/>
              </a:lnSpc>
            </a:pPr>
            <a:r>
              <a:rPr lang="zh-CN" altLang="en-US" sz="2200">
                <a:solidFill>
                  <a:srgbClr val="000000"/>
                </a:solidFill>
              </a:rPr>
              <a:t> </a:t>
            </a:r>
            <a:r>
              <a:rPr lang="en-US" altLang="zh-CN" sz="2200">
                <a:solidFill>
                  <a:srgbClr val="000000"/>
                </a:solidFill>
              </a:rPr>
              <a:t>(1) </a:t>
            </a:r>
            <a:r>
              <a:rPr lang="zh-CN" altLang="en-US" sz="2200">
                <a:solidFill>
                  <a:srgbClr val="000000"/>
                </a:solidFill>
              </a:rPr>
              <a:t>刃具切削材料时，受到被切削材料的强烈挤压，刃部受到很大的弯曲应力。某些刃具</a:t>
            </a:r>
            <a:r>
              <a:rPr lang="en-US" altLang="zh-CN" sz="2200">
                <a:solidFill>
                  <a:srgbClr val="000000"/>
                </a:solidFill>
              </a:rPr>
              <a:t>(</a:t>
            </a:r>
            <a:r>
              <a:rPr lang="zh-CN" altLang="en-US" sz="2200">
                <a:solidFill>
                  <a:srgbClr val="000000"/>
                </a:solidFill>
              </a:rPr>
              <a:t>如钻头、铰刀</a:t>
            </a:r>
            <a:r>
              <a:rPr lang="en-US" altLang="zh-CN" sz="2200">
                <a:solidFill>
                  <a:srgbClr val="000000"/>
                </a:solidFill>
              </a:rPr>
              <a:t>)</a:t>
            </a:r>
            <a:r>
              <a:rPr lang="zh-CN" altLang="en-US" sz="2200">
                <a:solidFill>
                  <a:srgbClr val="000000"/>
                </a:solidFill>
              </a:rPr>
              <a:t>还会受到较大的扭转应力作用。</a:t>
            </a:r>
          </a:p>
          <a:p>
            <a:pPr algn="just">
              <a:lnSpc>
                <a:spcPct val="120000"/>
              </a:lnSpc>
            </a:pPr>
            <a:r>
              <a:rPr lang="zh-CN" altLang="en-US" sz="2200">
                <a:solidFill>
                  <a:srgbClr val="000000"/>
                </a:solidFill>
              </a:rPr>
              <a:t> </a:t>
            </a:r>
            <a:r>
              <a:rPr lang="en-US" altLang="zh-CN" sz="2200">
                <a:solidFill>
                  <a:srgbClr val="000000"/>
                </a:solidFill>
              </a:rPr>
              <a:t>(2) </a:t>
            </a:r>
            <a:r>
              <a:rPr lang="zh-CN" altLang="en-US" sz="2200">
                <a:solidFill>
                  <a:srgbClr val="000000"/>
                </a:solidFill>
              </a:rPr>
              <a:t>刃具刃部与被切削材料强烈摩擦， 刃部温度可升到</a:t>
            </a:r>
            <a:r>
              <a:rPr lang="en-US" altLang="zh-CN" sz="2200">
                <a:solidFill>
                  <a:srgbClr val="000000"/>
                </a:solidFill>
              </a:rPr>
              <a:t>500 ºC</a:t>
            </a:r>
            <a:r>
              <a:rPr lang="zh-CN" altLang="en-US" sz="2200">
                <a:solidFill>
                  <a:srgbClr val="000000"/>
                </a:solidFill>
              </a:rPr>
              <a:t>～</a:t>
            </a:r>
            <a:r>
              <a:rPr lang="en-US" altLang="zh-CN" sz="2200">
                <a:solidFill>
                  <a:srgbClr val="000000"/>
                </a:solidFill>
              </a:rPr>
              <a:t>600 ºC</a:t>
            </a:r>
            <a:r>
              <a:rPr lang="zh-CN" altLang="en-US" sz="2200">
                <a:solidFill>
                  <a:srgbClr val="000000"/>
                </a:solidFill>
              </a:rPr>
              <a:t>。</a:t>
            </a:r>
          </a:p>
          <a:p>
            <a:pPr algn="just">
              <a:lnSpc>
                <a:spcPct val="120000"/>
              </a:lnSpc>
            </a:pPr>
            <a:r>
              <a:rPr lang="zh-CN" altLang="en-US" sz="2200">
                <a:solidFill>
                  <a:srgbClr val="000000"/>
                </a:solidFill>
              </a:rPr>
              <a:t> </a:t>
            </a:r>
            <a:r>
              <a:rPr lang="en-US" altLang="zh-CN" sz="2200">
                <a:solidFill>
                  <a:srgbClr val="000000"/>
                </a:solidFill>
              </a:rPr>
              <a:t>(3) </a:t>
            </a:r>
            <a:r>
              <a:rPr lang="zh-CN" altLang="en-US" sz="2200">
                <a:solidFill>
                  <a:srgbClr val="000000"/>
                </a:solidFill>
              </a:rPr>
              <a:t>机用刃具往往承受较大的冲击与震动。</a:t>
            </a:r>
          </a:p>
        </p:txBody>
      </p:sp>
      <p:pic>
        <p:nvPicPr>
          <p:cNvPr id="46086" name="Picture 3" descr="http://thns.tsinghua.edu.cn/s70094/2002001/CH9/images-ch9/9.4.1.JPG"/>
          <p:cNvPicPr>
            <a:picLocks noChangeAspect="1" noChangeArrowheads="1"/>
          </p:cNvPicPr>
          <p:nvPr/>
        </p:nvPicPr>
        <p:blipFill>
          <a:blip r:embed="rId2" cstate="print"/>
          <a:srcRect/>
          <a:stretch>
            <a:fillRect/>
          </a:stretch>
        </p:blipFill>
        <p:spPr bwMode="auto">
          <a:xfrm>
            <a:off x="5940425" y="260350"/>
            <a:ext cx="2916238" cy="2390775"/>
          </a:xfrm>
          <a:prstGeom prst="rect">
            <a:avLst/>
          </a:prstGeom>
          <a:noFill/>
          <a:ln w="9525">
            <a:noFill/>
            <a:miter lim="800000"/>
            <a:headEnd/>
            <a:tailEnd/>
          </a:ln>
        </p:spPr>
      </p:pic>
      <p:sp>
        <p:nvSpPr>
          <p:cNvPr id="46090" name="Rectangle 10"/>
          <p:cNvSpPr>
            <a:spLocks noChangeArrowheads="1"/>
          </p:cNvSpPr>
          <p:nvPr/>
        </p:nvSpPr>
        <p:spPr bwMode="auto">
          <a:xfrm>
            <a:off x="539552" y="476672"/>
            <a:ext cx="2160588" cy="519112"/>
          </a:xfrm>
          <a:prstGeom prst="rect">
            <a:avLst/>
          </a:prstGeom>
          <a:noFill/>
          <a:ln w="9525">
            <a:noFill/>
            <a:miter lim="800000"/>
            <a:headEnd/>
            <a:tailEnd/>
          </a:ln>
          <a:effectLst/>
        </p:spPr>
        <p:txBody>
          <a:bodyPr>
            <a:spAutoFit/>
          </a:bodyPr>
          <a:lstStyle/>
          <a:p>
            <a:r>
              <a:rPr lang="en-US" altLang="zh-CN" sz="2800" b="1" dirty="0" smtClean="0">
                <a:solidFill>
                  <a:srgbClr val="FF3399"/>
                </a:solidFill>
              </a:rPr>
              <a:t>2</a:t>
            </a:r>
            <a:r>
              <a:rPr lang="zh-CN" altLang="en-US" sz="2800" b="1" dirty="0" smtClean="0">
                <a:solidFill>
                  <a:srgbClr val="FF3399"/>
                </a:solidFill>
              </a:rPr>
              <a:t>、刃 </a:t>
            </a:r>
            <a:r>
              <a:rPr lang="zh-CN" altLang="en-US" sz="2800" b="1" dirty="0">
                <a:solidFill>
                  <a:srgbClr val="FF3399"/>
                </a:solidFill>
              </a:rPr>
              <a:t>具</a:t>
            </a:r>
          </a:p>
        </p:txBody>
      </p:sp>
      <p:sp>
        <p:nvSpPr>
          <p:cNvPr id="46091" name="Rectangle 11"/>
          <p:cNvSpPr>
            <a:spLocks noChangeArrowheads="1"/>
          </p:cNvSpPr>
          <p:nvPr/>
        </p:nvSpPr>
        <p:spPr bwMode="auto">
          <a:xfrm>
            <a:off x="684213" y="2636838"/>
            <a:ext cx="2328862" cy="457200"/>
          </a:xfrm>
          <a:prstGeom prst="rect">
            <a:avLst/>
          </a:prstGeom>
          <a:solidFill>
            <a:srgbClr val="66FFFF"/>
          </a:solidFill>
          <a:ln w="9525">
            <a:noFill/>
            <a:miter lim="800000"/>
            <a:headEnd/>
            <a:tailEnd/>
          </a:ln>
          <a:effectLst/>
        </p:spPr>
        <p:txBody>
          <a:bodyPr wrap="none">
            <a:spAutoFit/>
          </a:bodyPr>
          <a:lstStyle/>
          <a:p>
            <a:pPr eaLnBrk="0" hangingPunct="0"/>
            <a:r>
              <a:rPr lang="zh-CN" altLang="en-US" sz="2400" b="1">
                <a:solidFill>
                  <a:srgbClr val="0000CC"/>
                </a:solidFill>
              </a:rPr>
              <a:t>刃具的工作条件</a:t>
            </a:r>
          </a:p>
        </p:txBody>
      </p:sp>
      <p:sp>
        <p:nvSpPr>
          <p:cNvPr id="46093" name="Rectangle 13"/>
          <p:cNvSpPr>
            <a:spLocks noChangeArrowheads="1"/>
          </p:cNvSpPr>
          <p:nvPr/>
        </p:nvSpPr>
        <p:spPr bwMode="auto">
          <a:xfrm>
            <a:off x="6948488" y="2781300"/>
            <a:ext cx="1104900" cy="366713"/>
          </a:xfrm>
          <a:prstGeom prst="rect">
            <a:avLst/>
          </a:prstGeom>
          <a:noFill/>
          <a:ln w="9525">
            <a:noFill/>
            <a:miter lim="800000"/>
            <a:headEnd/>
            <a:tailEnd/>
          </a:ln>
          <a:effectLst/>
        </p:spPr>
        <p:txBody>
          <a:bodyPr wrap="none">
            <a:spAutoFit/>
          </a:bodyPr>
          <a:lstStyle/>
          <a:p>
            <a:r>
              <a:rPr lang="zh-CN" altLang="en-US" b="1">
                <a:latin typeface="宋体" charset="-122"/>
              </a:rPr>
              <a:t>切削加工</a:t>
            </a:r>
          </a:p>
        </p:txBody>
      </p:sp>
      <p:sp>
        <p:nvSpPr>
          <p:cNvPr id="46094" name="WordArt 14"/>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27</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1"/>
          <p:cNvSpPr>
            <a:spLocks noChangeArrowheads="1"/>
          </p:cNvSpPr>
          <p:nvPr/>
        </p:nvSpPr>
        <p:spPr bwMode="auto">
          <a:xfrm>
            <a:off x="611188" y="1125538"/>
            <a:ext cx="8215312" cy="2282825"/>
          </a:xfrm>
          <a:prstGeom prst="rect">
            <a:avLst/>
          </a:prstGeom>
          <a:noFill/>
          <a:ln w="9525">
            <a:noFill/>
            <a:miter lim="800000"/>
            <a:headEnd/>
            <a:tailEnd/>
          </a:ln>
        </p:spPr>
        <p:txBody>
          <a:bodyPr>
            <a:spAutoFit/>
          </a:bodyPr>
          <a:lstStyle/>
          <a:p>
            <a:pPr>
              <a:lnSpc>
                <a:spcPct val="120000"/>
              </a:lnSpc>
            </a:pPr>
            <a:r>
              <a:rPr lang="zh-CN" altLang="en-US" sz="2000"/>
              <a:t>    </a:t>
            </a:r>
            <a:r>
              <a:rPr lang="en-US" altLang="zh-CN" sz="2000"/>
              <a:t>(1) </a:t>
            </a:r>
            <a:r>
              <a:rPr lang="zh-CN" altLang="en-US" sz="2000"/>
              <a:t>磨损  由于摩擦，刃具刃部易磨损，这不但增加了切削抗力，降低切削零件表面质量，也由于刃部形状变化，使被加工零件的形状和尺寸精度降低。</a:t>
            </a:r>
          </a:p>
          <a:p>
            <a:pPr>
              <a:lnSpc>
                <a:spcPct val="120000"/>
              </a:lnSpc>
            </a:pPr>
            <a:r>
              <a:rPr lang="zh-CN" altLang="en-US" sz="2000"/>
              <a:t>    </a:t>
            </a:r>
            <a:r>
              <a:rPr lang="en-US" altLang="zh-CN" sz="2000"/>
              <a:t>(2) </a:t>
            </a:r>
            <a:r>
              <a:rPr lang="zh-CN" altLang="en-US" sz="2000"/>
              <a:t>断裂  刃具在冲击力及震动的作用下折断或崩刃。</a:t>
            </a:r>
          </a:p>
          <a:p>
            <a:pPr>
              <a:lnSpc>
                <a:spcPct val="120000"/>
              </a:lnSpc>
            </a:pPr>
            <a:r>
              <a:rPr lang="zh-CN" altLang="en-US" sz="2000"/>
              <a:t>    </a:t>
            </a:r>
            <a:r>
              <a:rPr lang="en-US" altLang="zh-CN" sz="2000"/>
              <a:t>(3) </a:t>
            </a:r>
            <a:r>
              <a:rPr lang="zh-CN" altLang="en-US" sz="2000"/>
              <a:t>刃部软化  由于刃部温度升高，若刃具材料的红硬性低或高温性能不足，使刃部硬度显著下降，丧失切削加工能力。</a:t>
            </a:r>
          </a:p>
        </p:txBody>
      </p:sp>
      <p:sp>
        <p:nvSpPr>
          <p:cNvPr id="47108" name="Rectangle 4"/>
          <p:cNvSpPr>
            <a:spLocks noChangeArrowheads="1"/>
          </p:cNvSpPr>
          <p:nvPr/>
        </p:nvSpPr>
        <p:spPr bwMode="auto">
          <a:xfrm>
            <a:off x="900113" y="549275"/>
            <a:ext cx="2328862" cy="457200"/>
          </a:xfrm>
          <a:prstGeom prst="rect">
            <a:avLst/>
          </a:prstGeom>
          <a:solidFill>
            <a:srgbClr val="66FFFF"/>
          </a:solidFill>
          <a:ln w="9525">
            <a:noFill/>
            <a:miter lim="800000"/>
            <a:headEnd/>
            <a:tailEnd/>
          </a:ln>
          <a:effectLst/>
        </p:spPr>
        <p:txBody>
          <a:bodyPr wrap="none">
            <a:spAutoFit/>
          </a:bodyPr>
          <a:lstStyle/>
          <a:p>
            <a:r>
              <a:rPr lang="zh-CN" altLang="en-US" sz="2400" b="1">
                <a:solidFill>
                  <a:srgbClr val="0000CC"/>
                </a:solidFill>
              </a:rPr>
              <a:t>刃具的失效形式</a:t>
            </a:r>
          </a:p>
        </p:txBody>
      </p:sp>
      <p:sp>
        <p:nvSpPr>
          <p:cNvPr id="47109" name="矩形 1"/>
          <p:cNvSpPr>
            <a:spLocks noChangeArrowheads="1"/>
          </p:cNvSpPr>
          <p:nvPr/>
        </p:nvSpPr>
        <p:spPr bwMode="auto">
          <a:xfrm>
            <a:off x="611188" y="4292600"/>
            <a:ext cx="8064500" cy="1679575"/>
          </a:xfrm>
          <a:prstGeom prst="rect">
            <a:avLst/>
          </a:prstGeom>
          <a:noFill/>
          <a:ln w="9525">
            <a:noFill/>
            <a:miter lim="800000"/>
            <a:headEnd/>
            <a:tailEnd/>
          </a:ln>
        </p:spPr>
        <p:txBody>
          <a:bodyPr>
            <a:spAutoFit/>
          </a:bodyPr>
          <a:lstStyle/>
          <a:p>
            <a:pPr>
              <a:lnSpc>
                <a:spcPct val="130000"/>
              </a:lnSpc>
            </a:pPr>
            <a:r>
              <a:rPr lang="zh-CN" altLang="en-US" sz="2000"/>
              <a:t>    </a:t>
            </a:r>
            <a:r>
              <a:rPr lang="en-US" altLang="zh-CN" sz="2000"/>
              <a:t>(1) </a:t>
            </a:r>
            <a:r>
              <a:rPr lang="zh-CN" altLang="en-US" sz="2000"/>
              <a:t>高硬度，高耐磨性。硬度一般要大于</a:t>
            </a:r>
            <a:r>
              <a:rPr lang="en-US" altLang="zh-CN" sz="2000"/>
              <a:t>62 HRC</a:t>
            </a:r>
            <a:r>
              <a:rPr lang="zh-CN" altLang="en-US" sz="2000"/>
              <a:t>；</a:t>
            </a:r>
          </a:p>
          <a:p>
            <a:pPr>
              <a:lnSpc>
                <a:spcPct val="130000"/>
              </a:lnSpc>
            </a:pPr>
            <a:r>
              <a:rPr lang="zh-CN" altLang="en-US" sz="2000"/>
              <a:t>    </a:t>
            </a:r>
            <a:r>
              <a:rPr lang="en-US" altLang="zh-CN" sz="2000"/>
              <a:t>(2) </a:t>
            </a:r>
            <a:r>
              <a:rPr lang="zh-CN" altLang="en-US" sz="2000"/>
              <a:t>高的红硬性；</a:t>
            </a:r>
          </a:p>
          <a:p>
            <a:pPr>
              <a:lnSpc>
                <a:spcPct val="130000"/>
              </a:lnSpc>
            </a:pPr>
            <a:r>
              <a:rPr lang="zh-CN" altLang="en-US" sz="2000"/>
              <a:t>    </a:t>
            </a:r>
            <a:r>
              <a:rPr lang="en-US" altLang="zh-CN" sz="2000"/>
              <a:t>(3) </a:t>
            </a:r>
            <a:r>
              <a:rPr lang="zh-CN" altLang="en-US" sz="2000"/>
              <a:t>强韧性好；</a:t>
            </a:r>
          </a:p>
          <a:p>
            <a:pPr>
              <a:lnSpc>
                <a:spcPct val="130000"/>
              </a:lnSpc>
            </a:pPr>
            <a:r>
              <a:rPr lang="zh-CN" altLang="en-US" sz="2000"/>
              <a:t>    </a:t>
            </a:r>
            <a:r>
              <a:rPr lang="en-US" altLang="zh-CN" sz="2000"/>
              <a:t>(4) </a:t>
            </a:r>
            <a:r>
              <a:rPr lang="zh-CN" altLang="en-US" sz="2000"/>
              <a:t>高的淬透性。可采用较低的冷速淬火，以防止刃具变形和开裂。</a:t>
            </a:r>
          </a:p>
        </p:txBody>
      </p:sp>
      <p:sp>
        <p:nvSpPr>
          <p:cNvPr id="47110" name="Rectangle 6"/>
          <p:cNvSpPr>
            <a:spLocks noChangeArrowheads="1"/>
          </p:cNvSpPr>
          <p:nvPr/>
        </p:nvSpPr>
        <p:spPr bwMode="auto">
          <a:xfrm>
            <a:off x="900113" y="3644900"/>
            <a:ext cx="2941637" cy="457200"/>
          </a:xfrm>
          <a:prstGeom prst="rect">
            <a:avLst/>
          </a:prstGeom>
          <a:solidFill>
            <a:srgbClr val="66FFFF"/>
          </a:solidFill>
          <a:ln w="9525">
            <a:noFill/>
            <a:miter lim="800000"/>
            <a:headEnd/>
            <a:tailEnd/>
          </a:ln>
          <a:effectLst/>
        </p:spPr>
        <p:txBody>
          <a:bodyPr wrap="none">
            <a:spAutoFit/>
          </a:bodyPr>
          <a:lstStyle/>
          <a:p>
            <a:r>
              <a:rPr lang="zh-CN" altLang="en-US" sz="2400" b="1">
                <a:solidFill>
                  <a:srgbClr val="0000CC"/>
                </a:solidFill>
              </a:rPr>
              <a:t>刃具材料的性能要求</a:t>
            </a:r>
          </a:p>
        </p:txBody>
      </p:sp>
      <p:sp>
        <p:nvSpPr>
          <p:cNvPr id="47111" name="WordArt 7"/>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28</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p:cNvSpPr>
            <a:spLocks noChangeArrowheads="1"/>
          </p:cNvSpPr>
          <p:nvPr/>
        </p:nvSpPr>
        <p:spPr bwMode="auto">
          <a:xfrm>
            <a:off x="395288" y="1341438"/>
            <a:ext cx="8145462" cy="4493538"/>
          </a:xfrm>
          <a:prstGeom prst="rect">
            <a:avLst/>
          </a:prstGeom>
          <a:noFill/>
          <a:ln w="9525">
            <a:noFill/>
            <a:miter lim="800000"/>
            <a:headEnd/>
            <a:tailEnd/>
          </a:ln>
        </p:spPr>
        <p:txBody>
          <a:bodyPr>
            <a:spAutoFit/>
          </a:bodyPr>
          <a:lstStyle/>
          <a:p>
            <a:r>
              <a:rPr lang="zh-CN" altLang="en-US" sz="2200" dirty="0"/>
              <a:t>    制造刃具的材料有</a:t>
            </a:r>
            <a:r>
              <a:rPr lang="zh-CN" altLang="en-US" sz="2200" b="1" u="sng" dirty="0">
                <a:solidFill>
                  <a:srgbClr val="6600CC"/>
                </a:solidFill>
                <a:effectLst>
                  <a:outerShdw blurRad="38100" dist="38100" dir="2700000" algn="tl">
                    <a:srgbClr val="000000"/>
                  </a:outerShdw>
                </a:effectLst>
              </a:rPr>
              <a:t>碳素工具钢、低合金刃具钢、高速钢、硬质合金和陶瓷</a:t>
            </a:r>
            <a:r>
              <a:rPr lang="zh-CN" altLang="en-US" sz="2200" dirty="0"/>
              <a:t>等，根据刃具的使用条件和性能要求不同进行选用。</a:t>
            </a:r>
          </a:p>
          <a:p>
            <a:r>
              <a:rPr lang="zh-CN" altLang="en-US" sz="2200" dirty="0"/>
              <a:t>   </a:t>
            </a:r>
          </a:p>
          <a:p>
            <a:r>
              <a:rPr lang="zh-CN" altLang="en-US" sz="2200" b="1" dirty="0" smtClean="0">
                <a:solidFill>
                  <a:srgbClr val="FF3399"/>
                </a:solidFill>
                <a:effectLst>
                  <a:outerShdw blurRad="38100" dist="38100" dir="2700000" algn="tl">
                    <a:srgbClr val="000000"/>
                  </a:outerShdw>
                </a:effectLst>
              </a:rPr>
              <a:t>（</a:t>
            </a:r>
            <a:r>
              <a:rPr lang="en-US" altLang="zh-CN" sz="2200" b="1" dirty="0" smtClean="0">
                <a:solidFill>
                  <a:srgbClr val="FF3399"/>
                </a:solidFill>
                <a:effectLst>
                  <a:outerShdw blurRad="38100" dist="38100" dir="2700000" algn="tl">
                    <a:srgbClr val="000000"/>
                  </a:outerShdw>
                </a:effectLst>
              </a:rPr>
              <a:t>1</a:t>
            </a:r>
            <a:r>
              <a:rPr lang="zh-CN" altLang="en-US" sz="2200" b="1" dirty="0" smtClean="0">
                <a:solidFill>
                  <a:srgbClr val="FF3399"/>
                </a:solidFill>
                <a:effectLst>
                  <a:outerShdw blurRad="38100" dist="38100" dir="2700000" algn="tl">
                    <a:srgbClr val="000000"/>
                  </a:outerShdw>
                </a:effectLst>
              </a:rPr>
              <a:t>）简单</a:t>
            </a:r>
            <a:r>
              <a:rPr lang="zh-CN" altLang="en-US" sz="2200" b="1" dirty="0">
                <a:solidFill>
                  <a:srgbClr val="FF3399"/>
                </a:solidFill>
                <a:effectLst>
                  <a:outerShdw blurRad="38100" dist="38100" dir="2700000" algn="tl">
                    <a:srgbClr val="000000"/>
                  </a:outerShdw>
                </a:effectLst>
              </a:rPr>
              <a:t>的手用刃具</a:t>
            </a:r>
            <a:r>
              <a:rPr lang="zh-CN" altLang="en-US" sz="2200" b="1" dirty="0"/>
              <a:t>  </a:t>
            </a:r>
          </a:p>
          <a:p>
            <a:r>
              <a:rPr lang="zh-CN" altLang="en-US" sz="2200" dirty="0"/>
              <a:t>    手锯锯条、锉刀、木工用刨刀、凿子等简单、低速的手用刃具红硬性和强韧性要求不高，主要的使用性能是高硬度、高耐磨性。因此可用碳素工具钢制造。</a:t>
            </a:r>
            <a:r>
              <a:rPr lang="zh-CN" altLang="en-US" sz="2200" b="1" dirty="0">
                <a:solidFill>
                  <a:srgbClr val="FF3399"/>
                </a:solidFill>
                <a:effectLst>
                  <a:outerShdw blurRad="38100" dist="38100" dir="2700000" algn="tl">
                    <a:srgbClr val="000000"/>
                  </a:outerShdw>
                </a:effectLst>
              </a:rPr>
              <a:t>如</a:t>
            </a:r>
            <a:r>
              <a:rPr lang="en-US" altLang="zh-CN" sz="2200" b="1" dirty="0" err="1">
                <a:solidFill>
                  <a:srgbClr val="FF3399"/>
                </a:solidFill>
                <a:effectLst>
                  <a:outerShdw blurRad="38100" dist="38100" dir="2700000" algn="tl">
                    <a:srgbClr val="000000"/>
                  </a:outerShdw>
                </a:effectLst>
              </a:rPr>
              <a:t>T8</a:t>
            </a:r>
            <a:r>
              <a:rPr lang="zh-CN" altLang="en-US" sz="2200" b="1" dirty="0">
                <a:solidFill>
                  <a:srgbClr val="FF3399"/>
                </a:solidFill>
                <a:effectLst>
                  <a:outerShdw blurRad="38100" dist="38100" dir="2700000" algn="tl">
                    <a:srgbClr val="000000"/>
                  </a:outerShdw>
                </a:effectLst>
              </a:rPr>
              <a:t>、</a:t>
            </a:r>
            <a:r>
              <a:rPr lang="en-US" altLang="zh-CN" sz="2200" b="1" dirty="0" err="1">
                <a:solidFill>
                  <a:srgbClr val="FF3399"/>
                </a:solidFill>
                <a:effectLst>
                  <a:outerShdw blurRad="38100" dist="38100" dir="2700000" algn="tl">
                    <a:srgbClr val="000000"/>
                  </a:outerShdw>
                </a:effectLst>
              </a:rPr>
              <a:t>T10</a:t>
            </a:r>
            <a:r>
              <a:rPr lang="zh-CN" altLang="en-US" sz="2200" b="1" dirty="0">
                <a:solidFill>
                  <a:srgbClr val="FF3399"/>
                </a:solidFill>
                <a:effectLst>
                  <a:outerShdw blurRad="38100" dist="38100" dir="2700000" algn="tl">
                    <a:srgbClr val="000000"/>
                  </a:outerShdw>
                </a:effectLst>
              </a:rPr>
              <a:t>、</a:t>
            </a:r>
            <a:r>
              <a:rPr lang="en-US" altLang="zh-CN" sz="2200" b="1" dirty="0" err="1">
                <a:solidFill>
                  <a:srgbClr val="FF3399"/>
                </a:solidFill>
                <a:effectLst>
                  <a:outerShdw blurRad="38100" dist="38100" dir="2700000" algn="tl">
                    <a:srgbClr val="000000"/>
                  </a:outerShdw>
                </a:effectLst>
              </a:rPr>
              <a:t>T12</a:t>
            </a:r>
            <a:r>
              <a:rPr lang="zh-CN" altLang="en-US" sz="2200" b="1" dirty="0">
                <a:solidFill>
                  <a:srgbClr val="FF3399"/>
                </a:solidFill>
                <a:effectLst>
                  <a:outerShdw blurRad="38100" dist="38100" dir="2700000" algn="tl">
                    <a:srgbClr val="000000"/>
                  </a:outerShdw>
                </a:effectLst>
              </a:rPr>
              <a:t>钢等</a:t>
            </a:r>
            <a:r>
              <a:rPr lang="zh-CN" altLang="en-US" sz="2200" dirty="0"/>
              <a:t>。碳素工具钢价格较低</a:t>
            </a:r>
            <a:r>
              <a:rPr lang="en-US" altLang="zh-CN" sz="2200" dirty="0"/>
              <a:t>, </a:t>
            </a:r>
            <a:r>
              <a:rPr lang="zh-CN" altLang="en-US" sz="2200" dirty="0"/>
              <a:t>但淬透性差。</a:t>
            </a:r>
          </a:p>
          <a:p>
            <a:r>
              <a:rPr lang="zh-CN" altLang="en-US" sz="2200" dirty="0"/>
              <a:t>    </a:t>
            </a:r>
          </a:p>
          <a:p>
            <a:r>
              <a:rPr lang="zh-CN" altLang="en-US" sz="2200" b="1" dirty="0" smtClean="0">
                <a:solidFill>
                  <a:srgbClr val="FF3399"/>
                </a:solidFill>
                <a:effectLst>
                  <a:outerShdw blurRad="38100" dist="38100" dir="2700000" algn="tl">
                    <a:srgbClr val="000000"/>
                  </a:outerShdw>
                </a:effectLst>
              </a:rPr>
              <a:t>（</a:t>
            </a:r>
            <a:r>
              <a:rPr lang="en-US" altLang="zh-CN" sz="2200" b="1" dirty="0" smtClean="0">
                <a:solidFill>
                  <a:srgbClr val="FF3399"/>
                </a:solidFill>
                <a:effectLst>
                  <a:outerShdw blurRad="38100" dist="38100" dir="2700000" algn="tl">
                    <a:srgbClr val="000000"/>
                  </a:outerShdw>
                </a:effectLst>
              </a:rPr>
              <a:t>2</a:t>
            </a:r>
            <a:r>
              <a:rPr lang="zh-CN" altLang="en-US" sz="2200" b="1" dirty="0" smtClean="0">
                <a:solidFill>
                  <a:srgbClr val="FF3399"/>
                </a:solidFill>
                <a:effectLst>
                  <a:outerShdw blurRad="38100" dist="38100" dir="2700000" algn="tl">
                    <a:srgbClr val="000000"/>
                  </a:outerShdw>
                </a:effectLst>
              </a:rPr>
              <a:t>）</a:t>
            </a:r>
            <a:r>
              <a:rPr lang="zh-CN" altLang="en-US" sz="2200" b="1" dirty="0" smtClean="0">
                <a:solidFill>
                  <a:srgbClr val="FF3399"/>
                </a:solidFill>
                <a:effectLst>
                  <a:outerShdw blurRad="38100" dist="38100" dir="2700000" algn="tl">
                    <a:srgbClr val="000000"/>
                  </a:outerShdw>
                </a:effectLst>
              </a:rPr>
              <a:t>低速</a:t>
            </a:r>
            <a:r>
              <a:rPr lang="zh-CN" altLang="en-US" sz="2200" b="1" dirty="0">
                <a:solidFill>
                  <a:srgbClr val="FF3399"/>
                </a:solidFill>
                <a:effectLst>
                  <a:outerShdw blurRad="38100" dist="38100" dir="2700000" algn="tl">
                    <a:srgbClr val="000000"/>
                  </a:outerShdw>
                </a:effectLst>
              </a:rPr>
              <a:t>切削、形状较复杂的刃具</a:t>
            </a:r>
            <a:r>
              <a:rPr lang="zh-CN" altLang="en-US" sz="2200" b="1" dirty="0">
                <a:solidFill>
                  <a:srgbClr val="FF3399"/>
                </a:solidFill>
              </a:rPr>
              <a:t> </a:t>
            </a:r>
            <a:r>
              <a:rPr lang="zh-CN" altLang="en-US" sz="2200" b="1" dirty="0"/>
              <a:t> </a:t>
            </a:r>
          </a:p>
          <a:p>
            <a:r>
              <a:rPr lang="zh-CN" altLang="en-US" sz="2200" b="1" dirty="0"/>
              <a:t>    </a:t>
            </a:r>
            <a:r>
              <a:rPr lang="zh-CN" altLang="en-US" sz="2200" dirty="0"/>
              <a:t>丝锥、板牙、拉刀等可用</a:t>
            </a:r>
            <a:r>
              <a:rPr lang="zh-CN" altLang="en-US" sz="2200" b="1" dirty="0">
                <a:solidFill>
                  <a:srgbClr val="FF3399"/>
                </a:solidFill>
                <a:effectLst>
                  <a:outerShdw blurRad="38100" dist="38100" dir="2700000" algn="tl">
                    <a:srgbClr val="000000"/>
                  </a:outerShdw>
                </a:effectLst>
              </a:rPr>
              <a:t>低合金刃具钢</a:t>
            </a:r>
            <a:r>
              <a:rPr lang="en-US" altLang="zh-CN" sz="2200" b="1" dirty="0" err="1">
                <a:solidFill>
                  <a:srgbClr val="FF3399"/>
                </a:solidFill>
                <a:effectLst>
                  <a:outerShdw blurRad="38100" dist="38100" dir="2700000" algn="tl">
                    <a:srgbClr val="000000"/>
                  </a:outerShdw>
                </a:effectLst>
              </a:rPr>
              <a:t>9SiCr</a:t>
            </a:r>
            <a:r>
              <a:rPr lang="zh-CN" altLang="en-US" sz="2200" b="1" dirty="0">
                <a:solidFill>
                  <a:srgbClr val="FF3399"/>
                </a:solidFill>
                <a:effectLst>
                  <a:outerShdw blurRad="38100" dist="38100" dir="2700000" algn="tl">
                    <a:srgbClr val="000000"/>
                  </a:outerShdw>
                </a:effectLst>
              </a:rPr>
              <a:t>、</a:t>
            </a:r>
            <a:r>
              <a:rPr lang="en-US" altLang="zh-CN" sz="2200" b="1" dirty="0" err="1">
                <a:solidFill>
                  <a:srgbClr val="FF3399"/>
                </a:solidFill>
                <a:effectLst>
                  <a:outerShdw blurRad="38100" dist="38100" dir="2700000" algn="tl">
                    <a:srgbClr val="000000"/>
                  </a:outerShdw>
                </a:effectLst>
              </a:rPr>
              <a:t>CrWMn</a:t>
            </a:r>
            <a:r>
              <a:rPr lang="zh-CN" altLang="en-US" sz="2200" dirty="0"/>
              <a:t>制造。因钢中加入了</a:t>
            </a:r>
            <a:r>
              <a:rPr lang="en-US" altLang="zh-CN" sz="2200" dirty="0"/>
              <a:t>Cr</a:t>
            </a:r>
            <a:r>
              <a:rPr lang="zh-CN" altLang="en-US" sz="2200" dirty="0"/>
              <a:t>、</a:t>
            </a:r>
            <a:r>
              <a:rPr lang="en-US" altLang="zh-CN" sz="2200" dirty="0"/>
              <a:t>W</a:t>
            </a:r>
            <a:r>
              <a:rPr lang="zh-CN" altLang="en-US" sz="2200" dirty="0"/>
              <a:t>、</a:t>
            </a:r>
            <a:r>
              <a:rPr lang="en-US" altLang="zh-CN" sz="2200" dirty="0" err="1"/>
              <a:t>Mn</a:t>
            </a:r>
            <a:r>
              <a:rPr lang="zh-CN" altLang="en-US" sz="2200" dirty="0"/>
              <a:t>等元素</a:t>
            </a:r>
            <a:r>
              <a:rPr lang="en-US" altLang="zh-CN" sz="2200" dirty="0"/>
              <a:t>, </a:t>
            </a:r>
            <a:r>
              <a:rPr lang="zh-CN" altLang="en-US" sz="2200" dirty="0"/>
              <a:t>使钢的淬透性和耐磨性大大提高</a:t>
            </a:r>
            <a:r>
              <a:rPr lang="en-US" altLang="zh-CN" sz="2200" dirty="0"/>
              <a:t>, </a:t>
            </a:r>
            <a:r>
              <a:rPr lang="zh-CN" altLang="en-US" sz="2200" dirty="0"/>
              <a:t>耐热性和韧性也有所改善</a:t>
            </a:r>
            <a:r>
              <a:rPr lang="en-US" altLang="zh-CN" sz="2200" dirty="0"/>
              <a:t>, </a:t>
            </a:r>
            <a:r>
              <a:rPr lang="zh-CN" altLang="en-US" sz="2200" dirty="0"/>
              <a:t>可在</a:t>
            </a:r>
            <a:r>
              <a:rPr lang="en-US" altLang="zh-CN" sz="2200" dirty="0"/>
              <a:t>&lt; 300 ºC</a:t>
            </a:r>
            <a:r>
              <a:rPr lang="zh-CN" altLang="en-US" sz="2200" dirty="0"/>
              <a:t>的温度下使用。 </a:t>
            </a:r>
          </a:p>
        </p:txBody>
      </p:sp>
      <p:sp>
        <p:nvSpPr>
          <p:cNvPr id="48132" name="Rectangle 4"/>
          <p:cNvSpPr>
            <a:spLocks noChangeArrowheads="1"/>
          </p:cNvSpPr>
          <p:nvPr/>
        </p:nvSpPr>
        <p:spPr bwMode="auto">
          <a:xfrm>
            <a:off x="684213" y="549275"/>
            <a:ext cx="2160587" cy="457200"/>
          </a:xfrm>
          <a:prstGeom prst="rect">
            <a:avLst/>
          </a:prstGeom>
          <a:solidFill>
            <a:srgbClr val="66FFFF"/>
          </a:solidFill>
          <a:ln w="9525">
            <a:noFill/>
            <a:miter lim="800000"/>
            <a:headEnd/>
            <a:tailEnd/>
          </a:ln>
          <a:effectLst/>
        </p:spPr>
        <p:txBody>
          <a:bodyPr>
            <a:spAutoFit/>
          </a:bodyPr>
          <a:lstStyle/>
          <a:p>
            <a:r>
              <a:rPr lang="zh-CN" altLang="en-US" sz="2400" b="1">
                <a:solidFill>
                  <a:srgbClr val="0000CC"/>
                </a:solidFill>
              </a:rPr>
              <a:t>刃具的选材</a:t>
            </a:r>
          </a:p>
        </p:txBody>
      </p:sp>
      <p:sp>
        <p:nvSpPr>
          <p:cNvPr id="48133" name="WordArt 5"/>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29</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1"/>
          <p:cNvSpPr>
            <a:spLocks noChangeArrowheads="1"/>
          </p:cNvSpPr>
          <p:nvPr/>
        </p:nvSpPr>
        <p:spPr bwMode="auto">
          <a:xfrm>
            <a:off x="468313" y="476250"/>
            <a:ext cx="8207375" cy="5478423"/>
          </a:xfrm>
          <a:prstGeom prst="rect">
            <a:avLst/>
          </a:prstGeom>
          <a:noFill/>
          <a:ln w="9525">
            <a:noFill/>
            <a:miter lim="800000"/>
            <a:headEnd/>
            <a:tailEnd/>
          </a:ln>
        </p:spPr>
        <p:txBody>
          <a:bodyPr>
            <a:spAutoFit/>
          </a:bodyPr>
          <a:lstStyle/>
          <a:p>
            <a:pPr>
              <a:lnSpc>
                <a:spcPct val="140000"/>
              </a:lnSpc>
            </a:pPr>
            <a:r>
              <a:rPr lang="zh-CN" altLang="en-US" sz="2200" b="1" dirty="0" smtClean="0">
                <a:solidFill>
                  <a:srgbClr val="FF3399"/>
                </a:solidFill>
                <a:effectLst>
                  <a:outerShdw blurRad="38100" dist="38100" dir="2700000" algn="tl">
                    <a:srgbClr val="000000"/>
                  </a:outerShdw>
                </a:effectLst>
              </a:rPr>
              <a:t>（</a:t>
            </a:r>
            <a:r>
              <a:rPr lang="en-US" altLang="zh-CN" sz="2200" b="1" dirty="0" smtClean="0">
                <a:solidFill>
                  <a:srgbClr val="FF3399"/>
                </a:solidFill>
                <a:effectLst>
                  <a:outerShdw blurRad="38100" dist="38100" dir="2700000" algn="tl">
                    <a:srgbClr val="000000"/>
                  </a:outerShdw>
                </a:effectLst>
              </a:rPr>
              <a:t>3</a:t>
            </a:r>
            <a:r>
              <a:rPr lang="zh-CN" altLang="en-US" sz="2200" b="1" dirty="0" smtClean="0">
                <a:solidFill>
                  <a:srgbClr val="FF3399"/>
                </a:solidFill>
                <a:effectLst>
                  <a:outerShdw blurRad="38100" dist="38100" dir="2700000" algn="tl">
                    <a:srgbClr val="000000"/>
                  </a:outerShdw>
                </a:effectLst>
              </a:rPr>
              <a:t>）高速</a:t>
            </a:r>
            <a:r>
              <a:rPr lang="zh-CN" altLang="en-US" sz="2200" b="1" dirty="0">
                <a:solidFill>
                  <a:srgbClr val="FF3399"/>
                </a:solidFill>
                <a:effectLst>
                  <a:outerShdw blurRad="38100" dist="38100" dir="2700000" algn="tl">
                    <a:srgbClr val="000000"/>
                  </a:outerShdw>
                </a:effectLst>
              </a:rPr>
              <a:t>切削用的刃具 </a:t>
            </a:r>
          </a:p>
          <a:p>
            <a:pPr>
              <a:lnSpc>
                <a:spcPct val="140000"/>
              </a:lnSpc>
            </a:pPr>
            <a:r>
              <a:rPr lang="zh-CN" altLang="en-US" b="1" dirty="0"/>
              <a:t>    </a:t>
            </a:r>
            <a:r>
              <a:rPr lang="en-US" altLang="zh-CN" dirty="0"/>
              <a:t>(1) </a:t>
            </a:r>
            <a:r>
              <a:rPr lang="zh-CN" altLang="en-US" dirty="0"/>
              <a:t>用</a:t>
            </a:r>
            <a:r>
              <a:rPr lang="zh-CN" altLang="en-US" sz="2200" b="1" dirty="0">
                <a:solidFill>
                  <a:srgbClr val="FF3399"/>
                </a:solidFill>
                <a:effectLst>
                  <a:outerShdw blurRad="38100" dist="38100" dir="2700000" algn="tl">
                    <a:srgbClr val="000000"/>
                  </a:outerShdw>
                </a:effectLst>
              </a:rPr>
              <a:t>高速钢</a:t>
            </a:r>
            <a:r>
              <a:rPr lang="en-US" altLang="zh-CN" sz="2200" b="1" dirty="0">
                <a:solidFill>
                  <a:srgbClr val="FF3399"/>
                </a:solidFill>
                <a:effectLst>
                  <a:outerShdw blurRad="38100" dist="38100" dir="2700000" algn="tl">
                    <a:srgbClr val="000000"/>
                  </a:outerShdw>
                </a:effectLst>
              </a:rPr>
              <a:t>(</a:t>
            </a:r>
            <a:r>
              <a:rPr lang="en-US" altLang="zh-CN" sz="2200" b="1" dirty="0" err="1">
                <a:solidFill>
                  <a:srgbClr val="FF3399"/>
                </a:solidFill>
                <a:effectLst>
                  <a:outerShdw blurRad="38100" dist="38100" dir="2700000" algn="tl">
                    <a:srgbClr val="000000"/>
                  </a:outerShdw>
                </a:effectLst>
              </a:rPr>
              <a:t>W18Cr4V</a:t>
            </a:r>
            <a:r>
              <a:rPr lang="zh-CN" altLang="en-US" sz="2200" b="1" dirty="0">
                <a:solidFill>
                  <a:srgbClr val="FF3399"/>
                </a:solidFill>
                <a:effectLst>
                  <a:outerShdw blurRad="38100" dist="38100" dir="2700000" algn="tl">
                    <a:srgbClr val="000000"/>
                  </a:outerShdw>
                </a:effectLst>
              </a:rPr>
              <a:t>、</a:t>
            </a:r>
            <a:r>
              <a:rPr lang="en-US" altLang="zh-CN" sz="2200" b="1" dirty="0" err="1">
                <a:solidFill>
                  <a:srgbClr val="FF3399"/>
                </a:solidFill>
                <a:effectLst>
                  <a:outerShdw blurRad="38100" dist="38100" dir="2700000" algn="tl">
                    <a:srgbClr val="000000"/>
                  </a:outerShdw>
                </a:effectLst>
              </a:rPr>
              <a:t>W6Mo5Cr4V2</a:t>
            </a:r>
            <a:r>
              <a:rPr lang="zh-CN" altLang="en-US" sz="2200" b="1" dirty="0">
                <a:solidFill>
                  <a:srgbClr val="FF3399"/>
                </a:solidFill>
                <a:effectLst>
                  <a:outerShdw blurRad="38100" dist="38100" dir="2700000" algn="tl">
                    <a:srgbClr val="000000"/>
                  </a:outerShdw>
                </a:effectLst>
              </a:rPr>
              <a:t>等</a:t>
            </a:r>
            <a:r>
              <a:rPr lang="en-US" altLang="zh-CN" sz="2200" b="1" dirty="0">
                <a:solidFill>
                  <a:srgbClr val="FF3399"/>
                </a:solidFill>
                <a:effectLst>
                  <a:outerShdw blurRad="38100" dist="38100" dir="2700000" algn="tl">
                    <a:srgbClr val="000000"/>
                  </a:outerShdw>
                </a:effectLst>
              </a:rPr>
              <a:t>)</a:t>
            </a:r>
            <a:r>
              <a:rPr lang="zh-CN" altLang="en-US" dirty="0"/>
              <a:t>制造  高速钢具有高硬度、高耐磨性、高的红硬性、好的强韧性和高的淬透性的特点</a:t>
            </a:r>
            <a:r>
              <a:rPr lang="en-US" altLang="zh-CN" dirty="0"/>
              <a:t>, </a:t>
            </a:r>
            <a:r>
              <a:rPr lang="zh-CN" altLang="en-US" dirty="0"/>
              <a:t>因此在刃具制造中广泛使用</a:t>
            </a:r>
            <a:r>
              <a:rPr lang="en-US" altLang="zh-CN" dirty="0"/>
              <a:t>, </a:t>
            </a:r>
            <a:r>
              <a:rPr lang="zh-CN" altLang="en-US" dirty="0"/>
              <a:t>用来制造车刀、铣刀、钻头和其它复杂、精密刀具。高速钢的硬度为</a:t>
            </a:r>
            <a:r>
              <a:rPr lang="en-US" altLang="zh-CN" dirty="0" err="1"/>
              <a:t>62HRC</a:t>
            </a:r>
            <a:r>
              <a:rPr lang="zh-CN" altLang="en-US" dirty="0"/>
              <a:t>～</a:t>
            </a:r>
            <a:r>
              <a:rPr lang="en-US" altLang="zh-CN" dirty="0" err="1"/>
              <a:t>68HRC</a:t>
            </a:r>
            <a:r>
              <a:rPr lang="en-US" altLang="zh-CN" dirty="0"/>
              <a:t>, </a:t>
            </a:r>
            <a:r>
              <a:rPr lang="zh-CN" altLang="en-US" dirty="0"/>
              <a:t>切削温度可达</a:t>
            </a:r>
            <a:r>
              <a:rPr lang="en-US" altLang="zh-CN" dirty="0"/>
              <a:t>500 ºC</a:t>
            </a:r>
            <a:r>
              <a:rPr lang="zh-CN" altLang="en-US" dirty="0"/>
              <a:t>～</a:t>
            </a:r>
            <a:r>
              <a:rPr lang="en-US" altLang="zh-CN" dirty="0"/>
              <a:t>550 ºC, </a:t>
            </a:r>
            <a:r>
              <a:rPr lang="zh-CN" altLang="en-US" dirty="0"/>
              <a:t>价格较贵。</a:t>
            </a:r>
          </a:p>
          <a:p>
            <a:pPr>
              <a:lnSpc>
                <a:spcPct val="140000"/>
              </a:lnSpc>
            </a:pPr>
            <a:r>
              <a:rPr lang="zh-CN" altLang="en-US" dirty="0"/>
              <a:t>    </a:t>
            </a:r>
            <a:r>
              <a:rPr lang="en-US" altLang="zh-CN" dirty="0"/>
              <a:t>(2) </a:t>
            </a:r>
            <a:r>
              <a:rPr lang="zh-CN" altLang="en-US" dirty="0"/>
              <a:t>硬质合金制造  硬质合金是由硬度和熔点很高的碳化物</a:t>
            </a:r>
            <a:r>
              <a:rPr lang="en-US" altLang="zh-CN" dirty="0"/>
              <a:t>(</a:t>
            </a:r>
            <a:r>
              <a:rPr lang="en-US" altLang="zh-CN" dirty="0" err="1"/>
              <a:t>TiC</a:t>
            </a:r>
            <a:r>
              <a:rPr lang="zh-CN" altLang="en-US" dirty="0"/>
              <a:t>、</a:t>
            </a:r>
            <a:r>
              <a:rPr lang="en-US" altLang="zh-CN" dirty="0"/>
              <a:t>WC)</a:t>
            </a:r>
            <a:r>
              <a:rPr lang="zh-CN" altLang="en-US" dirty="0"/>
              <a:t>和金属用粉末冶金方法制成</a:t>
            </a:r>
            <a:r>
              <a:rPr lang="en-US" altLang="zh-CN" dirty="0"/>
              <a:t>, </a:t>
            </a:r>
            <a:r>
              <a:rPr lang="zh-CN" altLang="en-US" dirty="0"/>
              <a:t>常用硬质合金的牌号有</a:t>
            </a:r>
            <a:r>
              <a:rPr lang="en-US" altLang="zh-CN" sz="2200" b="1" dirty="0" err="1">
                <a:solidFill>
                  <a:srgbClr val="FF3399"/>
                </a:solidFill>
                <a:effectLst>
                  <a:outerShdw blurRad="38100" dist="38100" dir="2700000" algn="tl">
                    <a:srgbClr val="000000"/>
                  </a:outerShdw>
                </a:effectLst>
              </a:rPr>
              <a:t>YG6</a:t>
            </a:r>
            <a:r>
              <a:rPr lang="zh-CN" altLang="en-US" sz="2200" b="1" dirty="0">
                <a:solidFill>
                  <a:srgbClr val="FF3399"/>
                </a:solidFill>
                <a:effectLst>
                  <a:outerShdw blurRad="38100" dist="38100" dir="2700000" algn="tl">
                    <a:srgbClr val="000000"/>
                  </a:outerShdw>
                </a:effectLst>
              </a:rPr>
              <a:t>、</a:t>
            </a:r>
            <a:r>
              <a:rPr lang="en-US" altLang="zh-CN" sz="2200" b="1" dirty="0" err="1">
                <a:solidFill>
                  <a:srgbClr val="FF3399"/>
                </a:solidFill>
                <a:effectLst>
                  <a:outerShdw blurRad="38100" dist="38100" dir="2700000" algn="tl">
                    <a:srgbClr val="000000"/>
                  </a:outerShdw>
                </a:effectLst>
              </a:rPr>
              <a:t>YG8</a:t>
            </a:r>
            <a:r>
              <a:rPr lang="zh-CN" altLang="en-US" sz="2200" b="1" dirty="0">
                <a:solidFill>
                  <a:srgbClr val="FF3399"/>
                </a:solidFill>
                <a:effectLst>
                  <a:outerShdw blurRad="38100" dist="38100" dir="2700000" algn="tl">
                    <a:srgbClr val="000000"/>
                  </a:outerShdw>
                </a:effectLst>
              </a:rPr>
              <a:t>、</a:t>
            </a:r>
            <a:r>
              <a:rPr lang="en-US" altLang="zh-CN" sz="2200" b="1" dirty="0" err="1">
                <a:solidFill>
                  <a:srgbClr val="FF3399"/>
                </a:solidFill>
                <a:effectLst>
                  <a:outerShdw blurRad="38100" dist="38100" dir="2700000" algn="tl">
                    <a:srgbClr val="000000"/>
                  </a:outerShdw>
                </a:effectLst>
              </a:rPr>
              <a:t>YT6</a:t>
            </a:r>
            <a:r>
              <a:rPr lang="zh-CN" altLang="en-US" sz="2200" b="1" dirty="0">
                <a:solidFill>
                  <a:srgbClr val="FF3399"/>
                </a:solidFill>
                <a:effectLst>
                  <a:outerShdw blurRad="38100" dist="38100" dir="2700000" algn="tl">
                    <a:srgbClr val="000000"/>
                  </a:outerShdw>
                </a:effectLst>
              </a:rPr>
              <a:t>、</a:t>
            </a:r>
            <a:r>
              <a:rPr lang="en-US" altLang="zh-CN" sz="2200" b="1" dirty="0" err="1">
                <a:solidFill>
                  <a:srgbClr val="FF3399"/>
                </a:solidFill>
                <a:effectLst>
                  <a:outerShdw blurRad="38100" dist="38100" dir="2700000" algn="tl">
                    <a:srgbClr val="000000"/>
                  </a:outerShdw>
                </a:effectLst>
              </a:rPr>
              <a:t>YT15</a:t>
            </a:r>
            <a:r>
              <a:rPr lang="zh-CN" altLang="en-US" dirty="0"/>
              <a:t>等。硬质合金的硬度很高</a:t>
            </a:r>
            <a:r>
              <a:rPr lang="en-US" altLang="zh-CN" dirty="0"/>
              <a:t>(</a:t>
            </a:r>
            <a:r>
              <a:rPr lang="en-US" altLang="zh-CN" dirty="0" err="1"/>
              <a:t>89HRA</a:t>
            </a:r>
            <a:r>
              <a:rPr lang="zh-CN" altLang="en-US" dirty="0"/>
              <a:t>～</a:t>
            </a:r>
            <a:r>
              <a:rPr lang="en-US" altLang="zh-CN" dirty="0" err="1"/>
              <a:t>94HRA</a:t>
            </a:r>
            <a:r>
              <a:rPr lang="en-US" altLang="zh-CN" dirty="0"/>
              <a:t>), </a:t>
            </a:r>
            <a:r>
              <a:rPr lang="zh-CN" altLang="en-US" dirty="0"/>
              <a:t>耐磨性、耐热性好</a:t>
            </a:r>
            <a:r>
              <a:rPr lang="en-US" altLang="zh-CN" dirty="0"/>
              <a:t>, </a:t>
            </a:r>
            <a:r>
              <a:rPr lang="zh-CN" altLang="en-US" dirty="0"/>
              <a:t>使用温度可达</a:t>
            </a:r>
            <a:r>
              <a:rPr lang="en-US" altLang="zh-CN" dirty="0"/>
              <a:t>1000 ºC</a:t>
            </a:r>
            <a:r>
              <a:rPr lang="zh-CN" altLang="en-US" dirty="0"/>
              <a:t>。它的切削速度比高速钢高几倍。硬质合金制造刀具时的工艺性比高速钢差。</a:t>
            </a:r>
          </a:p>
          <a:p>
            <a:pPr>
              <a:lnSpc>
                <a:spcPct val="140000"/>
              </a:lnSpc>
            </a:pPr>
            <a:r>
              <a:rPr lang="zh-CN" altLang="en-US" dirty="0"/>
              <a:t>    </a:t>
            </a:r>
            <a:r>
              <a:rPr lang="en-US" altLang="zh-CN" dirty="0"/>
              <a:t>(3) </a:t>
            </a:r>
            <a:r>
              <a:rPr lang="zh-CN" altLang="en-US" dirty="0"/>
              <a:t>用</a:t>
            </a:r>
            <a:r>
              <a:rPr lang="zh-CN" altLang="en-US" sz="2200" b="1" dirty="0">
                <a:solidFill>
                  <a:srgbClr val="FF3399"/>
                </a:solidFill>
                <a:effectLst>
                  <a:outerShdw blurRad="38100" dist="38100" dir="2700000" algn="tl">
                    <a:srgbClr val="000000"/>
                  </a:outerShdw>
                </a:effectLst>
              </a:rPr>
              <a:t>陶瓷</a:t>
            </a:r>
            <a:r>
              <a:rPr lang="zh-CN" altLang="en-US" dirty="0"/>
              <a:t>制造  陶瓷硬度极高、耐磨性好、红硬性极高</a:t>
            </a:r>
            <a:r>
              <a:rPr lang="en-US" altLang="zh-CN" dirty="0"/>
              <a:t>, </a:t>
            </a:r>
            <a:r>
              <a:rPr lang="zh-CN" altLang="en-US" dirty="0"/>
              <a:t>也用来制造刃具。热压氮化硅</a:t>
            </a:r>
            <a:r>
              <a:rPr lang="en-US" altLang="zh-CN" dirty="0"/>
              <a:t>(</a:t>
            </a:r>
            <a:r>
              <a:rPr lang="en-US" altLang="zh-CN" dirty="0" err="1"/>
              <a:t>Si</a:t>
            </a:r>
            <a:r>
              <a:rPr lang="en-US" altLang="zh-CN" baseline="-25000" dirty="0" err="1"/>
              <a:t>3</a:t>
            </a:r>
            <a:r>
              <a:rPr lang="en-US" altLang="zh-CN" dirty="0" err="1"/>
              <a:t>N</a:t>
            </a:r>
            <a:r>
              <a:rPr lang="en-US" altLang="zh-CN" baseline="-25000" dirty="0" err="1"/>
              <a:t>4</a:t>
            </a:r>
            <a:r>
              <a:rPr lang="en-US" altLang="zh-CN" dirty="0"/>
              <a:t>)</a:t>
            </a:r>
            <a:r>
              <a:rPr lang="zh-CN" altLang="en-US" dirty="0"/>
              <a:t>陶瓷显微硬度为</a:t>
            </a:r>
            <a:r>
              <a:rPr lang="en-US" altLang="zh-CN" dirty="0"/>
              <a:t>5000 </a:t>
            </a:r>
            <a:r>
              <a:rPr lang="en-US" altLang="zh-CN" dirty="0" err="1"/>
              <a:t>HV</a:t>
            </a:r>
            <a:r>
              <a:rPr lang="en-US" altLang="zh-CN" dirty="0"/>
              <a:t>, </a:t>
            </a:r>
            <a:r>
              <a:rPr lang="zh-CN" altLang="en-US" dirty="0"/>
              <a:t>耐热温度可达</a:t>
            </a:r>
            <a:r>
              <a:rPr lang="en-US" altLang="zh-CN" dirty="0"/>
              <a:t>1400 ºC</a:t>
            </a:r>
            <a:r>
              <a:rPr lang="zh-CN" altLang="en-US" dirty="0"/>
              <a:t>。立方氮化硼的显微硬度可达</a:t>
            </a:r>
            <a:r>
              <a:rPr lang="en-US" altLang="zh-CN" dirty="0"/>
              <a:t>8000 </a:t>
            </a:r>
            <a:r>
              <a:rPr lang="en-US" altLang="zh-CN" dirty="0" err="1"/>
              <a:t>HV</a:t>
            </a:r>
            <a:r>
              <a:rPr lang="zh-CN" altLang="en-US" dirty="0"/>
              <a:t>～</a:t>
            </a:r>
            <a:r>
              <a:rPr lang="en-US" altLang="zh-CN" dirty="0"/>
              <a:t>9000 </a:t>
            </a:r>
            <a:r>
              <a:rPr lang="en-US" altLang="zh-CN" dirty="0" err="1"/>
              <a:t>HV</a:t>
            </a:r>
            <a:r>
              <a:rPr lang="en-US" altLang="zh-CN" dirty="0"/>
              <a:t>, </a:t>
            </a:r>
            <a:r>
              <a:rPr lang="zh-CN" altLang="en-US" dirty="0"/>
              <a:t>允许的工作温度达</a:t>
            </a:r>
            <a:r>
              <a:rPr lang="en-US" altLang="zh-CN" dirty="0"/>
              <a:t>1400 ºC</a:t>
            </a:r>
            <a:r>
              <a:rPr lang="zh-CN" altLang="en-US" dirty="0"/>
              <a:t>～</a:t>
            </a:r>
            <a:r>
              <a:rPr lang="en-US" altLang="zh-CN" dirty="0"/>
              <a:t>1500 ºC</a:t>
            </a:r>
            <a:r>
              <a:rPr lang="zh-CN" altLang="en-US" dirty="0"/>
              <a:t>。陶瓷刀具一般为正方形、等边三角形的形状</a:t>
            </a:r>
            <a:r>
              <a:rPr lang="en-US" altLang="zh-CN" dirty="0"/>
              <a:t>, </a:t>
            </a:r>
            <a:r>
              <a:rPr lang="zh-CN" altLang="en-US" dirty="0"/>
              <a:t>制成不重磨刀片</a:t>
            </a:r>
            <a:r>
              <a:rPr lang="en-US" altLang="zh-CN" dirty="0"/>
              <a:t>, </a:t>
            </a:r>
            <a:r>
              <a:rPr lang="zh-CN" altLang="en-US" dirty="0"/>
              <a:t>装夹在夹具中使用。</a:t>
            </a:r>
          </a:p>
        </p:txBody>
      </p:sp>
      <p:sp>
        <p:nvSpPr>
          <p:cNvPr id="49156" name="WordArt 4"/>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30</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2"/>
          <p:cNvSpPr>
            <a:spLocks noChangeArrowheads="1"/>
          </p:cNvSpPr>
          <p:nvPr/>
        </p:nvSpPr>
        <p:spPr bwMode="auto">
          <a:xfrm>
            <a:off x="285750" y="285750"/>
            <a:ext cx="8215313" cy="461963"/>
          </a:xfrm>
          <a:prstGeom prst="rect">
            <a:avLst/>
          </a:prstGeom>
          <a:noFill/>
          <a:ln w="9525">
            <a:noFill/>
            <a:miter lim="800000"/>
            <a:headEnd/>
            <a:tailEnd/>
          </a:ln>
        </p:spPr>
        <p:txBody>
          <a:bodyPr>
            <a:spAutoFit/>
          </a:bodyPr>
          <a:lstStyle/>
          <a:p>
            <a:r>
              <a:rPr lang="zh-CN" altLang="en-US" sz="2400" b="1">
                <a:solidFill>
                  <a:srgbClr val="0000CC"/>
                </a:solidFill>
              </a:rPr>
              <a:t>腐蚀失效举例</a:t>
            </a:r>
            <a:r>
              <a:rPr lang="en-US" altLang="zh-CN" sz="2400" b="1">
                <a:solidFill>
                  <a:srgbClr val="0000CC"/>
                </a:solidFill>
              </a:rPr>
              <a:t>--- </a:t>
            </a:r>
            <a:r>
              <a:rPr lang="zh-CN" altLang="en-US" sz="2400" b="1">
                <a:solidFill>
                  <a:srgbClr val="FF3399"/>
                </a:solidFill>
              </a:rPr>
              <a:t>汽车储气罐放水阀弹簧腐蚀失效分析</a:t>
            </a:r>
          </a:p>
        </p:txBody>
      </p:sp>
      <p:pic>
        <p:nvPicPr>
          <p:cNvPr id="16387" name="Picture 7" descr="http://thns.tsinghua.edu.cn/s70094/2002001/CH8/images-ch8/fs.jpg"/>
          <p:cNvPicPr>
            <a:picLocks noChangeAspect="1" noChangeArrowheads="1"/>
          </p:cNvPicPr>
          <p:nvPr/>
        </p:nvPicPr>
        <p:blipFill>
          <a:blip r:embed="rId2" cstate="print"/>
          <a:srcRect/>
          <a:stretch>
            <a:fillRect/>
          </a:stretch>
        </p:blipFill>
        <p:spPr bwMode="auto">
          <a:xfrm>
            <a:off x="500063" y="857250"/>
            <a:ext cx="3968750" cy="3786188"/>
          </a:xfrm>
          <a:prstGeom prst="rect">
            <a:avLst/>
          </a:prstGeom>
          <a:noFill/>
          <a:ln w="9525">
            <a:noFill/>
            <a:miter lim="800000"/>
            <a:headEnd/>
            <a:tailEnd/>
          </a:ln>
        </p:spPr>
      </p:pic>
      <p:sp>
        <p:nvSpPr>
          <p:cNvPr id="16388" name="矩形 11"/>
          <p:cNvSpPr>
            <a:spLocks noChangeArrowheads="1"/>
          </p:cNvSpPr>
          <p:nvPr/>
        </p:nvSpPr>
        <p:spPr bwMode="auto">
          <a:xfrm>
            <a:off x="357188" y="4714875"/>
            <a:ext cx="8501062" cy="1616075"/>
          </a:xfrm>
          <a:prstGeom prst="rect">
            <a:avLst/>
          </a:prstGeom>
          <a:noFill/>
          <a:ln w="9525">
            <a:noFill/>
            <a:miter lim="800000"/>
            <a:headEnd/>
            <a:tailEnd/>
          </a:ln>
        </p:spPr>
        <p:txBody>
          <a:bodyPr>
            <a:spAutoFit/>
          </a:bodyPr>
          <a:lstStyle/>
          <a:p>
            <a:pPr algn="just"/>
            <a:r>
              <a:rPr lang="zh-CN" altLang="en-US" sz="2000" b="1"/>
              <a:t>      弹簧材料为碳素弹簧钢，</a:t>
            </a:r>
            <a:r>
              <a:rPr lang="zh-CN" altLang="en-US" sz="2000" b="1">
                <a:solidFill>
                  <a:srgbClr val="FF3399"/>
                </a:solidFill>
              </a:rPr>
              <a:t>长期在含有氧、硫的水油混和物中浸泡，受到严重腐蚀</a:t>
            </a:r>
            <a:r>
              <a:rPr lang="zh-CN" altLang="en-US" sz="2000" b="1"/>
              <a:t>，表面腐蚀产物从材料表面剥落，减少了弹簧丝的截面，同时弹簧</a:t>
            </a:r>
            <a:r>
              <a:rPr lang="zh-CN" altLang="en-US" sz="2000" b="1">
                <a:solidFill>
                  <a:srgbClr val="FF3399"/>
                </a:solidFill>
              </a:rPr>
              <a:t>因腐蚀而变脆</a:t>
            </a:r>
            <a:r>
              <a:rPr lang="zh-CN" altLang="en-US" sz="2000" b="1"/>
              <a:t>。</a:t>
            </a:r>
            <a:r>
              <a:rPr lang="zh-CN" altLang="en-US" sz="2000" b="1" u="sng">
                <a:solidFill>
                  <a:srgbClr val="800000"/>
                </a:solidFill>
              </a:rPr>
              <a:t>（见图）</a:t>
            </a:r>
            <a:endParaRPr lang="en-US" altLang="zh-CN" sz="2000" b="1" u="sng">
              <a:solidFill>
                <a:srgbClr val="800000"/>
              </a:solidFill>
            </a:endParaRPr>
          </a:p>
          <a:p>
            <a:pPr algn="just"/>
            <a:r>
              <a:rPr lang="en-US" altLang="zh-CN" sz="2000" b="1"/>
              <a:t>       </a:t>
            </a:r>
            <a:r>
              <a:rPr lang="zh-CN" altLang="en-US" sz="2000" b="1"/>
              <a:t>如果车辆受到强烈震动，阀芯会跳离阀座，破断的弹簧丝会卡入阀芯、阀座的密封面处，</a:t>
            </a:r>
            <a:r>
              <a:rPr lang="zh-CN" altLang="en-US" sz="2000" b="1">
                <a:solidFill>
                  <a:srgbClr val="FF3399"/>
                </a:solidFill>
              </a:rPr>
              <a:t>使气体泄漏，造成气压降低，刹车失灵</a:t>
            </a:r>
            <a:r>
              <a:rPr lang="zh-CN" altLang="en-US" sz="2000" b="1"/>
              <a:t>。</a:t>
            </a:r>
          </a:p>
        </p:txBody>
      </p:sp>
      <p:pic>
        <p:nvPicPr>
          <p:cNvPr id="16389" name="Picture 11" descr="http://thns.tsinghua.edu.cn/s70094/2002001/CH8/images-ch8/8.2.4j4.gif"/>
          <p:cNvPicPr>
            <a:picLocks noChangeAspect="1" noChangeArrowheads="1"/>
          </p:cNvPicPr>
          <p:nvPr/>
        </p:nvPicPr>
        <p:blipFill>
          <a:blip r:embed="rId3" cstate="print"/>
          <a:srcRect/>
          <a:stretch>
            <a:fillRect/>
          </a:stretch>
        </p:blipFill>
        <p:spPr bwMode="auto">
          <a:xfrm>
            <a:off x="4572000" y="930275"/>
            <a:ext cx="2162175" cy="2051050"/>
          </a:xfrm>
          <a:prstGeom prst="rect">
            <a:avLst/>
          </a:prstGeom>
          <a:noFill/>
          <a:ln w="9525">
            <a:noFill/>
            <a:miter lim="800000"/>
            <a:headEnd/>
            <a:tailEnd/>
          </a:ln>
        </p:spPr>
      </p:pic>
      <p:pic>
        <p:nvPicPr>
          <p:cNvPr id="16390" name="Picture 9" descr="http://thns.tsinghua.edu.cn/s70094/2002001/CH8/images-ch8/8.2.4j5.gif"/>
          <p:cNvPicPr>
            <a:picLocks noChangeAspect="1" noChangeArrowheads="1"/>
          </p:cNvPicPr>
          <p:nvPr/>
        </p:nvPicPr>
        <p:blipFill>
          <a:blip r:embed="rId4" cstate="print"/>
          <a:srcRect/>
          <a:stretch>
            <a:fillRect/>
          </a:stretch>
        </p:blipFill>
        <p:spPr bwMode="auto">
          <a:xfrm>
            <a:off x="6429375" y="2500313"/>
            <a:ext cx="2286000" cy="2122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2"/>
          <p:cNvSpPr>
            <a:spLocks noChangeArrowheads="1"/>
          </p:cNvSpPr>
          <p:nvPr/>
        </p:nvSpPr>
        <p:spPr bwMode="auto">
          <a:xfrm>
            <a:off x="428203" y="332656"/>
            <a:ext cx="2487613" cy="457200"/>
          </a:xfrm>
          <a:prstGeom prst="rect">
            <a:avLst/>
          </a:prstGeom>
          <a:solidFill>
            <a:srgbClr val="66FFFF"/>
          </a:solidFill>
          <a:ln w="9525">
            <a:noFill/>
            <a:miter lim="800000"/>
            <a:headEnd/>
            <a:tailEnd/>
          </a:ln>
        </p:spPr>
        <p:txBody>
          <a:bodyPr>
            <a:spAutoFit/>
          </a:bodyPr>
          <a:lstStyle/>
          <a:p>
            <a:r>
              <a:rPr lang="zh-CN" altLang="en-US" sz="2400" b="1" dirty="0" smtClean="0">
                <a:solidFill>
                  <a:srgbClr val="0000CC"/>
                </a:solidFill>
              </a:rPr>
              <a:t>选材</a:t>
            </a:r>
            <a:r>
              <a:rPr lang="zh-CN" altLang="en-US" sz="2400" b="1" dirty="0">
                <a:solidFill>
                  <a:srgbClr val="0000CC"/>
                </a:solidFill>
              </a:rPr>
              <a:t>举例</a:t>
            </a:r>
          </a:p>
        </p:txBody>
      </p:sp>
      <p:sp>
        <p:nvSpPr>
          <p:cNvPr id="50179" name="矩形 3"/>
          <p:cNvSpPr>
            <a:spLocks noChangeArrowheads="1"/>
          </p:cNvSpPr>
          <p:nvPr/>
        </p:nvSpPr>
        <p:spPr bwMode="auto">
          <a:xfrm>
            <a:off x="395536" y="908720"/>
            <a:ext cx="2016224" cy="396875"/>
          </a:xfrm>
          <a:prstGeom prst="rect">
            <a:avLst/>
          </a:prstGeom>
          <a:noFill/>
          <a:ln w="9525">
            <a:noFill/>
            <a:miter lim="800000"/>
            <a:headEnd/>
            <a:tailEnd/>
          </a:ln>
        </p:spPr>
        <p:txBody>
          <a:bodyPr wrap="square">
            <a:spAutoFit/>
          </a:bodyPr>
          <a:lstStyle/>
          <a:p>
            <a:r>
              <a:rPr lang="zh-CN" altLang="en-US" sz="2000" b="1" dirty="0">
                <a:solidFill>
                  <a:srgbClr val="FF3399"/>
                </a:solidFill>
                <a:effectLst>
                  <a:outerShdw blurRad="38100" dist="38100" dir="2700000" algn="tl">
                    <a:srgbClr val="000000"/>
                  </a:outerShdw>
                </a:effectLst>
              </a:rPr>
              <a:t>板锉材料</a:t>
            </a:r>
          </a:p>
        </p:txBody>
      </p:sp>
      <p:pic>
        <p:nvPicPr>
          <p:cNvPr id="50180" name="Picture 2" descr="http://thns.tsinghua.edu.cn/s70094/2002001/CH9/images-ch9/9.4.3.gif"/>
          <p:cNvPicPr>
            <a:picLocks noChangeAspect="1" noChangeArrowheads="1"/>
          </p:cNvPicPr>
          <p:nvPr/>
        </p:nvPicPr>
        <p:blipFill>
          <a:blip r:embed="rId2" cstate="print"/>
          <a:srcRect/>
          <a:stretch>
            <a:fillRect/>
          </a:stretch>
        </p:blipFill>
        <p:spPr bwMode="auto">
          <a:xfrm>
            <a:off x="4860032" y="0"/>
            <a:ext cx="3857625" cy="2427288"/>
          </a:xfrm>
          <a:prstGeom prst="rect">
            <a:avLst/>
          </a:prstGeom>
          <a:noFill/>
          <a:ln w="9525">
            <a:noFill/>
            <a:miter lim="800000"/>
            <a:headEnd/>
            <a:tailEnd/>
          </a:ln>
        </p:spPr>
      </p:pic>
      <p:sp>
        <p:nvSpPr>
          <p:cNvPr id="50181" name="矩形 5"/>
          <p:cNvSpPr>
            <a:spLocks noChangeArrowheads="1"/>
          </p:cNvSpPr>
          <p:nvPr/>
        </p:nvSpPr>
        <p:spPr bwMode="auto">
          <a:xfrm>
            <a:off x="251520" y="2276872"/>
            <a:ext cx="8499921" cy="3970318"/>
          </a:xfrm>
          <a:prstGeom prst="rect">
            <a:avLst/>
          </a:prstGeom>
          <a:noFill/>
          <a:ln w="9525">
            <a:noFill/>
            <a:miter lim="800000"/>
            <a:headEnd/>
            <a:tailEnd/>
          </a:ln>
        </p:spPr>
        <p:txBody>
          <a:bodyPr wrap="square">
            <a:spAutoFit/>
          </a:bodyPr>
          <a:lstStyle/>
          <a:p>
            <a:r>
              <a:rPr lang="zh-CN" altLang="en-US" dirty="0"/>
              <a:t> 工艺说明：</a:t>
            </a:r>
          </a:p>
          <a:p>
            <a:r>
              <a:rPr lang="zh-CN" altLang="en-US" b="1" dirty="0"/>
              <a:t>    </a:t>
            </a:r>
            <a:r>
              <a:rPr lang="en-US" altLang="zh-CN" dirty="0"/>
              <a:t>(1) </a:t>
            </a:r>
            <a:r>
              <a:rPr lang="zh-CN" altLang="en-US" dirty="0"/>
              <a:t>球化退火</a:t>
            </a:r>
            <a:r>
              <a:rPr lang="zh-CN" altLang="en-US" b="1" dirty="0"/>
              <a:t>  </a:t>
            </a:r>
            <a:r>
              <a:rPr lang="zh-CN" altLang="en-US" dirty="0"/>
              <a:t>使钢中碳化物呈粒状分布</a:t>
            </a:r>
            <a:r>
              <a:rPr lang="en-US" altLang="zh-CN" dirty="0"/>
              <a:t>, </a:t>
            </a:r>
            <a:r>
              <a:rPr lang="zh-CN" altLang="en-US" dirty="0"/>
              <a:t>细化组织</a:t>
            </a:r>
            <a:r>
              <a:rPr lang="en-US" altLang="zh-CN" dirty="0"/>
              <a:t>, </a:t>
            </a:r>
            <a:r>
              <a:rPr lang="zh-CN" altLang="en-US" dirty="0"/>
              <a:t>降低硬度</a:t>
            </a:r>
            <a:r>
              <a:rPr lang="en-US" altLang="zh-CN" dirty="0"/>
              <a:t>, </a:t>
            </a:r>
            <a:r>
              <a:rPr lang="zh-CN" altLang="en-US" dirty="0"/>
              <a:t>改善切削加工性能。同时为淬火准备好适宜的组织</a:t>
            </a:r>
            <a:r>
              <a:rPr lang="en-US" altLang="zh-CN" dirty="0"/>
              <a:t>, </a:t>
            </a:r>
            <a:r>
              <a:rPr lang="zh-CN" altLang="en-US" dirty="0"/>
              <a:t>使最终成品组织中含有细小的碳化物颗粒</a:t>
            </a:r>
            <a:r>
              <a:rPr lang="en-US" altLang="zh-CN" dirty="0"/>
              <a:t>, </a:t>
            </a:r>
            <a:r>
              <a:rPr lang="zh-CN" altLang="en-US" dirty="0"/>
              <a:t>提高钢的耐磨性。锉刀通常采用普通球化退火工艺。将毛坯加热到</a:t>
            </a:r>
            <a:r>
              <a:rPr lang="en-US" altLang="zh-CN" dirty="0"/>
              <a:t>760 </a:t>
            </a:r>
            <a:r>
              <a:rPr lang="zh-CN" altLang="en-US" dirty="0"/>
              <a:t>℃～</a:t>
            </a:r>
            <a:r>
              <a:rPr lang="en-US" altLang="zh-CN" dirty="0"/>
              <a:t>770</a:t>
            </a:r>
            <a:r>
              <a:rPr lang="zh-CN" altLang="en-US" dirty="0"/>
              <a:t> ℃</a:t>
            </a:r>
            <a:r>
              <a:rPr lang="en-US" altLang="zh-CN" dirty="0"/>
              <a:t>, </a:t>
            </a:r>
            <a:r>
              <a:rPr lang="zh-CN" altLang="en-US" dirty="0"/>
              <a:t>保温一定时间</a:t>
            </a:r>
            <a:r>
              <a:rPr lang="en-US" altLang="zh-CN" dirty="0"/>
              <a:t>(2 h</a:t>
            </a:r>
            <a:r>
              <a:rPr lang="zh-CN" altLang="en-US" dirty="0"/>
              <a:t>～ </a:t>
            </a:r>
            <a:r>
              <a:rPr lang="en-US" altLang="zh-CN" dirty="0"/>
              <a:t>4 h)</a:t>
            </a:r>
            <a:r>
              <a:rPr lang="zh-CN" altLang="en-US" dirty="0"/>
              <a:t>，然后以</a:t>
            </a:r>
            <a:r>
              <a:rPr lang="en-US" altLang="zh-CN" dirty="0"/>
              <a:t>30</a:t>
            </a:r>
            <a:r>
              <a:rPr lang="zh-CN" altLang="en-US" dirty="0"/>
              <a:t> ℃～</a:t>
            </a:r>
            <a:r>
              <a:rPr lang="en-US" altLang="zh-CN" dirty="0"/>
              <a:t>50</a:t>
            </a:r>
            <a:r>
              <a:rPr lang="zh-CN" altLang="en-US" dirty="0"/>
              <a:t> ℃</a:t>
            </a:r>
            <a:r>
              <a:rPr lang="en-US" altLang="zh-CN" dirty="0"/>
              <a:t>/h</a:t>
            </a:r>
            <a:r>
              <a:rPr lang="zh-CN" altLang="en-US" dirty="0"/>
              <a:t>的速度冷却到</a:t>
            </a:r>
            <a:r>
              <a:rPr lang="en-US" altLang="zh-CN" dirty="0"/>
              <a:t>550</a:t>
            </a:r>
            <a:r>
              <a:rPr lang="zh-CN" altLang="en-US" dirty="0"/>
              <a:t> ℃～</a:t>
            </a:r>
            <a:r>
              <a:rPr lang="en-US" altLang="zh-CN" dirty="0"/>
              <a:t>600</a:t>
            </a:r>
            <a:r>
              <a:rPr lang="zh-CN" altLang="en-US" dirty="0"/>
              <a:t> ℃， 出炉后空冷。处理后组织为球化体，硬度为</a:t>
            </a:r>
            <a:r>
              <a:rPr lang="en-US" altLang="zh-CN" dirty="0"/>
              <a:t>180 </a:t>
            </a:r>
            <a:r>
              <a:rPr lang="en-US" altLang="zh-CN" dirty="0" err="1"/>
              <a:t>HB</a:t>
            </a:r>
            <a:r>
              <a:rPr lang="zh-CN" altLang="en-US" dirty="0"/>
              <a:t>～</a:t>
            </a:r>
            <a:r>
              <a:rPr lang="en-US" altLang="zh-CN" dirty="0"/>
              <a:t>200 </a:t>
            </a:r>
            <a:r>
              <a:rPr lang="en-US" altLang="zh-CN" dirty="0" err="1"/>
              <a:t>HB</a:t>
            </a:r>
            <a:r>
              <a:rPr lang="zh-CN" altLang="en-US" dirty="0"/>
              <a:t>。</a:t>
            </a:r>
          </a:p>
          <a:p>
            <a:r>
              <a:rPr lang="zh-CN" altLang="en-US" dirty="0"/>
              <a:t>    </a:t>
            </a:r>
            <a:r>
              <a:rPr lang="en-US" altLang="zh-CN" dirty="0"/>
              <a:t>(2) </a:t>
            </a:r>
            <a:r>
              <a:rPr lang="zh-CN" altLang="en-US" dirty="0"/>
              <a:t>机加工  刨、磨和剁齿</a:t>
            </a:r>
            <a:r>
              <a:rPr lang="en-US" altLang="zh-CN" dirty="0"/>
              <a:t>, </a:t>
            </a:r>
            <a:r>
              <a:rPr lang="zh-CN" altLang="en-US" dirty="0"/>
              <a:t>使锉刀成形。</a:t>
            </a:r>
          </a:p>
          <a:p>
            <a:r>
              <a:rPr lang="zh-CN" altLang="en-US" dirty="0"/>
              <a:t>    </a:t>
            </a:r>
            <a:r>
              <a:rPr lang="en-US" altLang="zh-CN" dirty="0"/>
              <a:t>(3) </a:t>
            </a:r>
            <a:r>
              <a:rPr lang="zh-CN" altLang="en-US" dirty="0"/>
              <a:t>淬火  温度为</a:t>
            </a:r>
            <a:r>
              <a:rPr lang="en-US" altLang="zh-CN" dirty="0"/>
              <a:t>770</a:t>
            </a:r>
            <a:r>
              <a:rPr lang="zh-CN" altLang="en-US" dirty="0"/>
              <a:t> ℃～</a:t>
            </a:r>
            <a:r>
              <a:rPr lang="en-US" altLang="zh-CN" dirty="0"/>
              <a:t>780</a:t>
            </a:r>
            <a:r>
              <a:rPr lang="zh-CN" altLang="en-US" dirty="0"/>
              <a:t> ℃</a:t>
            </a:r>
            <a:r>
              <a:rPr lang="en-US" altLang="zh-CN" dirty="0"/>
              <a:t>, </a:t>
            </a:r>
            <a:r>
              <a:rPr lang="zh-CN" altLang="en-US" dirty="0"/>
              <a:t>可用盐溶加热或在保护气氛炉中加热</a:t>
            </a:r>
            <a:r>
              <a:rPr lang="en-US" altLang="zh-CN" dirty="0"/>
              <a:t>, </a:t>
            </a:r>
            <a:r>
              <a:rPr lang="zh-CN" altLang="en-US" dirty="0"/>
              <a:t>以防止表面脱碳和氧化。也可采用高频感应加热。加热后在水中冷却。由于锉刀柄部硬度要求较低</a:t>
            </a:r>
            <a:r>
              <a:rPr lang="en-US" altLang="zh-CN" dirty="0"/>
              <a:t>, </a:t>
            </a:r>
            <a:r>
              <a:rPr lang="zh-CN" altLang="en-US" dirty="0"/>
              <a:t>在淬火时先将齿部放在水中冷却</a:t>
            </a:r>
            <a:r>
              <a:rPr lang="en-US" altLang="zh-CN" dirty="0"/>
              <a:t>, </a:t>
            </a:r>
            <a:r>
              <a:rPr lang="zh-CN" altLang="en-US" dirty="0"/>
              <a:t>待柄部颜色变成暗红色时才全部浸入水中。当锉刀冷却到</a:t>
            </a:r>
            <a:r>
              <a:rPr lang="en-US" altLang="zh-CN" dirty="0"/>
              <a:t>150</a:t>
            </a:r>
            <a:r>
              <a:rPr lang="zh-CN" altLang="en-US" dirty="0"/>
              <a:t> ℃～</a:t>
            </a:r>
            <a:r>
              <a:rPr lang="en-US" altLang="zh-CN" dirty="0"/>
              <a:t>200</a:t>
            </a:r>
            <a:r>
              <a:rPr lang="zh-CN" altLang="en-US" dirty="0"/>
              <a:t> ℃时，提出水面。若锉刀有弯曲变形，可用木锤将其校直。</a:t>
            </a:r>
          </a:p>
          <a:p>
            <a:r>
              <a:rPr lang="zh-CN" altLang="en-US" dirty="0"/>
              <a:t>    </a:t>
            </a:r>
            <a:r>
              <a:rPr lang="en-US" altLang="zh-CN" dirty="0"/>
              <a:t>(4) </a:t>
            </a:r>
            <a:r>
              <a:rPr lang="zh-CN" altLang="en-US" dirty="0"/>
              <a:t>回火  温度为</a:t>
            </a:r>
            <a:r>
              <a:rPr lang="en-US" altLang="zh-CN" dirty="0"/>
              <a:t>160</a:t>
            </a:r>
            <a:r>
              <a:rPr lang="zh-CN" altLang="en-US" dirty="0"/>
              <a:t> ℃～</a:t>
            </a:r>
            <a:r>
              <a:rPr lang="en-US" altLang="zh-CN" dirty="0"/>
              <a:t>180</a:t>
            </a:r>
            <a:r>
              <a:rPr lang="zh-CN" altLang="en-US" dirty="0"/>
              <a:t> ℃，时间</a:t>
            </a:r>
            <a:r>
              <a:rPr lang="en-US" altLang="zh-CN" dirty="0"/>
              <a:t>45 min</a:t>
            </a:r>
            <a:r>
              <a:rPr lang="zh-CN" altLang="en-US" dirty="0"/>
              <a:t>～</a:t>
            </a:r>
            <a:r>
              <a:rPr lang="en-US" altLang="zh-CN" dirty="0"/>
              <a:t>60 min</a:t>
            </a:r>
            <a:r>
              <a:rPr lang="zh-CN" altLang="en-US" dirty="0"/>
              <a:t>。若柄部硬度太高，可将柄部浸入</a:t>
            </a:r>
            <a:r>
              <a:rPr lang="en-US" altLang="zh-CN" dirty="0"/>
              <a:t>500 </a:t>
            </a:r>
            <a:r>
              <a:rPr lang="zh-CN" altLang="en-US" dirty="0"/>
              <a:t>℃的浴盐中进行回火，或用高频加热回火，降低柄部硬度。</a:t>
            </a:r>
          </a:p>
        </p:txBody>
      </p:sp>
      <p:sp>
        <p:nvSpPr>
          <p:cNvPr id="50183" name="Rectangle 7"/>
          <p:cNvSpPr>
            <a:spLocks noChangeArrowheads="1"/>
          </p:cNvSpPr>
          <p:nvPr/>
        </p:nvSpPr>
        <p:spPr bwMode="auto">
          <a:xfrm>
            <a:off x="467544" y="1412776"/>
            <a:ext cx="4321175" cy="915988"/>
          </a:xfrm>
          <a:prstGeom prst="rect">
            <a:avLst/>
          </a:prstGeom>
          <a:noFill/>
          <a:ln w="9525">
            <a:noFill/>
            <a:miter lim="800000"/>
            <a:headEnd/>
            <a:tailEnd/>
          </a:ln>
          <a:effectLst/>
        </p:spPr>
        <p:txBody>
          <a:bodyPr>
            <a:spAutoFit/>
          </a:bodyPr>
          <a:lstStyle/>
          <a:p>
            <a:r>
              <a:rPr lang="en-US" altLang="zh-CN" b="1" dirty="0" err="1"/>
              <a:t>T12</a:t>
            </a:r>
            <a:r>
              <a:rPr lang="zh-CN" altLang="en-US" b="1" dirty="0"/>
              <a:t>钢</a:t>
            </a:r>
          </a:p>
          <a:p>
            <a:r>
              <a:rPr lang="en-US" altLang="zh-CN" dirty="0"/>
              <a:t>【</a:t>
            </a:r>
            <a:r>
              <a:rPr lang="zh-CN" altLang="en-US" b="1" dirty="0">
                <a:solidFill>
                  <a:srgbClr val="0000CC"/>
                </a:solidFill>
              </a:rPr>
              <a:t>热轧钢板</a:t>
            </a:r>
            <a:r>
              <a:rPr lang="en-US" altLang="zh-CN" b="1" dirty="0">
                <a:solidFill>
                  <a:srgbClr val="0000CC"/>
                </a:solidFill>
              </a:rPr>
              <a:t>(</a:t>
            </a:r>
            <a:r>
              <a:rPr lang="zh-CN" altLang="en-US" b="1" dirty="0">
                <a:solidFill>
                  <a:srgbClr val="0000CC"/>
                </a:solidFill>
              </a:rPr>
              <a:t>带</a:t>
            </a:r>
            <a:r>
              <a:rPr lang="en-US" altLang="zh-CN" b="1" dirty="0">
                <a:solidFill>
                  <a:srgbClr val="0000CC"/>
                </a:solidFill>
              </a:rPr>
              <a:t>)</a:t>
            </a:r>
            <a:r>
              <a:rPr lang="zh-CN" altLang="en-US" b="1" dirty="0">
                <a:solidFill>
                  <a:srgbClr val="0000CC"/>
                </a:solidFill>
              </a:rPr>
              <a:t>下料</a:t>
            </a:r>
            <a:r>
              <a:rPr lang="en-US" altLang="zh-CN" b="1" dirty="0">
                <a:solidFill>
                  <a:srgbClr val="0000CC"/>
                </a:solidFill>
              </a:rPr>
              <a:t>—</a:t>
            </a:r>
            <a:r>
              <a:rPr lang="zh-CN" altLang="en-US" b="1" dirty="0">
                <a:solidFill>
                  <a:srgbClr val="0000CC"/>
                </a:solidFill>
              </a:rPr>
              <a:t>锻</a:t>
            </a:r>
            <a:r>
              <a:rPr lang="en-US" altLang="zh-CN" b="1" dirty="0">
                <a:solidFill>
                  <a:srgbClr val="0000CC"/>
                </a:solidFill>
              </a:rPr>
              <a:t>(</a:t>
            </a:r>
            <a:r>
              <a:rPr lang="zh-CN" altLang="en-US" b="1" dirty="0">
                <a:solidFill>
                  <a:srgbClr val="0000CC"/>
                </a:solidFill>
              </a:rPr>
              <a:t>轧</a:t>
            </a:r>
            <a:r>
              <a:rPr lang="en-US" altLang="zh-CN" b="1" dirty="0">
                <a:solidFill>
                  <a:srgbClr val="0000CC"/>
                </a:solidFill>
              </a:rPr>
              <a:t>)</a:t>
            </a:r>
            <a:r>
              <a:rPr lang="zh-CN" altLang="en-US" b="1" dirty="0">
                <a:solidFill>
                  <a:srgbClr val="0000CC"/>
                </a:solidFill>
              </a:rPr>
              <a:t>柄部</a:t>
            </a:r>
            <a:r>
              <a:rPr lang="en-US" altLang="zh-CN" b="1" dirty="0">
                <a:solidFill>
                  <a:srgbClr val="0000CC"/>
                </a:solidFill>
              </a:rPr>
              <a:t>—</a:t>
            </a:r>
            <a:r>
              <a:rPr lang="zh-CN" altLang="en-US" b="1" dirty="0">
                <a:solidFill>
                  <a:srgbClr val="0000CC"/>
                </a:solidFill>
              </a:rPr>
              <a:t>球化退火</a:t>
            </a:r>
            <a:r>
              <a:rPr lang="en-US" altLang="zh-CN" b="1" dirty="0">
                <a:solidFill>
                  <a:srgbClr val="0000CC"/>
                </a:solidFill>
              </a:rPr>
              <a:t>—</a:t>
            </a:r>
            <a:r>
              <a:rPr lang="zh-CN" altLang="en-US" b="1" dirty="0">
                <a:solidFill>
                  <a:srgbClr val="0000CC"/>
                </a:solidFill>
              </a:rPr>
              <a:t>机加工</a:t>
            </a:r>
            <a:r>
              <a:rPr lang="en-US" altLang="zh-CN" b="1" dirty="0">
                <a:solidFill>
                  <a:srgbClr val="0000CC"/>
                </a:solidFill>
              </a:rPr>
              <a:t>—</a:t>
            </a:r>
            <a:r>
              <a:rPr lang="zh-CN" altLang="en-US" b="1" dirty="0">
                <a:solidFill>
                  <a:srgbClr val="0000CC"/>
                </a:solidFill>
              </a:rPr>
              <a:t>淬火</a:t>
            </a:r>
            <a:r>
              <a:rPr lang="en-US" altLang="zh-CN" b="1" dirty="0">
                <a:solidFill>
                  <a:srgbClr val="0000CC"/>
                </a:solidFill>
              </a:rPr>
              <a:t>—</a:t>
            </a:r>
            <a:r>
              <a:rPr lang="zh-CN" altLang="en-US" b="1" dirty="0">
                <a:solidFill>
                  <a:srgbClr val="0000CC"/>
                </a:solidFill>
              </a:rPr>
              <a:t>低温回火</a:t>
            </a:r>
            <a:r>
              <a:rPr lang="en-US" altLang="zh-CN" dirty="0"/>
              <a:t>】</a:t>
            </a:r>
          </a:p>
        </p:txBody>
      </p:sp>
      <p:sp>
        <p:nvSpPr>
          <p:cNvPr id="50184" name="WordArt 8"/>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31</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矩形 1"/>
          <p:cNvSpPr>
            <a:spLocks noChangeArrowheads="1"/>
          </p:cNvSpPr>
          <p:nvPr/>
        </p:nvSpPr>
        <p:spPr bwMode="auto">
          <a:xfrm>
            <a:off x="395288" y="549275"/>
            <a:ext cx="1982787" cy="396875"/>
          </a:xfrm>
          <a:prstGeom prst="rect">
            <a:avLst/>
          </a:prstGeom>
          <a:noFill/>
          <a:ln w="9525">
            <a:noFill/>
            <a:miter lim="800000"/>
            <a:headEnd/>
            <a:tailEnd/>
          </a:ln>
        </p:spPr>
        <p:txBody>
          <a:bodyPr>
            <a:spAutoFit/>
          </a:bodyPr>
          <a:lstStyle/>
          <a:p>
            <a:r>
              <a:rPr lang="en-US" sz="2000" b="1">
                <a:solidFill>
                  <a:srgbClr val="FF3399"/>
                </a:solidFill>
                <a:effectLst>
                  <a:outerShdw blurRad="38100" dist="38100" dir="2700000" algn="tl">
                    <a:srgbClr val="000000"/>
                  </a:outerShdw>
                </a:effectLst>
              </a:rPr>
              <a:t>齿轮滚刀</a:t>
            </a:r>
            <a:r>
              <a:rPr lang="zh-CN" altLang="en-US" sz="2000" b="1">
                <a:solidFill>
                  <a:srgbClr val="FF3399"/>
                </a:solidFill>
                <a:effectLst>
                  <a:outerShdw blurRad="38100" dist="38100" dir="2700000" algn="tl">
                    <a:srgbClr val="000000"/>
                  </a:outerShdw>
                </a:effectLst>
              </a:rPr>
              <a:t>材料</a:t>
            </a:r>
          </a:p>
        </p:txBody>
      </p:sp>
      <p:pic>
        <p:nvPicPr>
          <p:cNvPr id="51203" name="Picture 2" descr="http://thns.tsinghua.edu.cn/s70094/2002001/CH9/images-ch9/9.4.3-1.JPG">
            <a:hlinkClick r:id="rId2"/>
          </p:cNvPr>
          <p:cNvPicPr>
            <a:picLocks noChangeAspect="1" noChangeArrowheads="1"/>
          </p:cNvPicPr>
          <p:nvPr/>
        </p:nvPicPr>
        <p:blipFill>
          <a:blip r:embed="rId3" cstate="print"/>
          <a:srcRect/>
          <a:stretch>
            <a:fillRect/>
          </a:stretch>
        </p:blipFill>
        <p:spPr bwMode="auto">
          <a:xfrm>
            <a:off x="4894263" y="333375"/>
            <a:ext cx="4249737" cy="2481263"/>
          </a:xfrm>
          <a:prstGeom prst="rect">
            <a:avLst/>
          </a:prstGeom>
          <a:noFill/>
          <a:ln w="9525">
            <a:noFill/>
            <a:miter lim="800000"/>
            <a:headEnd/>
            <a:tailEnd/>
          </a:ln>
        </p:spPr>
      </p:pic>
      <p:sp>
        <p:nvSpPr>
          <p:cNvPr id="51204" name="矩形 3"/>
          <p:cNvSpPr>
            <a:spLocks noChangeArrowheads="1"/>
          </p:cNvSpPr>
          <p:nvPr/>
        </p:nvSpPr>
        <p:spPr bwMode="auto">
          <a:xfrm>
            <a:off x="7358063" y="3571875"/>
            <a:ext cx="1108075" cy="369888"/>
          </a:xfrm>
          <a:prstGeom prst="rect">
            <a:avLst/>
          </a:prstGeom>
          <a:noFill/>
          <a:ln w="9525">
            <a:noFill/>
            <a:miter lim="800000"/>
            <a:headEnd/>
            <a:tailEnd/>
          </a:ln>
        </p:spPr>
        <p:txBody>
          <a:bodyPr wrap="none">
            <a:spAutoFit/>
          </a:bodyPr>
          <a:lstStyle/>
          <a:p>
            <a:r>
              <a:rPr lang="zh-CN" altLang="en-US"/>
              <a:t>齿轮滚刀</a:t>
            </a:r>
          </a:p>
        </p:txBody>
      </p:sp>
      <p:sp>
        <p:nvSpPr>
          <p:cNvPr id="51206" name="矩形 1"/>
          <p:cNvSpPr>
            <a:spLocks noChangeArrowheads="1"/>
          </p:cNvSpPr>
          <p:nvPr/>
        </p:nvSpPr>
        <p:spPr bwMode="auto">
          <a:xfrm>
            <a:off x="539552" y="2912070"/>
            <a:ext cx="8001000" cy="3253234"/>
          </a:xfrm>
          <a:prstGeom prst="rect">
            <a:avLst/>
          </a:prstGeom>
          <a:noFill/>
          <a:ln w="9525">
            <a:solidFill>
              <a:srgbClr val="663300"/>
            </a:solidFill>
            <a:miter lim="800000"/>
            <a:headEnd/>
            <a:tailEnd/>
          </a:ln>
        </p:spPr>
        <p:txBody>
          <a:bodyPr wrap="square">
            <a:spAutoFit/>
          </a:bodyPr>
          <a:lstStyle/>
          <a:p>
            <a:r>
              <a:rPr lang="zh-CN" altLang="en-US" dirty="0"/>
              <a:t>工艺说明</a:t>
            </a:r>
          </a:p>
          <a:p>
            <a:r>
              <a:rPr lang="zh-CN" altLang="en-US" b="1" dirty="0"/>
              <a:t>    </a:t>
            </a:r>
            <a:r>
              <a:rPr lang="en-US" altLang="zh-CN" dirty="0"/>
              <a:t>(1) </a:t>
            </a:r>
            <a:r>
              <a:rPr lang="zh-CN" altLang="en-US" dirty="0"/>
              <a:t>锻造</a:t>
            </a:r>
            <a:r>
              <a:rPr lang="zh-CN" altLang="en-US" b="1" dirty="0"/>
              <a:t>  </a:t>
            </a:r>
            <a:r>
              <a:rPr lang="en-US" altLang="zh-CN" dirty="0" err="1"/>
              <a:t>W18Cr4V</a:t>
            </a:r>
            <a:r>
              <a:rPr lang="zh-CN" altLang="en-US" dirty="0"/>
              <a:t>钢的始锻温度为</a:t>
            </a:r>
            <a:r>
              <a:rPr lang="en-US" altLang="zh-CN" dirty="0"/>
              <a:t>1150 </a:t>
            </a:r>
            <a:r>
              <a:rPr lang="zh-CN" altLang="en-US" dirty="0"/>
              <a:t>℃～</a:t>
            </a:r>
            <a:r>
              <a:rPr lang="en-US" altLang="zh-CN" dirty="0"/>
              <a:t>1200 </a:t>
            </a:r>
            <a:r>
              <a:rPr lang="zh-CN" altLang="en-US" dirty="0"/>
              <a:t>℃</a:t>
            </a:r>
            <a:r>
              <a:rPr lang="en-US" altLang="zh-CN" dirty="0"/>
              <a:t>, </a:t>
            </a:r>
            <a:r>
              <a:rPr lang="zh-CN" altLang="en-US" dirty="0"/>
              <a:t>终锻温度为</a:t>
            </a:r>
            <a:r>
              <a:rPr lang="en-US" altLang="zh-CN" dirty="0"/>
              <a:t>900 </a:t>
            </a:r>
            <a:r>
              <a:rPr lang="zh-CN" altLang="en-US" dirty="0"/>
              <a:t>℃～</a:t>
            </a:r>
            <a:r>
              <a:rPr lang="en-US" altLang="zh-CN" dirty="0"/>
              <a:t>950 </a:t>
            </a:r>
            <a:r>
              <a:rPr lang="zh-CN" altLang="en-US" dirty="0"/>
              <a:t>℃。锻造的目的一是成形</a:t>
            </a:r>
            <a:r>
              <a:rPr lang="en-US" altLang="zh-CN" dirty="0"/>
              <a:t>, </a:t>
            </a:r>
            <a:r>
              <a:rPr lang="zh-CN" altLang="en-US" dirty="0"/>
              <a:t>二是破碎、细化碳化物</a:t>
            </a:r>
            <a:r>
              <a:rPr lang="en-US" altLang="zh-CN" dirty="0"/>
              <a:t>, </a:t>
            </a:r>
            <a:r>
              <a:rPr lang="zh-CN" altLang="en-US" dirty="0"/>
              <a:t>使碳化物均匀分布</a:t>
            </a:r>
            <a:r>
              <a:rPr lang="en-US" altLang="zh-CN" dirty="0"/>
              <a:t>, </a:t>
            </a:r>
            <a:r>
              <a:rPr lang="zh-CN" altLang="en-US" dirty="0"/>
              <a:t>防止成品刀具崩刃和掉齿。由于高速钢淬透性很好</a:t>
            </a:r>
            <a:r>
              <a:rPr lang="en-US" altLang="zh-CN" dirty="0"/>
              <a:t>, </a:t>
            </a:r>
            <a:r>
              <a:rPr lang="zh-CN" altLang="en-US" dirty="0"/>
              <a:t>锻后在空气中冷却即可得到淬火组织</a:t>
            </a:r>
            <a:r>
              <a:rPr lang="en-US" altLang="zh-CN" dirty="0"/>
              <a:t>, </a:t>
            </a:r>
            <a:r>
              <a:rPr lang="zh-CN" altLang="en-US" dirty="0"/>
              <a:t>因此锻后应慢冷。</a:t>
            </a:r>
          </a:p>
          <a:p>
            <a:r>
              <a:rPr lang="zh-CN" altLang="en-US" dirty="0"/>
              <a:t>    </a:t>
            </a:r>
            <a:r>
              <a:rPr lang="en-US" altLang="zh-CN" dirty="0"/>
              <a:t>(2) </a:t>
            </a:r>
            <a:r>
              <a:rPr lang="zh-CN" altLang="en-US" dirty="0"/>
              <a:t>退火  退火温度为</a:t>
            </a:r>
            <a:r>
              <a:rPr lang="en-US" altLang="zh-CN" dirty="0"/>
              <a:t>870 </a:t>
            </a:r>
            <a:r>
              <a:rPr lang="zh-CN" altLang="en-US" dirty="0"/>
              <a:t>℃～</a:t>
            </a:r>
            <a:r>
              <a:rPr lang="en-US" altLang="zh-CN" dirty="0"/>
              <a:t>880 </a:t>
            </a:r>
            <a:r>
              <a:rPr lang="zh-CN" altLang="en-US" dirty="0"/>
              <a:t>℃，退火后的组织为索氏体基体和在其中均匀分布的细小粒状碳化物。目的是便于机加工，并为淬火作好组织准备。    </a:t>
            </a:r>
          </a:p>
          <a:p>
            <a:r>
              <a:rPr lang="zh-CN" altLang="en-US" dirty="0"/>
              <a:t>    </a:t>
            </a:r>
            <a:r>
              <a:rPr lang="en-US" altLang="zh-CN" dirty="0"/>
              <a:t>(3) </a:t>
            </a:r>
            <a:r>
              <a:rPr lang="zh-CN" altLang="en-US" dirty="0"/>
              <a:t>淬火、回火</a:t>
            </a:r>
            <a:r>
              <a:rPr lang="zh-CN" altLang="en-US" b="1" dirty="0"/>
              <a:t>  </a:t>
            </a:r>
            <a:r>
              <a:rPr lang="zh-CN" altLang="en-US" dirty="0">
                <a:hlinkClick r:id="rId4"/>
              </a:rPr>
              <a:t>高速钢的淬火、回火工艺</a:t>
            </a:r>
            <a:r>
              <a:rPr lang="zh-CN" altLang="en-US" dirty="0"/>
              <a:t>较为复杂</a:t>
            </a:r>
            <a:r>
              <a:rPr lang="zh-CN" altLang="en-US" b="1" dirty="0"/>
              <a:t>。</a:t>
            </a:r>
            <a:r>
              <a:rPr lang="zh-CN" altLang="en-US" dirty="0"/>
              <a:t> </a:t>
            </a:r>
          </a:p>
          <a:p>
            <a:r>
              <a:rPr lang="zh-CN" altLang="en-US" dirty="0"/>
              <a:t>    </a:t>
            </a:r>
            <a:r>
              <a:rPr lang="en-US" altLang="zh-CN" dirty="0"/>
              <a:t>(4) </a:t>
            </a:r>
            <a:r>
              <a:rPr lang="zh-CN" altLang="en-US" dirty="0"/>
              <a:t>精加工  包括磨孔、磨端面、磨齿等磨削加工。精加工后刀具可直接使用。</a:t>
            </a:r>
          </a:p>
          <a:p>
            <a:r>
              <a:rPr lang="zh-CN" altLang="en-US" dirty="0"/>
              <a:t>    </a:t>
            </a:r>
            <a:r>
              <a:rPr lang="en-US" altLang="zh-CN" dirty="0"/>
              <a:t>(5) </a:t>
            </a:r>
            <a:r>
              <a:rPr lang="zh-CN" altLang="en-US" dirty="0"/>
              <a:t>表面处理</a:t>
            </a:r>
            <a:r>
              <a:rPr lang="zh-CN" altLang="en-US" b="1" dirty="0"/>
              <a:t>  </a:t>
            </a:r>
            <a:r>
              <a:rPr lang="zh-CN" altLang="en-US" dirty="0"/>
              <a:t>为了提高其使用寿命，可进行表面处理，如：硫化处理、硫氮共渗、离子氮碳共渗</a:t>
            </a:r>
            <a:r>
              <a:rPr lang="en-US" altLang="zh-CN" dirty="0"/>
              <a:t>—</a:t>
            </a:r>
            <a:r>
              <a:rPr lang="zh-CN" altLang="en-US" dirty="0"/>
              <a:t>离子渗硫复合处理，表面涂覆</a:t>
            </a:r>
            <a:r>
              <a:rPr lang="en-US" altLang="zh-CN" dirty="0" err="1"/>
              <a:t>TiN</a:t>
            </a:r>
            <a:r>
              <a:rPr lang="zh-CN" altLang="en-US" dirty="0"/>
              <a:t>、</a:t>
            </a:r>
            <a:r>
              <a:rPr lang="en-US" altLang="zh-CN" dirty="0" err="1"/>
              <a:t>TiC</a:t>
            </a:r>
            <a:r>
              <a:rPr lang="zh-CN" altLang="en-US" dirty="0"/>
              <a:t>涂层等。</a:t>
            </a:r>
          </a:p>
        </p:txBody>
      </p:sp>
      <p:sp>
        <p:nvSpPr>
          <p:cNvPr id="51207" name="Rectangle 7"/>
          <p:cNvSpPr>
            <a:spLocks noChangeArrowheads="1"/>
          </p:cNvSpPr>
          <p:nvPr/>
        </p:nvSpPr>
        <p:spPr bwMode="auto">
          <a:xfrm>
            <a:off x="250825" y="1125538"/>
            <a:ext cx="4321175" cy="1244600"/>
          </a:xfrm>
          <a:prstGeom prst="rect">
            <a:avLst/>
          </a:prstGeom>
          <a:noFill/>
          <a:ln w="9525">
            <a:noFill/>
            <a:miter lim="800000"/>
            <a:headEnd/>
            <a:tailEnd/>
          </a:ln>
          <a:effectLst/>
        </p:spPr>
        <p:txBody>
          <a:bodyPr>
            <a:spAutoFit/>
          </a:bodyPr>
          <a:lstStyle/>
          <a:p>
            <a:pPr>
              <a:lnSpc>
                <a:spcPct val="140000"/>
              </a:lnSpc>
            </a:pPr>
            <a:r>
              <a:rPr lang="zh-CN" altLang="en-US" b="1"/>
              <a:t>高速钢</a:t>
            </a:r>
            <a:r>
              <a:rPr lang="en-US" altLang="zh-CN" b="1"/>
              <a:t>(W18Cr4V)</a:t>
            </a:r>
          </a:p>
          <a:p>
            <a:pPr>
              <a:lnSpc>
                <a:spcPct val="140000"/>
              </a:lnSpc>
            </a:pPr>
            <a:r>
              <a:rPr lang="en-US" altLang="zh-CN"/>
              <a:t>【</a:t>
            </a:r>
            <a:r>
              <a:rPr lang="zh-CN" altLang="en-US" b="1">
                <a:solidFill>
                  <a:srgbClr val="0000CC"/>
                </a:solidFill>
              </a:rPr>
              <a:t>热轧棒材下料</a:t>
            </a:r>
            <a:r>
              <a:rPr lang="en-US" altLang="zh-CN" b="1">
                <a:solidFill>
                  <a:srgbClr val="0000CC"/>
                </a:solidFill>
              </a:rPr>
              <a:t>—</a:t>
            </a:r>
            <a:r>
              <a:rPr lang="zh-CN" altLang="en-US" b="1">
                <a:solidFill>
                  <a:srgbClr val="0000CC"/>
                </a:solidFill>
              </a:rPr>
              <a:t>锻造</a:t>
            </a:r>
            <a:r>
              <a:rPr lang="en-US" altLang="zh-CN" b="1">
                <a:solidFill>
                  <a:srgbClr val="0000CC"/>
                </a:solidFill>
              </a:rPr>
              <a:t>—</a:t>
            </a:r>
            <a:r>
              <a:rPr lang="zh-CN" altLang="en-US" b="1">
                <a:solidFill>
                  <a:srgbClr val="0000CC"/>
                </a:solidFill>
              </a:rPr>
              <a:t>退火</a:t>
            </a:r>
            <a:r>
              <a:rPr lang="en-US" altLang="zh-CN" b="1">
                <a:solidFill>
                  <a:srgbClr val="0000CC"/>
                </a:solidFill>
              </a:rPr>
              <a:t>—</a:t>
            </a:r>
            <a:r>
              <a:rPr lang="zh-CN" altLang="en-US" b="1">
                <a:solidFill>
                  <a:srgbClr val="0000CC"/>
                </a:solidFill>
              </a:rPr>
              <a:t>机加工</a:t>
            </a:r>
            <a:r>
              <a:rPr lang="en-US" altLang="zh-CN" b="1">
                <a:solidFill>
                  <a:srgbClr val="0000CC"/>
                </a:solidFill>
              </a:rPr>
              <a:t>—</a:t>
            </a:r>
            <a:r>
              <a:rPr lang="zh-CN" altLang="en-US" b="1">
                <a:solidFill>
                  <a:srgbClr val="0000CC"/>
                </a:solidFill>
              </a:rPr>
              <a:t>淬火</a:t>
            </a:r>
            <a:r>
              <a:rPr lang="en-US" altLang="zh-CN" b="1">
                <a:solidFill>
                  <a:srgbClr val="0000CC"/>
                </a:solidFill>
              </a:rPr>
              <a:t>—</a:t>
            </a:r>
            <a:r>
              <a:rPr lang="zh-CN" altLang="en-US" b="1">
                <a:solidFill>
                  <a:srgbClr val="0000CC"/>
                </a:solidFill>
              </a:rPr>
              <a:t>回火</a:t>
            </a:r>
            <a:r>
              <a:rPr lang="en-US" altLang="zh-CN" b="1">
                <a:solidFill>
                  <a:srgbClr val="0000CC"/>
                </a:solidFill>
              </a:rPr>
              <a:t>—</a:t>
            </a:r>
            <a:r>
              <a:rPr lang="zh-CN" altLang="en-US" b="1">
                <a:solidFill>
                  <a:srgbClr val="0000CC"/>
                </a:solidFill>
              </a:rPr>
              <a:t>精加工</a:t>
            </a:r>
            <a:r>
              <a:rPr lang="en-US" altLang="zh-CN" b="1">
                <a:solidFill>
                  <a:srgbClr val="0000CC"/>
                </a:solidFill>
              </a:rPr>
              <a:t>—</a:t>
            </a:r>
            <a:r>
              <a:rPr lang="zh-CN" altLang="en-US" b="1">
                <a:solidFill>
                  <a:srgbClr val="0000CC"/>
                </a:solidFill>
              </a:rPr>
              <a:t>表面处理</a:t>
            </a:r>
            <a:r>
              <a:rPr lang="en-US" altLang="zh-CN"/>
              <a:t>】</a:t>
            </a:r>
          </a:p>
        </p:txBody>
      </p:sp>
      <p:sp>
        <p:nvSpPr>
          <p:cNvPr id="51208" name="WordArt 8"/>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32</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468313" y="2997200"/>
            <a:ext cx="7632700" cy="1474788"/>
          </a:xfrm>
          <a:prstGeom prst="rect">
            <a:avLst/>
          </a:prstGeom>
          <a:noFill/>
          <a:ln w="9525">
            <a:solidFill>
              <a:srgbClr val="663300"/>
            </a:solidFill>
            <a:miter lim="800000"/>
            <a:headEnd/>
            <a:tailEnd/>
          </a:ln>
        </p:spPr>
        <p:txBody>
          <a:bodyPr>
            <a:spAutoFit/>
          </a:bodyPr>
          <a:lstStyle/>
          <a:p>
            <a:r>
              <a:rPr lang="zh-CN" altLang="en-US"/>
              <a:t>        钢板冲压下料、冲孔后进行调质处理。淬火加热温度为</a:t>
            </a:r>
            <a:r>
              <a:rPr lang="en-US" altLang="zh-CN"/>
              <a:t>830 </a:t>
            </a:r>
            <a:r>
              <a:rPr lang="zh-CN" altLang="en-US"/>
              <a:t>℃～</a:t>
            </a:r>
            <a:r>
              <a:rPr lang="en-US" altLang="zh-CN"/>
              <a:t>840 </a:t>
            </a:r>
            <a:r>
              <a:rPr lang="zh-CN" altLang="en-US"/>
              <a:t>℃、采用油冷。回火温度为</a:t>
            </a:r>
            <a:r>
              <a:rPr lang="en-US" altLang="zh-CN"/>
              <a:t>500 </a:t>
            </a:r>
            <a:r>
              <a:rPr lang="zh-CN" altLang="en-US"/>
              <a:t>℃～</a:t>
            </a:r>
            <a:r>
              <a:rPr lang="en-US" altLang="zh-CN"/>
              <a:t>550 </a:t>
            </a:r>
            <a:r>
              <a:rPr lang="zh-CN" altLang="en-US"/>
              <a:t>℃。为校正园锯片淬火变形，回火时可用夹具夹紧。回火后的组织为回火索氏体，强韧性好。热处理后锯片需进行端面磨平、开槽等机加工，用钎焊方法将锯齿焊接在锯片本体上，最后进行磨齿。</a:t>
            </a:r>
          </a:p>
        </p:txBody>
      </p:sp>
      <p:sp>
        <p:nvSpPr>
          <p:cNvPr id="53252" name="Rectangle 4"/>
          <p:cNvSpPr>
            <a:spLocks noChangeArrowheads="1"/>
          </p:cNvSpPr>
          <p:nvPr/>
        </p:nvSpPr>
        <p:spPr bwMode="auto">
          <a:xfrm>
            <a:off x="684213" y="379413"/>
            <a:ext cx="1462087" cy="396875"/>
          </a:xfrm>
          <a:prstGeom prst="rect">
            <a:avLst/>
          </a:prstGeom>
          <a:noFill/>
          <a:ln w="9525">
            <a:noFill/>
            <a:miter lim="800000"/>
            <a:headEnd/>
            <a:tailEnd/>
          </a:ln>
          <a:effectLst/>
        </p:spPr>
        <p:txBody>
          <a:bodyPr wrap="none">
            <a:spAutoFit/>
          </a:bodyPr>
          <a:lstStyle/>
          <a:p>
            <a:r>
              <a:rPr lang="zh-CN" altLang="en-US" sz="2000" b="1">
                <a:solidFill>
                  <a:srgbClr val="FF3399"/>
                </a:solidFill>
                <a:effectLst>
                  <a:outerShdw blurRad="38100" dist="38100" dir="2700000" algn="tl">
                    <a:srgbClr val="000000"/>
                  </a:outerShdw>
                </a:effectLst>
              </a:rPr>
              <a:t>园锯片材料</a:t>
            </a:r>
          </a:p>
        </p:txBody>
      </p:sp>
      <p:sp>
        <p:nvSpPr>
          <p:cNvPr id="53253" name="Rectangle 5"/>
          <p:cNvSpPr>
            <a:spLocks noChangeArrowheads="1"/>
          </p:cNvSpPr>
          <p:nvPr/>
        </p:nvSpPr>
        <p:spPr bwMode="auto">
          <a:xfrm>
            <a:off x="395288" y="981075"/>
            <a:ext cx="7416800" cy="641350"/>
          </a:xfrm>
          <a:prstGeom prst="rect">
            <a:avLst/>
          </a:prstGeom>
          <a:noFill/>
          <a:ln w="9525">
            <a:noFill/>
            <a:miter lim="800000"/>
            <a:headEnd/>
            <a:tailEnd/>
          </a:ln>
          <a:effectLst/>
        </p:spPr>
        <p:txBody>
          <a:bodyPr>
            <a:spAutoFit/>
          </a:bodyPr>
          <a:lstStyle/>
          <a:p>
            <a:pPr algn="just"/>
            <a:r>
              <a:rPr lang="zh-CN" altLang="en-US"/>
              <a:t>       可以是整体的，也可以是镶齿的。镶齿式园锯片的本体用</a:t>
            </a:r>
            <a:r>
              <a:rPr lang="en-US" altLang="zh-CN"/>
              <a:t>60</a:t>
            </a:r>
            <a:r>
              <a:rPr lang="zh-CN" altLang="en-US"/>
              <a:t>或</a:t>
            </a:r>
            <a:r>
              <a:rPr lang="en-US" altLang="zh-CN"/>
              <a:t>65Mn</a:t>
            </a:r>
            <a:r>
              <a:rPr lang="zh-CN" altLang="en-US"/>
              <a:t>钢制造，锯齿用高速钢刀片或硬质合金刀片。</a:t>
            </a:r>
          </a:p>
        </p:txBody>
      </p:sp>
      <p:sp>
        <p:nvSpPr>
          <p:cNvPr id="53254" name="Rectangle 6"/>
          <p:cNvSpPr>
            <a:spLocks noChangeArrowheads="1"/>
          </p:cNvSpPr>
          <p:nvPr/>
        </p:nvSpPr>
        <p:spPr bwMode="auto">
          <a:xfrm>
            <a:off x="827088" y="1989138"/>
            <a:ext cx="1008062" cy="366712"/>
          </a:xfrm>
          <a:prstGeom prst="rect">
            <a:avLst/>
          </a:prstGeom>
          <a:noFill/>
          <a:ln w="9525">
            <a:noFill/>
            <a:miter lim="800000"/>
            <a:headEnd/>
            <a:tailEnd/>
          </a:ln>
          <a:effectLst/>
        </p:spPr>
        <p:txBody>
          <a:bodyPr>
            <a:spAutoFit/>
          </a:bodyPr>
          <a:lstStyle/>
          <a:p>
            <a:r>
              <a:rPr lang="zh-CN" altLang="en-US" b="1"/>
              <a:t>工艺：</a:t>
            </a:r>
          </a:p>
        </p:txBody>
      </p:sp>
      <p:sp>
        <p:nvSpPr>
          <p:cNvPr id="53255" name="Rectangle 7"/>
          <p:cNvSpPr>
            <a:spLocks noChangeArrowheads="1"/>
          </p:cNvSpPr>
          <p:nvPr/>
        </p:nvSpPr>
        <p:spPr bwMode="auto">
          <a:xfrm>
            <a:off x="539750" y="2349500"/>
            <a:ext cx="6619875" cy="366713"/>
          </a:xfrm>
          <a:prstGeom prst="rect">
            <a:avLst/>
          </a:prstGeom>
          <a:noFill/>
          <a:ln w="9525">
            <a:noFill/>
            <a:miter lim="800000"/>
            <a:headEnd/>
            <a:tailEnd/>
          </a:ln>
          <a:effectLst/>
        </p:spPr>
        <p:txBody>
          <a:bodyPr wrap="none">
            <a:spAutoFit/>
          </a:bodyPr>
          <a:lstStyle/>
          <a:p>
            <a:r>
              <a:rPr lang="zh-CN" altLang="en-US" b="1">
                <a:solidFill>
                  <a:srgbClr val="0000CC"/>
                </a:solidFill>
              </a:rPr>
              <a:t>钢板下料</a:t>
            </a:r>
            <a:r>
              <a:rPr lang="en-US" altLang="zh-CN" b="1">
                <a:solidFill>
                  <a:srgbClr val="0000CC"/>
                </a:solidFill>
              </a:rPr>
              <a:t>—</a:t>
            </a:r>
            <a:r>
              <a:rPr lang="zh-CN" altLang="en-US" b="1">
                <a:solidFill>
                  <a:srgbClr val="0000CC"/>
                </a:solidFill>
              </a:rPr>
              <a:t>冲孔</a:t>
            </a:r>
            <a:r>
              <a:rPr lang="en-US" altLang="zh-CN" b="1">
                <a:solidFill>
                  <a:srgbClr val="0000CC"/>
                </a:solidFill>
              </a:rPr>
              <a:t>—</a:t>
            </a:r>
            <a:r>
              <a:rPr lang="zh-CN" altLang="en-US" b="1">
                <a:solidFill>
                  <a:srgbClr val="0000CC"/>
                </a:solidFill>
              </a:rPr>
              <a:t>淬火</a:t>
            </a:r>
            <a:r>
              <a:rPr lang="en-US" altLang="zh-CN" b="1">
                <a:solidFill>
                  <a:srgbClr val="0000CC"/>
                </a:solidFill>
              </a:rPr>
              <a:t>—</a:t>
            </a:r>
            <a:r>
              <a:rPr lang="zh-CN" altLang="en-US" b="1">
                <a:solidFill>
                  <a:srgbClr val="0000CC"/>
                </a:solidFill>
              </a:rPr>
              <a:t>高温回火</a:t>
            </a:r>
            <a:r>
              <a:rPr lang="en-US" altLang="zh-CN" b="1">
                <a:solidFill>
                  <a:srgbClr val="0000CC"/>
                </a:solidFill>
              </a:rPr>
              <a:t>—</a:t>
            </a:r>
            <a:r>
              <a:rPr lang="zh-CN" altLang="en-US" b="1">
                <a:solidFill>
                  <a:srgbClr val="0000CC"/>
                </a:solidFill>
              </a:rPr>
              <a:t>机加工</a:t>
            </a:r>
            <a:r>
              <a:rPr lang="en-US" altLang="zh-CN" b="1">
                <a:solidFill>
                  <a:srgbClr val="0000CC"/>
                </a:solidFill>
              </a:rPr>
              <a:t>—</a:t>
            </a:r>
            <a:r>
              <a:rPr lang="zh-CN" altLang="en-US" b="1">
                <a:solidFill>
                  <a:srgbClr val="0000CC"/>
                </a:solidFill>
              </a:rPr>
              <a:t>钎焊锯齿</a:t>
            </a:r>
            <a:r>
              <a:rPr lang="en-US" altLang="zh-CN" b="1">
                <a:solidFill>
                  <a:srgbClr val="0000CC"/>
                </a:solidFill>
              </a:rPr>
              <a:t>—</a:t>
            </a:r>
            <a:r>
              <a:rPr lang="zh-CN" altLang="en-US" b="1">
                <a:solidFill>
                  <a:srgbClr val="0000CC"/>
                </a:solidFill>
              </a:rPr>
              <a:t>磨齿。</a:t>
            </a:r>
          </a:p>
        </p:txBody>
      </p:sp>
      <p:sp>
        <p:nvSpPr>
          <p:cNvPr id="53256" name="WordArt 8"/>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33</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ChangeArrowheads="1"/>
          </p:cNvSpPr>
          <p:nvPr/>
        </p:nvSpPr>
        <p:spPr bwMode="auto">
          <a:xfrm>
            <a:off x="1403350" y="2276475"/>
            <a:ext cx="5924550" cy="923925"/>
          </a:xfrm>
          <a:prstGeom prst="rect">
            <a:avLst/>
          </a:prstGeom>
          <a:noFill/>
          <a:ln w="9525">
            <a:noFill/>
            <a:miter lim="800000"/>
            <a:headEnd/>
            <a:tailEnd/>
          </a:ln>
        </p:spPr>
        <p:txBody>
          <a:bodyPr/>
          <a:lstStyle/>
          <a:p>
            <a:pPr algn="ctr"/>
            <a:endParaRPr lang="en-US" altLang="zh-CN" sz="4400" b="1">
              <a:solidFill>
                <a:schemeClr val="tx2"/>
              </a:solidFill>
            </a:endParaRPr>
          </a:p>
        </p:txBody>
      </p:sp>
      <p:sp>
        <p:nvSpPr>
          <p:cNvPr id="54277" name="Rectangle 5"/>
          <p:cNvSpPr>
            <a:spLocks noChangeArrowheads="1"/>
          </p:cNvSpPr>
          <p:nvPr/>
        </p:nvSpPr>
        <p:spPr bwMode="auto">
          <a:xfrm>
            <a:off x="827088" y="404813"/>
            <a:ext cx="1800225" cy="579437"/>
          </a:xfrm>
          <a:prstGeom prst="rect">
            <a:avLst/>
          </a:prstGeom>
          <a:noFill/>
          <a:ln w="9525">
            <a:noFill/>
            <a:miter lim="800000"/>
            <a:headEnd/>
            <a:tailEnd/>
          </a:ln>
          <a:effectLst/>
        </p:spPr>
        <p:txBody>
          <a:bodyPr>
            <a:spAutoFit/>
          </a:bodyPr>
          <a:lstStyle/>
          <a:p>
            <a:r>
              <a:rPr lang="zh-CN" altLang="en-US" sz="3200" b="1">
                <a:solidFill>
                  <a:srgbClr val="0000CC"/>
                </a:solidFill>
                <a:effectLst>
                  <a:outerShdw blurRad="38100" dist="38100" dir="2700000" algn="tl">
                    <a:srgbClr val="000000"/>
                  </a:outerShdw>
                </a:effectLst>
              </a:rPr>
              <a:t>小   结</a:t>
            </a:r>
            <a:endParaRPr lang="en-US" altLang="zh-CN" sz="3200" b="1">
              <a:solidFill>
                <a:srgbClr val="0000CC"/>
              </a:solidFill>
              <a:effectLst>
                <a:outerShdw blurRad="38100" dist="38100" dir="2700000" algn="tl">
                  <a:srgbClr val="000000"/>
                </a:outerShdw>
              </a:effectLst>
            </a:endParaRPr>
          </a:p>
        </p:txBody>
      </p:sp>
      <p:sp>
        <p:nvSpPr>
          <p:cNvPr id="54276" name="矩形 2"/>
          <p:cNvSpPr>
            <a:spLocks noChangeArrowheads="1"/>
          </p:cNvSpPr>
          <p:nvPr/>
        </p:nvSpPr>
        <p:spPr bwMode="auto">
          <a:xfrm>
            <a:off x="468313" y="1196975"/>
            <a:ext cx="8135937" cy="4735513"/>
          </a:xfrm>
          <a:prstGeom prst="rect">
            <a:avLst/>
          </a:prstGeom>
          <a:noFill/>
          <a:ln w="9525">
            <a:noFill/>
            <a:miter lim="800000"/>
            <a:headEnd/>
            <a:tailEnd/>
          </a:ln>
        </p:spPr>
        <p:txBody>
          <a:bodyPr>
            <a:spAutoFit/>
          </a:bodyPr>
          <a:lstStyle/>
          <a:p>
            <a:pPr>
              <a:lnSpc>
                <a:spcPct val="130000"/>
              </a:lnSpc>
            </a:pPr>
            <a:r>
              <a:rPr lang="zh-CN" altLang="en-US" b="1"/>
              <a:t>    </a:t>
            </a:r>
            <a:r>
              <a:rPr lang="en-US" altLang="zh-CN" b="1"/>
              <a:t>1.</a:t>
            </a:r>
            <a:r>
              <a:rPr lang="zh-CN" altLang="en-US" b="1">
                <a:solidFill>
                  <a:srgbClr val="0000CC"/>
                </a:solidFill>
                <a:effectLst>
                  <a:outerShdw blurRad="38100" dist="38100" dir="2700000" algn="tl">
                    <a:srgbClr val="000000"/>
                  </a:outerShdw>
                </a:effectLst>
              </a:rPr>
              <a:t>齿轮主要要求疲劳强度，特别是弯曲疲劳强度和接触疲劳强度。</a:t>
            </a:r>
            <a:r>
              <a:rPr lang="zh-CN" altLang="en-US" b="1">
                <a:solidFill>
                  <a:srgbClr val="FF3399"/>
                </a:solidFill>
              </a:rPr>
              <a:t>根据受力分析，齿轮类零件选用低、中碳钢或其合金钢，如机床齿轮用中碳钢或中碳合金钢，汽车齿轮用合金渗碳钢。</a:t>
            </a:r>
            <a:r>
              <a:rPr lang="zh-CN" altLang="en-US" b="1"/>
              <a:t/>
            </a:r>
            <a:br>
              <a:rPr lang="zh-CN" altLang="en-US" b="1"/>
            </a:br>
            <a:r>
              <a:rPr lang="zh-CN" altLang="en-US" b="1"/>
              <a:t>    </a:t>
            </a:r>
            <a:r>
              <a:rPr lang="en-US" altLang="zh-CN" b="1"/>
              <a:t>2.</a:t>
            </a:r>
            <a:r>
              <a:rPr lang="zh-CN" altLang="en-US" b="1">
                <a:solidFill>
                  <a:srgbClr val="0000CC"/>
                </a:solidFill>
                <a:effectLst>
                  <a:outerShdw blurRad="38100" dist="38100" dir="2700000" algn="tl">
                    <a:srgbClr val="000000"/>
                  </a:outerShdw>
                </a:effectLst>
              </a:rPr>
              <a:t>轴类零件要求强度并兼顾冲击韧性和表面耐磨性。</a:t>
            </a:r>
            <a:r>
              <a:rPr lang="zh-CN" altLang="en-US" b="1">
                <a:solidFill>
                  <a:srgbClr val="FF3399"/>
                </a:solidFill>
              </a:rPr>
              <a:t>轴一般用锻造或轧制的低、中碳钢或合金钢制造，如机床主轴可选用</a:t>
            </a:r>
            <a:r>
              <a:rPr lang="en-US" altLang="zh-CN" b="1">
                <a:solidFill>
                  <a:srgbClr val="FF3399"/>
                </a:solidFill>
              </a:rPr>
              <a:t>45</a:t>
            </a:r>
            <a:r>
              <a:rPr lang="zh-CN" altLang="en-US" b="1">
                <a:solidFill>
                  <a:srgbClr val="FF3399"/>
                </a:solidFill>
              </a:rPr>
              <a:t>钢，内燃机曲轴主要用优质中碳钢或中碳合金钢制造。</a:t>
            </a:r>
            <a:br>
              <a:rPr lang="zh-CN" altLang="en-US" b="1">
                <a:solidFill>
                  <a:srgbClr val="FF3399"/>
                </a:solidFill>
              </a:rPr>
            </a:br>
            <a:r>
              <a:rPr lang="zh-CN" altLang="en-US" b="1"/>
              <a:t>    </a:t>
            </a:r>
            <a:r>
              <a:rPr lang="en-US" altLang="zh-CN" b="1"/>
              <a:t>3.</a:t>
            </a:r>
            <a:r>
              <a:rPr lang="zh-CN" altLang="en-US" b="1">
                <a:solidFill>
                  <a:srgbClr val="0000CC"/>
                </a:solidFill>
                <a:effectLst>
                  <a:outerShdw blurRad="38100" dist="38100" dir="2700000" algn="tl">
                    <a:srgbClr val="000000"/>
                  </a:outerShdw>
                </a:effectLst>
              </a:rPr>
              <a:t>弹簧主要要求高的弹性极限、高的屈强比和高的疲劳强度。</a:t>
            </a:r>
            <a:r>
              <a:rPr lang="zh-CN" altLang="en-US" b="1">
                <a:solidFill>
                  <a:srgbClr val="FF3399"/>
                </a:solidFill>
              </a:rPr>
              <a:t>弹簧一般选用碳素钢、合金弹簧钢和铜合金等金属材料制造，如汽车弹簧用</a:t>
            </a:r>
            <a:r>
              <a:rPr lang="en-US" altLang="zh-CN" b="1">
                <a:solidFill>
                  <a:srgbClr val="FF3399"/>
                </a:solidFill>
              </a:rPr>
              <a:t>65Mn</a:t>
            </a:r>
            <a:r>
              <a:rPr lang="zh-CN" altLang="en-US" b="1">
                <a:solidFill>
                  <a:srgbClr val="FF3399"/>
                </a:solidFill>
              </a:rPr>
              <a:t>、</a:t>
            </a:r>
            <a:r>
              <a:rPr lang="en-US" altLang="zh-CN" b="1">
                <a:solidFill>
                  <a:srgbClr val="FF3399"/>
                </a:solidFill>
              </a:rPr>
              <a:t>60Si2Mn</a:t>
            </a:r>
            <a:r>
              <a:rPr lang="zh-CN" altLang="en-US" b="1">
                <a:solidFill>
                  <a:srgbClr val="FF3399"/>
                </a:solidFill>
              </a:rPr>
              <a:t>钢制造，气门弹簧用</a:t>
            </a:r>
            <a:r>
              <a:rPr lang="en-US" altLang="zh-CN" b="1">
                <a:solidFill>
                  <a:srgbClr val="FF3399"/>
                </a:solidFill>
              </a:rPr>
              <a:t>50CrMn</a:t>
            </a:r>
            <a:r>
              <a:rPr lang="zh-CN" altLang="en-US" b="1">
                <a:solidFill>
                  <a:srgbClr val="FF3399"/>
                </a:solidFill>
              </a:rPr>
              <a:t>、</a:t>
            </a:r>
            <a:r>
              <a:rPr lang="en-US" altLang="zh-CN" b="1">
                <a:solidFill>
                  <a:srgbClr val="FF3399"/>
                </a:solidFill>
              </a:rPr>
              <a:t>55SiMnMoV</a:t>
            </a:r>
            <a:r>
              <a:rPr lang="zh-CN" altLang="en-US" b="1">
                <a:solidFill>
                  <a:srgbClr val="FF3399"/>
                </a:solidFill>
              </a:rPr>
              <a:t>等钢制造。</a:t>
            </a:r>
            <a:br>
              <a:rPr lang="zh-CN" altLang="en-US" b="1">
                <a:solidFill>
                  <a:srgbClr val="FF3399"/>
                </a:solidFill>
              </a:rPr>
            </a:br>
            <a:r>
              <a:rPr lang="zh-CN" altLang="en-US" b="1"/>
              <a:t>    </a:t>
            </a:r>
            <a:r>
              <a:rPr lang="en-US" altLang="zh-CN" b="1"/>
              <a:t>4.</a:t>
            </a:r>
            <a:r>
              <a:rPr lang="zh-CN" altLang="en-US" b="1">
                <a:solidFill>
                  <a:srgbClr val="0000CC"/>
                </a:solidFill>
                <a:effectLst>
                  <a:outerShdw blurRad="38100" dist="38100" dir="2700000" algn="tl">
                    <a:srgbClr val="000000"/>
                  </a:outerShdw>
                </a:effectLst>
              </a:rPr>
              <a:t>刃具主要要求硬度、耐磨性和红硬性。</a:t>
            </a:r>
            <a:r>
              <a:rPr lang="zh-CN" altLang="en-US" b="1">
                <a:solidFill>
                  <a:srgbClr val="FF3399"/>
                </a:solidFill>
              </a:rPr>
              <a:t>可根据不同的使用条件选用碳素工具钢、低合金刃具钢、高速钢、硬质合金和陶瓷等，如手动刃具可用</a:t>
            </a:r>
            <a:r>
              <a:rPr lang="en-US" altLang="zh-CN" b="1">
                <a:solidFill>
                  <a:srgbClr val="FF3399"/>
                </a:solidFill>
              </a:rPr>
              <a:t>T8</a:t>
            </a:r>
            <a:r>
              <a:rPr lang="zh-CN" altLang="en-US" b="1">
                <a:solidFill>
                  <a:srgbClr val="FF3399"/>
                </a:solidFill>
              </a:rPr>
              <a:t>、</a:t>
            </a:r>
            <a:r>
              <a:rPr lang="en-US" altLang="zh-CN" b="1">
                <a:solidFill>
                  <a:srgbClr val="FF3399"/>
                </a:solidFill>
              </a:rPr>
              <a:t>T10</a:t>
            </a:r>
            <a:r>
              <a:rPr lang="zh-CN" altLang="en-US" b="1">
                <a:solidFill>
                  <a:srgbClr val="FF3399"/>
                </a:solidFill>
              </a:rPr>
              <a:t>等碳素工具钢，低速切削刃具可用低合金刃具钢</a:t>
            </a:r>
            <a:r>
              <a:rPr lang="en-US" altLang="zh-CN" b="1">
                <a:solidFill>
                  <a:srgbClr val="FF3399"/>
                </a:solidFill>
              </a:rPr>
              <a:t>9SiCr</a:t>
            </a:r>
            <a:r>
              <a:rPr lang="zh-CN" altLang="en-US" b="1">
                <a:solidFill>
                  <a:srgbClr val="FF3399"/>
                </a:solidFill>
              </a:rPr>
              <a:t>、</a:t>
            </a:r>
            <a:r>
              <a:rPr lang="en-US" altLang="zh-CN" b="1">
                <a:solidFill>
                  <a:srgbClr val="FF3399"/>
                </a:solidFill>
              </a:rPr>
              <a:t>CrWMn</a:t>
            </a:r>
            <a:r>
              <a:rPr lang="zh-CN" altLang="en-US" b="1">
                <a:solidFill>
                  <a:srgbClr val="FF3399"/>
                </a:solidFill>
              </a:rPr>
              <a:t>制造，高速切削刃具需选用高速钢</a:t>
            </a:r>
            <a:r>
              <a:rPr lang="en-US" altLang="zh-CN" b="1">
                <a:solidFill>
                  <a:srgbClr val="FF3399"/>
                </a:solidFill>
              </a:rPr>
              <a:t>W18Cr4V</a:t>
            </a:r>
            <a:r>
              <a:rPr lang="zh-CN" altLang="en-US" b="1">
                <a:solidFill>
                  <a:srgbClr val="FF3399"/>
                </a:solidFill>
              </a:rPr>
              <a:t>、</a:t>
            </a:r>
            <a:r>
              <a:rPr lang="en-US" altLang="zh-CN" b="1">
                <a:solidFill>
                  <a:srgbClr val="FF3399"/>
                </a:solidFill>
              </a:rPr>
              <a:t>W6Mo5Cr4V2</a:t>
            </a:r>
            <a:r>
              <a:rPr lang="zh-CN" altLang="en-US" b="1">
                <a:solidFill>
                  <a:srgbClr val="FF3399"/>
                </a:solidFill>
              </a:rPr>
              <a:t>制造等。</a:t>
            </a:r>
            <a:r>
              <a:rPr lang="zh-CN" altLang="en-US" b="1"/>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
          <p:cNvSpPr>
            <a:spLocks noChangeArrowheads="1"/>
          </p:cNvSpPr>
          <p:nvPr/>
        </p:nvSpPr>
        <p:spPr bwMode="auto">
          <a:xfrm>
            <a:off x="684213" y="1268760"/>
            <a:ext cx="7743825" cy="762000"/>
          </a:xfrm>
          <a:prstGeom prst="rect">
            <a:avLst/>
          </a:prstGeom>
          <a:noFill/>
          <a:ln w="9525" cmpd="sng">
            <a:noFill/>
            <a:miter lim="800000"/>
            <a:headEnd/>
            <a:tailEnd/>
          </a:ln>
        </p:spPr>
        <p:txBody>
          <a:bodyPr>
            <a:spAutoFit/>
          </a:bodyPr>
          <a:lstStyle/>
          <a:p>
            <a:pPr algn="just"/>
            <a:r>
              <a:rPr lang="zh-CN" altLang="en-US" sz="2200" b="1" dirty="0">
                <a:solidFill>
                  <a:srgbClr val="0000CC"/>
                </a:solidFill>
                <a:latin typeface="Arial"/>
                <a:ea typeface="楷体_GB2312" pitchFamily="49" charset="-122"/>
                <a:sym typeface="楷体_GB2312" pitchFamily="49" charset="-122"/>
              </a:rPr>
              <a:t>   </a:t>
            </a:r>
            <a:r>
              <a:rPr lang="zh-CN" altLang="en-US" sz="2200" b="1" dirty="0">
                <a:solidFill>
                  <a:srgbClr val="0000CC"/>
                </a:solidFill>
                <a:latin typeface="楷体_GB2312" pitchFamily="49" charset="-122"/>
                <a:ea typeface="楷体_GB2312" pitchFamily="49" charset="-122"/>
                <a:sym typeface="楷体_GB2312" pitchFamily="49" charset="-122"/>
              </a:rPr>
              <a:t>  互相接触的金属表面，相对运动时不断发生损耗或产生塑性变形，使金属表面状态和尺寸改变的现象称为</a:t>
            </a:r>
            <a:r>
              <a:rPr lang="zh-CN" altLang="en-US" sz="2200" b="1" u="sng" dirty="0">
                <a:solidFill>
                  <a:srgbClr val="0000CC"/>
                </a:solidFill>
                <a:latin typeface="楷体_GB2312" pitchFamily="49" charset="-122"/>
                <a:ea typeface="楷体_GB2312" pitchFamily="49" charset="-122"/>
                <a:sym typeface="楷体_GB2312" pitchFamily="49" charset="-122"/>
              </a:rPr>
              <a:t>磨损</a:t>
            </a:r>
            <a:r>
              <a:rPr lang="zh-CN" altLang="en-US" sz="2200" b="1" dirty="0">
                <a:solidFill>
                  <a:srgbClr val="0000CC"/>
                </a:solidFill>
                <a:latin typeface="楷体_GB2312" pitchFamily="49" charset="-122"/>
                <a:ea typeface="楷体_GB2312" pitchFamily="49" charset="-122"/>
                <a:sym typeface="楷体_GB2312" pitchFamily="49" charset="-122"/>
              </a:rPr>
              <a:t>。</a:t>
            </a:r>
            <a:endParaRPr lang="zh-CN" altLang="en-US" dirty="0"/>
          </a:p>
        </p:txBody>
      </p:sp>
      <p:sp>
        <p:nvSpPr>
          <p:cNvPr id="11267" name="Rectangle 9"/>
          <p:cNvSpPr>
            <a:spLocks noChangeArrowheads="1"/>
          </p:cNvSpPr>
          <p:nvPr/>
        </p:nvSpPr>
        <p:spPr bwMode="auto">
          <a:xfrm>
            <a:off x="395288" y="539403"/>
            <a:ext cx="3600450" cy="441325"/>
          </a:xfrm>
          <a:prstGeom prst="rect">
            <a:avLst/>
          </a:prstGeom>
          <a:solidFill>
            <a:srgbClr val="66FFFF"/>
          </a:solidFill>
          <a:ln w="9525" cmpd="sng">
            <a:solidFill>
              <a:srgbClr val="000000"/>
            </a:solidFill>
            <a:miter lim="800000"/>
            <a:headEnd/>
            <a:tailEnd/>
          </a:ln>
        </p:spPr>
        <p:txBody>
          <a:bodyPr lIns="12700" tIns="12700" rIns="12700" bIns="12700"/>
          <a:lstStyle/>
          <a:p>
            <a:r>
              <a:rPr lang="zh-CN" altLang="en-US" sz="2800" b="1" dirty="0" smtClean="0">
                <a:solidFill>
                  <a:srgbClr val="000000"/>
                </a:solidFill>
                <a:latin typeface="黑体" pitchFamily="2" charset="-122"/>
                <a:ea typeface="黑体" pitchFamily="2" charset="-122"/>
                <a:sym typeface="Times New Roman" pitchFamily="18" charset="0"/>
              </a:rPr>
              <a:t>（</a:t>
            </a:r>
            <a:r>
              <a:rPr lang="en-US" sz="2800" b="1" dirty="0" smtClean="0">
                <a:solidFill>
                  <a:srgbClr val="000000"/>
                </a:solidFill>
                <a:latin typeface="黑体" pitchFamily="2" charset="-122"/>
                <a:ea typeface="黑体" pitchFamily="2" charset="-122"/>
                <a:sym typeface="Times New Roman" pitchFamily="18" charset="0"/>
              </a:rPr>
              <a:t>2</a:t>
            </a:r>
            <a:r>
              <a:rPr lang="zh-CN" altLang="en-US" sz="2800" b="1" dirty="0" smtClean="0">
                <a:solidFill>
                  <a:srgbClr val="000000"/>
                </a:solidFill>
                <a:latin typeface="黑体" pitchFamily="2" charset="-122"/>
                <a:ea typeface="黑体" pitchFamily="2" charset="-122"/>
                <a:sym typeface="Times New Roman" pitchFamily="18" charset="0"/>
              </a:rPr>
              <a:t>）</a:t>
            </a:r>
            <a:r>
              <a:rPr lang="zh-CN" altLang="en-US" sz="2800" b="1" dirty="0">
                <a:solidFill>
                  <a:srgbClr val="000000"/>
                </a:solidFill>
                <a:latin typeface="黑体" pitchFamily="2" charset="-122"/>
                <a:ea typeface="黑体" pitchFamily="2" charset="-122"/>
                <a:sym typeface="Times New Roman" pitchFamily="18" charset="0"/>
              </a:rPr>
              <a:t>表面磨损失效</a:t>
            </a:r>
            <a:endParaRPr lang="zh-CN" altLang="en-US" sz="2800" b="1" dirty="0">
              <a:solidFill>
                <a:srgbClr val="000000"/>
              </a:solidFill>
              <a:latin typeface="黑体" pitchFamily="2" charset="-122"/>
              <a:ea typeface="黑体" pitchFamily="2" charset="-122"/>
              <a:sym typeface="黑体" pitchFamily="2" charset="-122"/>
            </a:endParaRPr>
          </a:p>
        </p:txBody>
      </p:sp>
      <p:pic>
        <p:nvPicPr>
          <p:cNvPr id="11269" name="Picture 6" descr="http://i1.cqnews.net/news/attachement/jpg/site82/2011-12-06/1399067543911419573.jpg"/>
          <p:cNvPicPr>
            <a:picLocks noChangeAspect="1" noChangeArrowheads="1"/>
          </p:cNvPicPr>
          <p:nvPr/>
        </p:nvPicPr>
        <p:blipFill>
          <a:blip r:embed="rId2" cstate="print"/>
          <a:srcRect t="6047" b="19360"/>
          <a:stretch>
            <a:fillRect/>
          </a:stretch>
        </p:blipFill>
        <p:spPr bwMode="auto">
          <a:xfrm>
            <a:off x="4213225" y="2133948"/>
            <a:ext cx="4246563" cy="2376487"/>
          </a:xfrm>
          <a:prstGeom prst="rect">
            <a:avLst/>
          </a:prstGeom>
          <a:noFill/>
          <a:ln w="9525">
            <a:noFill/>
            <a:miter lim="800000"/>
            <a:headEnd/>
            <a:tailEnd/>
          </a:ln>
        </p:spPr>
      </p:pic>
      <p:pic>
        <p:nvPicPr>
          <p:cNvPr id="11270" name="Picture 2" descr="c:\DOCUME~1\yangping\APPLIC~1\360se6\USERDA~1\Temp\ND3_7191.JPG"/>
          <p:cNvPicPr>
            <a:picLocks noChangeAspect="1" noChangeArrowheads="1"/>
          </p:cNvPicPr>
          <p:nvPr/>
        </p:nvPicPr>
        <p:blipFill>
          <a:blip r:embed="rId3" cstate="print"/>
          <a:srcRect l="4593" t="3333" r="4436" b="9999"/>
          <a:stretch>
            <a:fillRect/>
          </a:stretch>
        </p:blipFill>
        <p:spPr bwMode="auto">
          <a:xfrm>
            <a:off x="755650" y="2133948"/>
            <a:ext cx="2952750" cy="1871662"/>
          </a:xfrm>
          <a:prstGeom prst="rect">
            <a:avLst/>
          </a:prstGeom>
          <a:noFill/>
          <a:ln w="9525">
            <a:noFill/>
            <a:miter lim="800000"/>
            <a:headEnd/>
            <a:tailEnd/>
          </a:ln>
        </p:spPr>
      </p:pic>
      <p:sp>
        <p:nvSpPr>
          <p:cNvPr id="10" name="矩形 9"/>
          <p:cNvSpPr/>
          <p:nvPr/>
        </p:nvSpPr>
        <p:spPr>
          <a:xfrm>
            <a:off x="1259632" y="4149080"/>
            <a:ext cx="1346844" cy="369332"/>
          </a:xfrm>
          <a:prstGeom prst="rect">
            <a:avLst/>
          </a:prstGeom>
        </p:spPr>
        <p:txBody>
          <a:bodyPr wrap="none">
            <a:spAutoFit/>
          </a:bodyPr>
          <a:lstStyle/>
          <a:p>
            <a:r>
              <a:rPr lang="zh-CN" altLang="en-US" b="1" dirty="0" smtClean="0">
                <a:solidFill>
                  <a:srgbClr val="0000CC"/>
                </a:solidFill>
                <a:latin typeface="楷体_GB2312" pitchFamily="49" charset="-122"/>
                <a:ea typeface="楷体_GB2312" pitchFamily="49" charset="-122"/>
                <a:sym typeface="楷体_GB2312" pitchFamily="49" charset="-122"/>
              </a:rPr>
              <a:t>①粘着磨损</a:t>
            </a:r>
            <a:endParaRPr lang="en-US" altLang="zh-CN" b="1" dirty="0">
              <a:solidFill>
                <a:srgbClr val="0000CC"/>
              </a:solidFill>
              <a:latin typeface="楷体_GB2312" pitchFamily="49" charset="-122"/>
              <a:ea typeface="楷体_GB2312" pitchFamily="49" charset="-122"/>
              <a:sym typeface="楷体_GB2312" pitchFamily="49" charset="-122"/>
            </a:endParaRPr>
          </a:p>
        </p:txBody>
      </p:sp>
      <p:sp>
        <p:nvSpPr>
          <p:cNvPr id="11" name="矩形 10"/>
          <p:cNvSpPr/>
          <p:nvPr/>
        </p:nvSpPr>
        <p:spPr>
          <a:xfrm>
            <a:off x="1259632" y="4509120"/>
            <a:ext cx="1346844" cy="369332"/>
          </a:xfrm>
          <a:prstGeom prst="rect">
            <a:avLst/>
          </a:prstGeom>
        </p:spPr>
        <p:txBody>
          <a:bodyPr wrap="none">
            <a:spAutoFit/>
          </a:bodyPr>
          <a:lstStyle/>
          <a:p>
            <a:pPr algn="just"/>
            <a:r>
              <a:rPr lang="zh-CN" altLang="en-US" b="1" dirty="0" smtClean="0">
                <a:solidFill>
                  <a:srgbClr val="0000CC"/>
                </a:solidFill>
                <a:latin typeface="楷体_GB2312" pitchFamily="49" charset="-122"/>
                <a:ea typeface="楷体_GB2312" pitchFamily="49" charset="-122"/>
                <a:sym typeface="楷体_GB2312" pitchFamily="49" charset="-122"/>
              </a:rPr>
              <a:t>②磨料磨损</a:t>
            </a:r>
            <a:endParaRPr lang="en-US" altLang="zh-CN" b="1" dirty="0">
              <a:solidFill>
                <a:srgbClr val="0000CC"/>
              </a:solidFill>
              <a:latin typeface="楷体_GB2312" pitchFamily="49" charset="-122"/>
              <a:ea typeface="楷体_GB2312" pitchFamily="49" charset="-122"/>
              <a:sym typeface="楷体_GB2312" pitchFamily="49" charset="-122"/>
            </a:endParaRPr>
          </a:p>
        </p:txBody>
      </p:sp>
      <p:sp>
        <p:nvSpPr>
          <p:cNvPr id="12" name="矩形 11"/>
          <p:cNvSpPr/>
          <p:nvPr/>
        </p:nvSpPr>
        <p:spPr>
          <a:xfrm>
            <a:off x="1259632" y="4869160"/>
            <a:ext cx="1346844" cy="369332"/>
          </a:xfrm>
          <a:prstGeom prst="rect">
            <a:avLst/>
          </a:prstGeom>
        </p:spPr>
        <p:txBody>
          <a:bodyPr wrap="none">
            <a:spAutoFit/>
          </a:bodyPr>
          <a:lstStyle/>
          <a:p>
            <a:pPr algn="just"/>
            <a:r>
              <a:rPr lang="zh-CN" altLang="en-US" b="1" dirty="0" smtClean="0">
                <a:solidFill>
                  <a:srgbClr val="0000CC"/>
                </a:solidFill>
                <a:latin typeface="楷体_GB2312" pitchFamily="49" charset="-122"/>
                <a:ea typeface="楷体_GB2312" pitchFamily="49" charset="-122"/>
                <a:sym typeface="楷体_GB2312" pitchFamily="49" charset="-122"/>
              </a:rPr>
              <a:t>③犁削磨损</a:t>
            </a:r>
            <a:endParaRPr lang="zh-CN" altLang="en-US" b="1" dirty="0">
              <a:solidFill>
                <a:srgbClr val="0000CC"/>
              </a:solidFill>
              <a:latin typeface="楷体_GB2312" pitchFamily="49" charset="-122"/>
              <a:ea typeface="楷体_GB2312" pitchFamily="49" charset="-122"/>
              <a:sym typeface="楷体_GB2312" pitchFamily="49" charset="-122"/>
            </a:endParaRPr>
          </a:p>
        </p:txBody>
      </p:sp>
      <p:sp>
        <p:nvSpPr>
          <p:cNvPr id="13" name="矩形 12"/>
          <p:cNvSpPr/>
          <p:nvPr/>
        </p:nvSpPr>
        <p:spPr>
          <a:xfrm>
            <a:off x="1248118" y="5229200"/>
            <a:ext cx="1811714" cy="369332"/>
          </a:xfrm>
          <a:prstGeom prst="rect">
            <a:avLst/>
          </a:prstGeom>
        </p:spPr>
        <p:txBody>
          <a:bodyPr wrap="none">
            <a:spAutoFit/>
          </a:bodyPr>
          <a:lstStyle/>
          <a:p>
            <a:r>
              <a:rPr lang="zh-CN" altLang="en-US" b="1" dirty="0" smtClean="0">
                <a:solidFill>
                  <a:srgbClr val="0000CC"/>
                </a:solidFill>
                <a:latin typeface="楷体_GB2312" pitchFamily="49" charset="-122"/>
                <a:ea typeface="楷体_GB2312" pitchFamily="49" charset="-122"/>
                <a:sym typeface="楷体_GB2312" pitchFamily="49" charset="-122"/>
              </a:rPr>
              <a:t>④表面疲劳磨损</a:t>
            </a:r>
            <a:endParaRPr lang="zh-CN" altLang="en-US" b="1" dirty="0">
              <a:solidFill>
                <a:srgbClr val="0000CC"/>
              </a:solidFill>
              <a:latin typeface="楷体_GB2312" pitchFamily="49" charset="-122"/>
              <a:ea typeface="楷体_GB2312" pitchFamily="49" charset="-122"/>
              <a:sym typeface="楷体_GB2312" pitchFamily="49" charset="-122"/>
            </a:endParaRPr>
          </a:p>
        </p:txBody>
      </p:sp>
      <p:sp>
        <p:nvSpPr>
          <p:cNvPr id="14" name="矩形 13"/>
          <p:cNvSpPr/>
          <p:nvPr/>
        </p:nvSpPr>
        <p:spPr>
          <a:xfrm>
            <a:off x="1259632" y="5579948"/>
            <a:ext cx="1346844" cy="369332"/>
          </a:xfrm>
          <a:prstGeom prst="rect">
            <a:avLst/>
          </a:prstGeom>
        </p:spPr>
        <p:txBody>
          <a:bodyPr wrap="none">
            <a:spAutoFit/>
          </a:bodyPr>
          <a:lstStyle/>
          <a:p>
            <a:pPr algn="just"/>
            <a:r>
              <a:rPr lang="en-US" altLang="zh-CN" b="1" dirty="0" smtClean="0">
                <a:solidFill>
                  <a:srgbClr val="0000CC"/>
                </a:solidFill>
                <a:latin typeface="楷体_GB2312" pitchFamily="49" charset="-122"/>
                <a:ea typeface="楷体_GB2312" pitchFamily="49" charset="-122"/>
                <a:sym typeface="楷体_GB2312" pitchFamily="49" charset="-122"/>
              </a:rPr>
              <a:t>⑤</a:t>
            </a:r>
            <a:r>
              <a:rPr lang="zh-CN" altLang="en-US" b="1" dirty="0" smtClean="0">
                <a:solidFill>
                  <a:srgbClr val="0000CC"/>
                </a:solidFill>
                <a:latin typeface="楷体_GB2312" pitchFamily="49" charset="-122"/>
                <a:ea typeface="楷体_GB2312" pitchFamily="49" charset="-122"/>
                <a:sym typeface="楷体_GB2312" pitchFamily="49" charset="-122"/>
              </a:rPr>
              <a:t>冲刷磨损</a:t>
            </a:r>
            <a:endParaRPr lang="zh-CN" altLang="en-US" b="1" dirty="0">
              <a:solidFill>
                <a:srgbClr val="0000CC"/>
              </a:solidFill>
              <a:latin typeface="楷体_GB2312" pitchFamily="49" charset="-122"/>
              <a:ea typeface="楷体_GB2312" pitchFamily="49" charset="-122"/>
              <a:sym typeface="楷体_GB2312" pitchFamily="49" charset="-122"/>
            </a:endParaRPr>
          </a:p>
        </p:txBody>
      </p:sp>
      <p:sp>
        <p:nvSpPr>
          <p:cNvPr id="15" name="矩形 14"/>
          <p:cNvSpPr/>
          <p:nvPr/>
        </p:nvSpPr>
        <p:spPr>
          <a:xfrm>
            <a:off x="1259632" y="5939988"/>
            <a:ext cx="1463862" cy="369332"/>
          </a:xfrm>
          <a:prstGeom prst="rect">
            <a:avLst/>
          </a:prstGeom>
        </p:spPr>
        <p:txBody>
          <a:bodyPr wrap="none">
            <a:spAutoFit/>
          </a:bodyPr>
          <a:lstStyle/>
          <a:p>
            <a:pPr algn="just"/>
            <a:r>
              <a:rPr lang="en-US" altLang="zh-CN" b="1" dirty="0" smtClean="0">
                <a:solidFill>
                  <a:srgbClr val="0000CC"/>
                </a:solidFill>
                <a:latin typeface="楷体_GB2312" pitchFamily="49" charset="-122"/>
                <a:ea typeface="楷体_GB2312" pitchFamily="49" charset="-122"/>
                <a:sym typeface="楷体_GB2312" pitchFamily="49" charset="-122"/>
              </a:rPr>
              <a:t>⑥</a:t>
            </a:r>
            <a:r>
              <a:rPr lang="zh-CN" altLang="en-US" b="1" dirty="0" smtClean="0">
                <a:solidFill>
                  <a:srgbClr val="0000CC"/>
                </a:solidFill>
                <a:latin typeface="楷体_GB2312" pitchFamily="49" charset="-122"/>
                <a:ea typeface="楷体_GB2312" pitchFamily="49" charset="-122"/>
                <a:sym typeface="楷体_GB2312" pitchFamily="49" charset="-122"/>
              </a:rPr>
              <a:t>腐蚀磨损 </a:t>
            </a:r>
            <a:endParaRPr lang="zh-CN" altLang="en-US" b="1" dirty="0">
              <a:solidFill>
                <a:srgbClr val="0000CC"/>
              </a:solidFill>
              <a:latin typeface="楷体_GB2312" pitchFamily="49" charset="-122"/>
              <a:ea typeface="楷体_GB2312" pitchFamily="49" charset="-122"/>
              <a:sym typeface="楷体_GB2312"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矩形 3"/>
          <p:cNvSpPr>
            <a:spLocks noChangeArrowheads="1"/>
          </p:cNvSpPr>
          <p:nvPr/>
        </p:nvSpPr>
        <p:spPr bwMode="auto">
          <a:xfrm>
            <a:off x="395536" y="404664"/>
            <a:ext cx="8280920" cy="1323439"/>
          </a:xfrm>
          <a:prstGeom prst="rect">
            <a:avLst/>
          </a:prstGeom>
          <a:noFill/>
          <a:ln w="9525" cmpd="sng">
            <a:noFill/>
            <a:miter lim="800000"/>
            <a:headEnd/>
            <a:tailEnd/>
          </a:ln>
        </p:spPr>
        <p:txBody>
          <a:bodyPr wrap="square">
            <a:spAutoFit/>
          </a:bodyPr>
          <a:lstStyle/>
          <a:p>
            <a:r>
              <a:rPr lang="zh-CN" altLang="en-US" sz="2000" b="1" dirty="0">
                <a:solidFill>
                  <a:srgbClr val="0000CC"/>
                </a:solidFill>
                <a:latin typeface="楷体_GB2312" pitchFamily="49" charset="-122"/>
                <a:ea typeface="楷体_GB2312" pitchFamily="49" charset="-122"/>
                <a:sym typeface="楷体_GB2312" pitchFamily="49" charset="-122"/>
              </a:rPr>
              <a:t>①粘着磨损</a:t>
            </a:r>
            <a:endParaRPr lang="en-US" sz="2000" b="1" dirty="0">
              <a:solidFill>
                <a:srgbClr val="0000CC"/>
              </a:solidFill>
              <a:latin typeface="楷体_GB2312" pitchFamily="49" charset="-122"/>
              <a:ea typeface="楷体_GB2312" pitchFamily="49" charset="-122"/>
              <a:sym typeface="楷体_GB2312" pitchFamily="49" charset="-122"/>
            </a:endParaRPr>
          </a:p>
          <a:p>
            <a:r>
              <a:rPr lang="en-US" sz="2000" b="1" dirty="0">
                <a:solidFill>
                  <a:srgbClr val="0000CC"/>
                </a:solidFill>
                <a:latin typeface="楷体_GB2312" pitchFamily="49" charset="-122"/>
                <a:ea typeface="楷体_GB2312" pitchFamily="49" charset="-122"/>
                <a:sym typeface="楷体_GB2312" pitchFamily="49" charset="-122"/>
              </a:rPr>
              <a:t>   </a:t>
            </a:r>
            <a:r>
              <a:rPr lang="zh-CN" altLang="en-US" sz="2000" b="1" dirty="0">
                <a:solidFill>
                  <a:srgbClr val="000000"/>
                </a:solidFill>
                <a:latin typeface="楷体_GB2312" pitchFamily="49" charset="-122"/>
                <a:ea typeface="楷体_GB2312" pitchFamily="49" charset="-122"/>
                <a:sym typeface="楷体_GB2312" pitchFamily="49" charset="-122"/>
              </a:rPr>
              <a:t>两个金属表面的微凸部分在局部高压下产生</a:t>
            </a:r>
            <a:r>
              <a:rPr lang="zh-CN" altLang="en-US" sz="2000" b="1" dirty="0">
                <a:solidFill>
                  <a:srgbClr val="FF3399"/>
                </a:solidFill>
                <a:latin typeface="楷体_GB2312" pitchFamily="49" charset="-122"/>
                <a:ea typeface="楷体_GB2312" pitchFamily="49" charset="-122"/>
                <a:sym typeface="楷体_GB2312" pitchFamily="49" charset="-122"/>
              </a:rPr>
              <a:t>局部粘结</a:t>
            </a:r>
            <a:r>
              <a:rPr lang="en-US" sz="2000" b="1" dirty="0">
                <a:solidFill>
                  <a:srgbClr val="FF3399"/>
                </a:solidFill>
                <a:latin typeface="楷体_GB2312" pitchFamily="49" charset="-122"/>
                <a:ea typeface="楷体_GB2312" pitchFamily="49" charset="-122"/>
                <a:sym typeface="楷体_GB2312" pitchFamily="49" charset="-122"/>
              </a:rPr>
              <a:t>(</a:t>
            </a:r>
            <a:r>
              <a:rPr lang="zh-CN" altLang="en-US" sz="2000" b="1" dirty="0">
                <a:solidFill>
                  <a:srgbClr val="FF3399"/>
                </a:solidFill>
                <a:latin typeface="楷体_GB2312" pitchFamily="49" charset="-122"/>
                <a:ea typeface="楷体_GB2312" pitchFamily="49" charset="-122"/>
                <a:sym typeface="楷体_GB2312" pitchFamily="49" charset="-122"/>
              </a:rPr>
              <a:t>固相粘着</a:t>
            </a:r>
            <a:r>
              <a:rPr lang="en-US" sz="2000" b="1" dirty="0">
                <a:solidFill>
                  <a:srgbClr val="FF3399"/>
                </a:solidFill>
                <a:latin typeface="楷体_GB2312" pitchFamily="49" charset="-122"/>
                <a:ea typeface="楷体_GB2312" pitchFamily="49" charset="-122"/>
                <a:sym typeface="楷体_GB2312" pitchFamily="49" charset="-122"/>
              </a:rPr>
              <a:t>)</a:t>
            </a:r>
            <a:r>
              <a:rPr lang="zh-CN" altLang="en-US" sz="2000" b="1" dirty="0">
                <a:solidFill>
                  <a:srgbClr val="000000"/>
                </a:solidFill>
                <a:latin typeface="楷体_GB2312" pitchFamily="49" charset="-122"/>
                <a:ea typeface="楷体_GB2312" pitchFamily="49" charset="-122"/>
                <a:sym typeface="楷体_GB2312" pitchFamily="49" charset="-122"/>
              </a:rPr>
              <a:t>，使材料从一个表面转移到另一表面或撕下作为磨料留在两个表面之间，这一现象称为粘着磨损。</a:t>
            </a:r>
            <a:endParaRPr lang="zh-CN" altLang="en-US" dirty="0"/>
          </a:p>
        </p:txBody>
      </p:sp>
      <p:pic>
        <p:nvPicPr>
          <p:cNvPr id="11272" name="Picture 2" descr="http://thns.tsinghua.edu.cn/s70094/2002001/CH8/images-ch8/8.bmp"/>
          <p:cNvPicPr>
            <a:picLocks noChangeAspect="1" noChangeArrowheads="1"/>
          </p:cNvPicPr>
          <p:nvPr/>
        </p:nvPicPr>
        <p:blipFill>
          <a:blip r:embed="rId2" cstate="print"/>
          <a:srcRect l="2562" r="5127"/>
          <a:stretch>
            <a:fillRect/>
          </a:stretch>
        </p:blipFill>
        <p:spPr bwMode="auto">
          <a:xfrm>
            <a:off x="5076056" y="1484784"/>
            <a:ext cx="3214687" cy="2684463"/>
          </a:xfrm>
          <a:prstGeom prst="rect">
            <a:avLst/>
          </a:prstGeom>
          <a:noFill/>
          <a:ln w="9525" cmpd="sng">
            <a:noFill/>
            <a:miter lim="800000"/>
            <a:headEnd/>
            <a:tailEnd/>
          </a:ln>
        </p:spPr>
      </p:pic>
      <p:pic>
        <p:nvPicPr>
          <p:cNvPr id="11273" name="Picture 9" descr="8.2.3.1[1]"/>
          <p:cNvPicPr>
            <a:picLocks noChangeAspect="1" noChangeArrowheads="1"/>
          </p:cNvPicPr>
          <p:nvPr/>
        </p:nvPicPr>
        <p:blipFill>
          <a:blip r:embed="rId3" cstate="print"/>
          <a:srcRect/>
          <a:stretch>
            <a:fillRect/>
          </a:stretch>
        </p:blipFill>
        <p:spPr bwMode="auto">
          <a:xfrm>
            <a:off x="1763688" y="1844824"/>
            <a:ext cx="2232248" cy="1750263"/>
          </a:xfrm>
          <a:prstGeom prst="rect">
            <a:avLst/>
          </a:prstGeom>
          <a:noFill/>
          <a:ln w="9525">
            <a:noFill/>
            <a:miter lim="800000"/>
            <a:headEnd/>
            <a:tailEnd/>
          </a:ln>
        </p:spPr>
      </p:pic>
      <p:sp>
        <p:nvSpPr>
          <p:cNvPr id="10" name="矩形 5"/>
          <p:cNvSpPr>
            <a:spLocks noChangeArrowheads="1"/>
          </p:cNvSpPr>
          <p:nvPr/>
        </p:nvSpPr>
        <p:spPr bwMode="auto">
          <a:xfrm>
            <a:off x="611188" y="3861048"/>
            <a:ext cx="7993062" cy="1014412"/>
          </a:xfrm>
          <a:prstGeom prst="rect">
            <a:avLst/>
          </a:prstGeom>
          <a:noFill/>
          <a:ln w="9525" cmpd="sng">
            <a:noFill/>
            <a:miter lim="800000"/>
            <a:headEnd/>
            <a:tailEnd/>
          </a:ln>
        </p:spPr>
        <p:txBody>
          <a:bodyPr>
            <a:spAutoFit/>
          </a:bodyPr>
          <a:lstStyle/>
          <a:p>
            <a:pPr algn="just"/>
            <a:r>
              <a:rPr lang="zh-CN" altLang="en-US" sz="2000" b="1" dirty="0" smtClean="0">
                <a:solidFill>
                  <a:srgbClr val="0000CC"/>
                </a:solidFill>
                <a:latin typeface="楷体_GB2312" pitchFamily="49" charset="-122"/>
                <a:ea typeface="楷体_GB2312" pitchFamily="49" charset="-122"/>
                <a:sym typeface="楷体_GB2312" pitchFamily="49" charset="-122"/>
              </a:rPr>
              <a:t>②犁</a:t>
            </a:r>
            <a:r>
              <a:rPr lang="zh-CN" altLang="en-US" sz="2000" b="1" dirty="0">
                <a:solidFill>
                  <a:srgbClr val="0000CC"/>
                </a:solidFill>
                <a:latin typeface="楷体_GB2312" pitchFamily="49" charset="-122"/>
                <a:ea typeface="楷体_GB2312" pitchFamily="49" charset="-122"/>
                <a:sym typeface="楷体_GB2312" pitchFamily="49" charset="-122"/>
              </a:rPr>
              <a:t>削磨损</a:t>
            </a:r>
          </a:p>
          <a:p>
            <a:pPr algn="just"/>
            <a:r>
              <a:rPr lang="zh-CN" altLang="en-US" b="1" dirty="0">
                <a:solidFill>
                  <a:srgbClr val="000000"/>
                </a:solidFill>
                <a:latin typeface="Arial"/>
                <a:ea typeface="楷体_GB2312" pitchFamily="49" charset="-122"/>
                <a:sym typeface="楷体_GB2312" pitchFamily="49" charset="-122"/>
              </a:rPr>
              <a:t>   </a:t>
            </a:r>
            <a:r>
              <a:rPr lang="zh-CN" altLang="en-US" b="1" dirty="0">
                <a:solidFill>
                  <a:srgbClr val="000000"/>
                </a:solidFill>
                <a:latin typeface="楷体_GB2312" pitchFamily="49" charset="-122"/>
                <a:ea typeface="楷体_GB2312" pitchFamily="49" charset="-122"/>
                <a:sym typeface="楷体_GB2312" pitchFamily="49" charset="-122"/>
              </a:rPr>
              <a:t> </a:t>
            </a:r>
            <a:r>
              <a:rPr lang="zh-CN" altLang="en-US" sz="2000" b="1" dirty="0">
                <a:solidFill>
                  <a:srgbClr val="000000"/>
                </a:solidFill>
                <a:latin typeface="楷体_GB2312" pitchFamily="49" charset="-122"/>
                <a:ea typeface="楷体_GB2312" pitchFamily="49" charset="-122"/>
                <a:sym typeface="楷体_GB2312" pitchFamily="49" charset="-122"/>
              </a:rPr>
              <a:t>硬材料表面的</a:t>
            </a:r>
            <a:r>
              <a:rPr lang="zh-CN" altLang="en-US" sz="2000" b="1" dirty="0">
                <a:solidFill>
                  <a:srgbClr val="FF3399"/>
                </a:solidFill>
                <a:latin typeface="楷体_GB2312" pitchFamily="49" charset="-122"/>
                <a:ea typeface="楷体_GB2312" pitchFamily="49" charset="-122"/>
                <a:sym typeface="楷体_GB2312" pitchFamily="49" charset="-122"/>
              </a:rPr>
              <a:t>微凸点切削较软材料的表面</a:t>
            </a:r>
            <a:r>
              <a:rPr lang="zh-CN" altLang="en-US" sz="2000" b="1" dirty="0">
                <a:solidFill>
                  <a:srgbClr val="000000"/>
                </a:solidFill>
                <a:latin typeface="楷体_GB2312" pitchFamily="49" charset="-122"/>
                <a:ea typeface="楷体_GB2312" pitchFamily="49" charset="-122"/>
                <a:sym typeface="楷体_GB2312" pitchFamily="49" charset="-122"/>
              </a:rPr>
              <a:t>，在较软材料的表面形成</a:t>
            </a:r>
            <a:r>
              <a:rPr lang="zh-CN" altLang="en-US" sz="2000" b="1" dirty="0">
                <a:solidFill>
                  <a:srgbClr val="000000"/>
                </a:solidFill>
                <a:latin typeface="Arial"/>
                <a:ea typeface="楷体_GB2312" pitchFamily="49" charset="-122"/>
                <a:sym typeface="楷体_GB2312" pitchFamily="49" charset="-122"/>
              </a:rPr>
              <a:t>“</a:t>
            </a:r>
            <a:r>
              <a:rPr lang="zh-CN" altLang="en-US" sz="2000" b="1" dirty="0">
                <a:solidFill>
                  <a:srgbClr val="000000"/>
                </a:solidFill>
                <a:latin typeface="楷体_GB2312" pitchFamily="49" charset="-122"/>
                <a:ea typeface="楷体_GB2312" pitchFamily="49" charset="-122"/>
                <a:sym typeface="楷体_GB2312" pitchFamily="49" charset="-122"/>
              </a:rPr>
              <a:t>犁沟</a:t>
            </a:r>
            <a:r>
              <a:rPr lang="zh-CN" altLang="en-US" sz="2000" b="1" dirty="0">
                <a:solidFill>
                  <a:srgbClr val="000000"/>
                </a:solidFill>
                <a:latin typeface="Arial"/>
                <a:ea typeface="楷体_GB2312" pitchFamily="49" charset="-122"/>
                <a:sym typeface="楷体_GB2312" pitchFamily="49" charset="-122"/>
              </a:rPr>
              <a:t>”</a:t>
            </a:r>
            <a:r>
              <a:rPr lang="zh-CN" altLang="en-US" sz="2000" b="1" dirty="0">
                <a:solidFill>
                  <a:srgbClr val="000000"/>
                </a:solidFill>
                <a:latin typeface="楷体_GB2312" pitchFamily="49" charset="-122"/>
                <a:ea typeface="楷体_GB2312" pitchFamily="49" charset="-122"/>
                <a:sym typeface="楷体_GB2312" pitchFamily="49" charset="-122"/>
              </a:rPr>
              <a:t>。</a:t>
            </a:r>
          </a:p>
        </p:txBody>
      </p:sp>
      <p:pic>
        <p:nvPicPr>
          <p:cNvPr id="12" name="Picture 4" descr="http://thns.tsinghua.edu.cn/s70094/2002001/CH8/images-ch8/mo.bmp"/>
          <p:cNvPicPr>
            <a:picLocks noChangeAspect="1" noChangeArrowheads="1"/>
          </p:cNvPicPr>
          <p:nvPr/>
        </p:nvPicPr>
        <p:blipFill>
          <a:blip r:embed="rId4" cstate="print"/>
          <a:srcRect/>
          <a:stretch>
            <a:fillRect/>
          </a:stretch>
        </p:blipFill>
        <p:spPr bwMode="auto">
          <a:xfrm>
            <a:off x="1331640" y="4869160"/>
            <a:ext cx="3654425" cy="1309688"/>
          </a:xfrm>
          <a:prstGeom prst="rect">
            <a:avLst/>
          </a:prstGeom>
          <a:noFill/>
          <a:ln w="9525" cmpd="sng">
            <a:noFill/>
            <a:miter lim="800000"/>
            <a:headEnd/>
            <a:tailEnd/>
          </a:ln>
        </p:spPr>
      </p:pic>
      <p:pic>
        <p:nvPicPr>
          <p:cNvPr id="13" name="Picture 8" descr="8.2.3.3[1]"/>
          <p:cNvPicPr>
            <a:picLocks noChangeAspect="1" noChangeArrowheads="1"/>
          </p:cNvPicPr>
          <p:nvPr/>
        </p:nvPicPr>
        <p:blipFill>
          <a:blip r:embed="rId5" cstate="print"/>
          <a:srcRect/>
          <a:stretch>
            <a:fillRect/>
          </a:stretch>
        </p:blipFill>
        <p:spPr bwMode="auto">
          <a:xfrm>
            <a:off x="6012160" y="4653136"/>
            <a:ext cx="2160240" cy="1731763"/>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a:off x="251520" y="476250"/>
            <a:ext cx="8424168" cy="1016000"/>
          </a:xfrm>
          <a:prstGeom prst="rect">
            <a:avLst/>
          </a:prstGeom>
          <a:noFill/>
          <a:ln w="9525" cmpd="sng">
            <a:noFill/>
            <a:miter lim="800000"/>
            <a:headEnd/>
            <a:tailEnd/>
          </a:ln>
        </p:spPr>
        <p:txBody>
          <a:bodyPr wrap="square">
            <a:spAutoFit/>
          </a:bodyPr>
          <a:lstStyle/>
          <a:p>
            <a:pPr algn="just"/>
            <a:r>
              <a:rPr lang="zh-CN" altLang="en-US" sz="2000" b="1" dirty="0" smtClean="0">
                <a:solidFill>
                  <a:srgbClr val="0000CC"/>
                </a:solidFill>
                <a:latin typeface="楷体_GB2312" pitchFamily="49" charset="-122"/>
                <a:ea typeface="楷体_GB2312" pitchFamily="49" charset="-122"/>
                <a:sym typeface="楷体_GB2312" pitchFamily="49" charset="-122"/>
              </a:rPr>
              <a:t>③磨料磨损</a:t>
            </a:r>
            <a:endParaRPr lang="en-US" sz="2000" b="1" dirty="0">
              <a:solidFill>
                <a:srgbClr val="0000CC"/>
              </a:solidFill>
              <a:latin typeface="楷体_GB2312" pitchFamily="49" charset="-122"/>
              <a:ea typeface="楷体_GB2312" pitchFamily="49" charset="-122"/>
              <a:sym typeface="楷体_GB2312" pitchFamily="49" charset="-122"/>
            </a:endParaRPr>
          </a:p>
          <a:p>
            <a:pPr algn="just"/>
            <a:r>
              <a:rPr lang="en-US" sz="2000" b="1" dirty="0">
                <a:solidFill>
                  <a:srgbClr val="0000CC"/>
                </a:solidFill>
                <a:latin typeface="楷体_GB2312" pitchFamily="49" charset="-122"/>
                <a:ea typeface="楷体_GB2312" pitchFamily="49" charset="-122"/>
                <a:sym typeface="楷体_GB2312" pitchFamily="49" charset="-122"/>
              </a:rPr>
              <a:t>    </a:t>
            </a:r>
            <a:r>
              <a:rPr lang="zh-CN" altLang="en-US" sz="2000" b="1" dirty="0">
                <a:solidFill>
                  <a:srgbClr val="000000"/>
                </a:solidFill>
                <a:latin typeface="楷体_GB2312" pitchFamily="49" charset="-122"/>
                <a:ea typeface="楷体_GB2312" pitchFamily="49" charset="-122"/>
                <a:sym typeface="楷体_GB2312" pitchFamily="49" charset="-122"/>
              </a:rPr>
              <a:t>配合表面之间在相对运动过程中，因</a:t>
            </a:r>
            <a:r>
              <a:rPr lang="zh-CN" altLang="en-US" sz="2000" b="1" dirty="0">
                <a:solidFill>
                  <a:srgbClr val="FF3399"/>
                </a:solidFill>
                <a:latin typeface="楷体_GB2312" pitchFamily="49" charset="-122"/>
                <a:ea typeface="楷体_GB2312" pitchFamily="49" charset="-122"/>
                <a:sym typeface="楷体_GB2312" pitchFamily="49" charset="-122"/>
              </a:rPr>
              <a:t>外来硬颗粒或表面微突体</a:t>
            </a:r>
            <a:r>
              <a:rPr lang="zh-CN" altLang="en-US" sz="2000" b="1" dirty="0">
                <a:solidFill>
                  <a:srgbClr val="000000"/>
                </a:solidFill>
                <a:latin typeface="楷体_GB2312" pitchFamily="49" charset="-122"/>
                <a:ea typeface="楷体_GB2312" pitchFamily="49" charset="-122"/>
                <a:sym typeface="楷体_GB2312" pitchFamily="49" charset="-122"/>
              </a:rPr>
              <a:t>的作用造成表面损伤（被犁削形成沟漕）的磨损称为磨粒</a:t>
            </a:r>
            <a:r>
              <a:rPr lang="en-US" sz="2000" b="1" dirty="0">
                <a:solidFill>
                  <a:srgbClr val="000000"/>
                </a:solidFill>
                <a:latin typeface="楷体_GB2312" pitchFamily="49" charset="-122"/>
                <a:ea typeface="楷体_GB2312" pitchFamily="49" charset="-122"/>
                <a:sym typeface="楷体_GB2312" pitchFamily="49" charset="-122"/>
              </a:rPr>
              <a:t>(</a:t>
            </a:r>
            <a:r>
              <a:rPr lang="zh-CN" altLang="en-US" sz="2000" b="1" dirty="0">
                <a:solidFill>
                  <a:srgbClr val="000000"/>
                </a:solidFill>
                <a:latin typeface="楷体_GB2312" pitchFamily="49" charset="-122"/>
                <a:ea typeface="楷体_GB2312" pitchFamily="49" charset="-122"/>
                <a:sym typeface="楷体_GB2312" pitchFamily="49" charset="-122"/>
              </a:rPr>
              <a:t>料</a:t>
            </a:r>
            <a:r>
              <a:rPr lang="en-US" sz="2000" b="1" dirty="0">
                <a:solidFill>
                  <a:srgbClr val="000000"/>
                </a:solidFill>
                <a:latin typeface="楷体_GB2312" pitchFamily="49" charset="-122"/>
                <a:ea typeface="楷体_GB2312" pitchFamily="49" charset="-122"/>
                <a:sym typeface="楷体_GB2312" pitchFamily="49" charset="-122"/>
              </a:rPr>
              <a:t>)</a:t>
            </a:r>
            <a:r>
              <a:rPr lang="zh-CN" altLang="en-US" sz="2000" b="1" dirty="0">
                <a:solidFill>
                  <a:srgbClr val="000000"/>
                </a:solidFill>
                <a:latin typeface="楷体_GB2312" pitchFamily="49" charset="-122"/>
                <a:ea typeface="楷体_GB2312" pitchFamily="49" charset="-122"/>
                <a:sym typeface="楷体_GB2312" pitchFamily="49" charset="-122"/>
              </a:rPr>
              <a:t>磨损。</a:t>
            </a:r>
            <a:endParaRPr lang="zh-CN" altLang="en-US" dirty="0"/>
          </a:p>
        </p:txBody>
      </p:sp>
      <p:pic>
        <p:nvPicPr>
          <p:cNvPr id="12291" name="Picture 2" descr="http://thns.tsinghua.edu.cn/s70094/2002001/CH8/images-ch8/8.2.3b.gif"/>
          <p:cNvPicPr>
            <a:picLocks noChangeAspect="1" noChangeArrowheads="1"/>
          </p:cNvPicPr>
          <p:nvPr/>
        </p:nvPicPr>
        <p:blipFill>
          <a:blip r:embed="rId3" cstate="print"/>
          <a:srcRect b="9090"/>
          <a:stretch>
            <a:fillRect/>
          </a:stretch>
        </p:blipFill>
        <p:spPr bwMode="auto">
          <a:xfrm>
            <a:off x="2339752" y="1412776"/>
            <a:ext cx="6584950" cy="2160240"/>
          </a:xfrm>
          <a:prstGeom prst="rect">
            <a:avLst/>
          </a:prstGeom>
          <a:noFill/>
          <a:ln w="9525" cmpd="sng">
            <a:noFill/>
            <a:miter lim="800000"/>
            <a:headEnd/>
            <a:tailEnd/>
          </a:ln>
        </p:spPr>
      </p:pic>
      <p:sp>
        <p:nvSpPr>
          <p:cNvPr id="12292" name="WordArt 13"/>
          <p:cNvSpPr>
            <a:spLocks noChangeArrowheads="1" noChangeShapeType="1" noTextEdit="1"/>
          </p:cNvSpPr>
          <p:nvPr/>
        </p:nvSpPr>
        <p:spPr bwMode="auto">
          <a:xfrm>
            <a:off x="8820150" y="6453336"/>
            <a:ext cx="157163" cy="241300"/>
          </a:xfrm>
          <a:prstGeom prst="rect">
            <a:avLst/>
          </a:prstGeom>
        </p:spPr>
        <p:txBody>
          <a:bodyPr wrap="none" fromWordArt="1">
            <a:prstTxWarp prst="textPlain">
              <a:avLst>
                <a:gd name="adj" fmla="val 50000"/>
              </a:avLst>
            </a:prstTxWarp>
          </a:bodyPr>
          <a:lstStyle/>
          <a:p>
            <a:pPr algn="ctr"/>
            <a:r>
              <a:rPr lang="en-US" altLang="zh-CN" sz="3600" kern="10" dirty="0">
                <a:ln w="9525" cmpd="sng">
                  <a:solidFill>
                    <a:srgbClr val="800000"/>
                  </a:solidFill>
                  <a:bevel/>
                  <a:headEnd/>
                  <a:tailEnd/>
                </a:ln>
                <a:solidFill>
                  <a:srgbClr val="800000"/>
                </a:solidFill>
                <a:latin typeface="宋体"/>
                <a:ea typeface="宋体"/>
              </a:rPr>
              <a:t>5</a:t>
            </a:r>
            <a:endParaRPr lang="zh-CN" altLang="en-US" sz="3600" kern="10" dirty="0">
              <a:ln w="9525" cmpd="sng">
                <a:solidFill>
                  <a:srgbClr val="800000"/>
                </a:solidFill>
                <a:bevel/>
                <a:headEnd/>
                <a:tailEnd/>
              </a:ln>
              <a:solidFill>
                <a:srgbClr val="800000"/>
              </a:solidFill>
              <a:latin typeface="宋体"/>
              <a:ea typeface="宋体"/>
            </a:endParaRPr>
          </a:p>
        </p:txBody>
      </p:sp>
      <p:pic>
        <p:nvPicPr>
          <p:cNvPr id="12295" name="Picture 7" descr="8.2.3.2[1]"/>
          <p:cNvPicPr>
            <a:picLocks noChangeAspect="1" noChangeArrowheads="1"/>
          </p:cNvPicPr>
          <p:nvPr/>
        </p:nvPicPr>
        <p:blipFill>
          <a:blip r:embed="rId4" cstate="print"/>
          <a:srcRect/>
          <a:stretch>
            <a:fillRect/>
          </a:stretch>
        </p:blipFill>
        <p:spPr bwMode="auto">
          <a:xfrm>
            <a:off x="179512" y="1772816"/>
            <a:ext cx="2160240" cy="1731763"/>
          </a:xfrm>
          <a:prstGeom prst="rect">
            <a:avLst/>
          </a:prstGeom>
          <a:noFill/>
          <a:ln w="9525">
            <a:noFill/>
            <a:miter lim="800000"/>
            <a:headEnd/>
            <a:tailEnd/>
          </a:ln>
        </p:spPr>
      </p:pic>
      <p:sp>
        <p:nvSpPr>
          <p:cNvPr id="9" name="矩形 9"/>
          <p:cNvSpPr>
            <a:spLocks noChangeArrowheads="1"/>
          </p:cNvSpPr>
          <p:nvPr/>
        </p:nvSpPr>
        <p:spPr bwMode="auto">
          <a:xfrm>
            <a:off x="323529" y="3717032"/>
            <a:ext cx="6264696" cy="1323439"/>
          </a:xfrm>
          <a:prstGeom prst="rect">
            <a:avLst/>
          </a:prstGeom>
          <a:noFill/>
          <a:ln w="9525" cmpd="sng">
            <a:noFill/>
            <a:miter lim="800000"/>
            <a:headEnd/>
            <a:tailEnd/>
          </a:ln>
        </p:spPr>
        <p:txBody>
          <a:bodyPr wrap="square">
            <a:spAutoFit/>
          </a:bodyPr>
          <a:lstStyle/>
          <a:p>
            <a:r>
              <a:rPr lang="zh-CN" altLang="en-US" sz="2000" b="1" dirty="0">
                <a:solidFill>
                  <a:srgbClr val="0000CC"/>
                </a:solidFill>
                <a:latin typeface="楷体_GB2312" pitchFamily="49" charset="-122"/>
                <a:ea typeface="楷体_GB2312" pitchFamily="49" charset="-122"/>
                <a:sym typeface="楷体_GB2312" pitchFamily="49" charset="-122"/>
              </a:rPr>
              <a:t>④表面疲劳磨损</a:t>
            </a:r>
          </a:p>
          <a:p>
            <a:r>
              <a:rPr lang="zh-CN" altLang="en-US" b="1" dirty="0">
                <a:solidFill>
                  <a:srgbClr val="000000"/>
                </a:solidFill>
                <a:latin typeface="Arial"/>
                <a:ea typeface="楷体_GB2312" pitchFamily="49" charset="-122"/>
                <a:sym typeface="楷体_GB2312" pitchFamily="49" charset="-122"/>
              </a:rPr>
              <a:t>   </a:t>
            </a:r>
            <a:r>
              <a:rPr lang="zh-CN" altLang="en-US" b="1" dirty="0">
                <a:solidFill>
                  <a:srgbClr val="000000"/>
                </a:solidFill>
                <a:latin typeface="楷体_GB2312" pitchFamily="49" charset="-122"/>
                <a:ea typeface="楷体_GB2312" pitchFamily="49" charset="-122"/>
                <a:sym typeface="楷体_GB2312" pitchFamily="49" charset="-122"/>
              </a:rPr>
              <a:t> </a:t>
            </a:r>
            <a:r>
              <a:rPr lang="zh-CN" altLang="en-US" sz="2000" b="1" dirty="0">
                <a:solidFill>
                  <a:srgbClr val="000000"/>
                </a:solidFill>
                <a:latin typeface="楷体_GB2312" pitchFamily="49" charset="-122"/>
                <a:ea typeface="楷体_GB2312" pitchFamily="49" charset="-122"/>
                <a:sym typeface="楷体_GB2312" pitchFamily="49" charset="-122"/>
              </a:rPr>
              <a:t>两个</a:t>
            </a:r>
            <a:r>
              <a:rPr lang="zh-CN" altLang="en-US" sz="2000" b="1" dirty="0">
                <a:solidFill>
                  <a:srgbClr val="FF3399"/>
                </a:solidFill>
                <a:latin typeface="楷体_GB2312" pitchFamily="49" charset="-122"/>
                <a:ea typeface="楷体_GB2312" pitchFamily="49" charset="-122"/>
                <a:sym typeface="楷体_GB2312" pitchFamily="49" charset="-122"/>
              </a:rPr>
              <a:t>接触面作滚动或滚动滑动复合磨擦</a:t>
            </a:r>
            <a:r>
              <a:rPr lang="zh-CN" altLang="en-US" sz="2000" b="1" dirty="0">
                <a:solidFill>
                  <a:srgbClr val="000000"/>
                </a:solidFill>
                <a:latin typeface="楷体_GB2312" pitchFamily="49" charset="-122"/>
                <a:ea typeface="楷体_GB2312" pitchFamily="49" charset="-122"/>
                <a:sym typeface="楷体_GB2312" pitchFamily="49" charset="-122"/>
              </a:rPr>
              <a:t>时，在</a:t>
            </a:r>
            <a:r>
              <a:rPr lang="zh-CN" altLang="en-US" sz="2000" b="1" dirty="0">
                <a:solidFill>
                  <a:srgbClr val="FF3399"/>
                </a:solidFill>
                <a:latin typeface="楷体_GB2312" pitchFamily="49" charset="-122"/>
                <a:ea typeface="楷体_GB2312" pitchFamily="49" charset="-122"/>
                <a:sym typeface="楷体_GB2312" pitchFamily="49" charset="-122"/>
              </a:rPr>
              <a:t>交变接触压应力作用下</a:t>
            </a:r>
            <a:r>
              <a:rPr lang="zh-CN" altLang="en-US" sz="2000" b="1" dirty="0">
                <a:solidFill>
                  <a:srgbClr val="000000"/>
                </a:solidFill>
                <a:latin typeface="楷体_GB2312" pitchFamily="49" charset="-122"/>
                <a:ea typeface="楷体_GB2312" pitchFamily="49" charset="-122"/>
                <a:sym typeface="楷体_GB2312" pitchFamily="49" charset="-122"/>
              </a:rPr>
              <a:t>，使材料表面疲劳而产生材料损失的现象称为表面疲劳磨损。</a:t>
            </a:r>
          </a:p>
        </p:txBody>
      </p:sp>
      <p:pic>
        <p:nvPicPr>
          <p:cNvPr id="10" name="Picture 4" descr="c:\DOCUME~1\yangping\APPLIC~1\360se6\USERDA~1\Temp\201011~1.JPG"/>
          <p:cNvPicPr>
            <a:picLocks noChangeAspect="1" noChangeArrowheads="1"/>
          </p:cNvPicPr>
          <p:nvPr/>
        </p:nvPicPr>
        <p:blipFill>
          <a:blip r:embed="rId5" cstate="print"/>
          <a:srcRect l="20789" t="22679" r="31960" b="21880"/>
          <a:stretch>
            <a:fillRect/>
          </a:stretch>
        </p:blipFill>
        <p:spPr bwMode="auto">
          <a:xfrm>
            <a:off x="5148064" y="4941168"/>
            <a:ext cx="1391301" cy="1224136"/>
          </a:xfrm>
          <a:prstGeom prst="rect">
            <a:avLst/>
          </a:prstGeom>
          <a:noFill/>
          <a:ln w="9525">
            <a:noFill/>
            <a:miter lim="800000"/>
            <a:headEnd/>
            <a:tailEnd/>
          </a:ln>
        </p:spPr>
      </p:pic>
      <p:pic>
        <p:nvPicPr>
          <p:cNvPr id="11" name="Picture 2" descr="c:\DOCUME~1\yangping\APPLIC~1\360se6\USERDA~1\Temp\131701~1.JPG"/>
          <p:cNvPicPr>
            <a:picLocks noChangeAspect="1" noChangeArrowheads="1"/>
          </p:cNvPicPr>
          <p:nvPr/>
        </p:nvPicPr>
        <p:blipFill>
          <a:blip r:embed="rId6" cstate="print"/>
          <a:srcRect/>
          <a:stretch>
            <a:fillRect/>
          </a:stretch>
        </p:blipFill>
        <p:spPr bwMode="auto">
          <a:xfrm>
            <a:off x="6732240" y="4005064"/>
            <a:ext cx="2000241" cy="22910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Picture 4" descr="c:\DOCUME~1\yangping\APPLIC~1\360se6\USERDA~1\Temp\200902~1.JPG"/>
          <p:cNvPicPr>
            <a:picLocks noChangeAspect="1" noChangeArrowheads="1"/>
          </p:cNvPicPr>
          <p:nvPr/>
        </p:nvPicPr>
        <p:blipFill>
          <a:blip r:embed="rId2" cstate="print"/>
          <a:srcRect/>
          <a:stretch>
            <a:fillRect/>
          </a:stretch>
        </p:blipFill>
        <p:spPr bwMode="auto">
          <a:xfrm>
            <a:off x="4355976" y="1052736"/>
            <a:ext cx="3813984" cy="1800200"/>
          </a:xfrm>
          <a:prstGeom prst="rect">
            <a:avLst/>
          </a:prstGeom>
          <a:noFill/>
        </p:spPr>
      </p:pic>
      <p:pic>
        <p:nvPicPr>
          <p:cNvPr id="113666" name="Picture 2"/>
          <p:cNvPicPr>
            <a:picLocks noChangeAspect="1" noChangeArrowheads="1"/>
          </p:cNvPicPr>
          <p:nvPr/>
        </p:nvPicPr>
        <p:blipFill>
          <a:blip r:embed="rId3" cstate="print"/>
          <a:srcRect l="14466" t="48445" r="12888" b="21286"/>
          <a:stretch>
            <a:fillRect/>
          </a:stretch>
        </p:blipFill>
        <p:spPr bwMode="auto">
          <a:xfrm>
            <a:off x="611560" y="3284984"/>
            <a:ext cx="6912768" cy="2304256"/>
          </a:xfrm>
          <a:prstGeom prst="rect">
            <a:avLst/>
          </a:prstGeom>
          <a:noFill/>
          <a:ln w="9525">
            <a:noFill/>
            <a:miter lim="800000"/>
            <a:headEnd/>
            <a:tailEnd/>
          </a:ln>
        </p:spPr>
      </p:pic>
      <p:sp>
        <p:nvSpPr>
          <p:cNvPr id="5" name="矩形 4"/>
          <p:cNvSpPr/>
          <p:nvPr/>
        </p:nvSpPr>
        <p:spPr>
          <a:xfrm>
            <a:off x="1691680" y="2492896"/>
            <a:ext cx="2659702" cy="461665"/>
          </a:xfrm>
          <a:prstGeom prst="rect">
            <a:avLst/>
          </a:prstGeom>
        </p:spPr>
        <p:txBody>
          <a:bodyPr wrap="none">
            <a:spAutoFit/>
          </a:bodyPr>
          <a:lstStyle/>
          <a:p>
            <a:r>
              <a:rPr lang="zh-CN" altLang="en-US" sz="2400" b="1" dirty="0" smtClean="0">
                <a:solidFill>
                  <a:srgbClr val="0000CC"/>
                </a:solidFill>
                <a:latin typeface="楷体_GB2312" pitchFamily="49" charset="-122"/>
                <a:ea typeface="楷体_GB2312" pitchFamily="49" charset="-122"/>
                <a:sym typeface="楷体_GB2312" pitchFamily="49" charset="-122"/>
              </a:rPr>
              <a:t>钢轨表面疲劳磨损</a:t>
            </a:r>
            <a:endParaRPr lang="zh-CN"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ChangeArrowheads="1"/>
          </p:cNvSpPr>
          <p:nvPr/>
        </p:nvSpPr>
        <p:spPr bwMode="auto">
          <a:xfrm>
            <a:off x="1403350" y="883766"/>
            <a:ext cx="5924550" cy="923925"/>
          </a:xfrm>
          <a:prstGeom prst="rect">
            <a:avLst/>
          </a:prstGeom>
          <a:noFill/>
          <a:ln w="9525" cmpd="sng">
            <a:noFill/>
            <a:miter lim="800000"/>
            <a:headEnd/>
            <a:tailEnd/>
          </a:ln>
        </p:spPr>
        <p:txBody>
          <a:bodyPr/>
          <a:lstStyle/>
          <a:p>
            <a:pPr algn="ctr"/>
            <a:endParaRPr lang="zh-CN" altLang="zh-CN" sz="4400" b="1">
              <a:solidFill>
                <a:schemeClr val="tx2"/>
              </a:solidFill>
              <a:sym typeface="Arial" pitchFamily="34" charset="0"/>
            </a:endParaRPr>
          </a:p>
        </p:txBody>
      </p:sp>
      <p:sp>
        <p:nvSpPr>
          <p:cNvPr id="13316" name="矩形 10"/>
          <p:cNvSpPr>
            <a:spLocks noChangeArrowheads="1"/>
          </p:cNvSpPr>
          <p:nvPr/>
        </p:nvSpPr>
        <p:spPr bwMode="auto">
          <a:xfrm>
            <a:off x="323850" y="451966"/>
            <a:ext cx="8567738" cy="1016000"/>
          </a:xfrm>
          <a:prstGeom prst="rect">
            <a:avLst/>
          </a:prstGeom>
          <a:noFill/>
          <a:ln w="9525" cmpd="sng">
            <a:noFill/>
            <a:miter lim="800000"/>
            <a:headEnd/>
            <a:tailEnd/>
          </a:ln>
        </p:spPr>
        <p:txBody>
          <a:bodyPr>
            <a:spAutoFit/>
          </a:bodyPr>
          <a:lstStyle/>
          <a:p>
            <a:pPr algn="just"/>
            <a:r>
              <a:rPr lang="en-US" sz="2000" b="1" dirty="0">
                <a:solidFill>
                  <a:srgbClr val="0000CC"/>
                </a:solidFill>
                <a:latin typeface="楷体_GB2312" pitchFamily="49" charset="-122"/>
                <a:ea typeface="楷体_GB2312" pitchFamily="49" charset="-122"/>
                <a:sym typeface="楷体_GB2312" pitchFamily="49" charset="-122"/>
              </a:rPr>
              <a:t>⑤</a:t>
            </a:r>
            <a:r>
              <a:rPr lang="zh-CN" altLang="en-US" sz="2000" b="1" dirty="0">
                <a:solidFill>
                  <a:srgbClr val="0000CC"/>
                </a:solidFill>
                <a:latin typeface="楷体_GB2312" pitchFamily="49" charset="-122"/>
                <a:ea typeface="楷体_GB2312" pitchFamily="49" charset="-122"/>
                <a:sym typeface="楷体_GB2312" pitchFamily="49" charset="-122"/>
              </a:rPr>
              <a:t>冲刷磨损</a:t>
            </a:r>
          </a:p>
          <a:p>
            <a:pPr algn="just"/>
            <a:r>
              <a:rPr lang="zh-CN" altLang="en-US" b="1" dirty="0">
                <a:solidFill>
                  <a:srgbClr val="000000"/>
                </a:solidFill>
                <a:latin typeface="Arial"/>
                <a:ea typeface="楷体_GB2312" pitchFamily="49" charset="-122"/>
                <a:sym typeface="楷体_GB2312" pitchFamily="49" charset="-122"/>
              </a:rPr>
              <a:t>   </a:t>
            </a:r>
            <a:r>
              <a:rPr lang="zh-CN" altLang="en-US" b="1" dirty="0">
                <a:solidFill>
                  <a:srgbClr val="000000"/>
                </a:solidFill>
                <a:latin typeface="楷体_GB2312" pitchFamily="49" charset="-122"/>
                <a:ea typeface="楷体_GB2312" pitchFamily="49" charset="-122"/>
                <a:sym typeface="楷体_GB2312" pitchFamily="49" charset="-122"/>
              </a:rPr>
              <a:t> </a:t>
            </a:r>
            <a:r>
              <a:rPr lang="zh-CN" altLang="en-US" sz="2000" b="1" dirty="0">
                <a:solidFill>
                  <a:srgbClr val="000000"/>
                </a:solidFill>
                <a:latin typeface="楷体_GB2312" pitchFamily="49" charset="-122"/>
                <a:ea typeface="楷体_GB2312" pitchFamily="49" charset="-122"/>
                <a:sym typeface="楷体_GB2312" pitchFamily="49" charset="-122"/>
              </a:rPr>
              <a:t>冲刷磨损是由于</a:t>
            </a:r>
            <a:r>
              <a:rPr lang="zh-CN" altLang="en-US" sz="2000" b="1" dirty="0">
                <a:solidFill>
                  <a:srgbClr val="FF3399"/>
                </a:solidFill>
                <a:latin typeface="楷体_GB2312" pitchFamily="49" charset="-122"/>
                <a:ea typeface="楷体_GB2312" pitchFamily="49" charset="-122"/>
                <a:sym typeface="楷体_GB2312" pitchFamily="49" charset="-122"/>
              </a:rPr>
              <a:t>含固态粒子的流体</a:t>
            </a:r>
            <a:r>
              <a:rPr lang="en-US" sz="2000" b="1" dirty="0">
                <a:solidFill>
                  <a:srgbClr val="FF3399"/>
                </a:solidFill>
                <a:latin typeface="楷体_GB2312" pitchFamily="49" charset="-122"/>
                <a:ea typeface="楷体_GB2312" pitchFamily="49" charset="-122"/>
                <a:sym typeface="楷体_GB2312" pitchFamily="49" charset="-122"/>
              </a:rPr>
              <a:t>(</a:t>
            </a:r>
            <a:r>
              <a:rPr lang="zh-CN" altLang="en-US" sz="2000" b="1" dirty="0">
                <a:solidFill>
                  <a:srgbClr val="FF3399"/>
                </a:solidFill>
                <a:latin typeface="楷体_GB2312" pitchFamily="49" charset="-122"/>
                <a:ea typeface="楷体_GB2312" pitchFamily="49" charset="-122"/>
                <a:sym typeface="楷体_GB2312" pitchFamily="49" charset="-122"/>
              </a:rPr>
              <a:t>常为液体</a:t>
            </a:r>
            <a:r>
              <a:rPr lang="en-US" sz="2000" b="1" dirty="0">
                <a:solidFill>
                  <a:srgbClr val="FF3399"/>
                </a:solidFill>
                <a:latin typeface="楷体_GB2312" pitchFamily="49" charset="-122"/>
                <a:ea typeface="楷体_GB2312" pitchFamily="49" charset="-122"/>
                <a:sym typeface="楷体_GB2312" pitchFamily="49" charset="-122"/>
              </a:rPr>
              <a:t>)</a:t>
            </a:r>
            <a:r>
              <a:rPr lang="zh-CN" altLang="en-US" sz="2000" b="1" dirty="0">
                <a:solidFill>
                  <a:srgbClr val="FF3399"/>
                </a:solidFill>
                <a:latin typeface="楷体_GB2312" pitchFamily="49" charset="-122"/>
                <a:ea typeface="楷体_GB2312" pitchFamily="49" charset="-122"/>
                <a:sym typeface="楷体_GB2312" pitchFamily="49" charset="-122"/>
              </a:rPr>
              <a:t>冲刷</a:t>
            </a:r>
            <a:r>
              <a:rPr lang="zh-CN" altLang="en-US" sz="2000" b="1" dirty="0">
                <a:solidFill>
                  <a:srgbClr val="000000"/>
                </a:solidFill>
                <a:latin typeface="楷体_GB2312" pitchFamily="49" charset="-122"/>
                <a:ea typeface="楷体_GB2312" pitchFamily="49" charset="-122"/>
                <a:sym typeface="楷体_GB2312" pitchFamily="49" charset="-122"/>
              </a:rPr>
              <a:t>造成表面材料损失的磨损。</a:t>
            </a:r>
            <a:endParaRPr lang="zh-CN" altLang="en-US" dirty="0"/>
          </a:p>
        </p:txBody>
      </p:sp>
      <p:pic>
        <p:nvPicPr>
          <p:cNvPr id="13317" name="Picture 4" descr="http://thns.tsinghua.edu.cn/s70094/2002001/CH8/images-ch8/8.2.3-1.gif"/>
          <p:cNvPicPr>
            <a:picLocks noChangeAspect="1" noChangeArrowheads="1"/>
          </p:cNvPicPr>
          <p:nvPr/>
        </p:nvPicPr>
        <p:blipFill>
          <a:blip r:embed="rId2" cstate="print"/>
          <a:srcRect/>
          <a:stretch>
            <a:fillRect/>
          </a:stretch>
        </p:blipFill>
        <p:spPr bwMode="auto">
          <a:xfrm>
            <a:off x="1908175" y="1268760"/>
            <a:ext cx="6242050" cy="1657350"/>
          </a:xfrm>
          <a:prstGeom prst="rect">
            <a:avLst/>
          </a:prstGeom>
          <a:noFill/>
          <a:ln w="9525" cmpd="sng">
            <a:noFill/>
            <a:miter lim="800000"/>
            <a:headEnd/>
            <a:tailEnd/>
          </a:ln>
        </p:spPr>
      </p:pic>
      <p:pic>
        <p:nvPicPr>
          <p:cNvPr id="110593" name="Picture 1"/>
          <p:cNvPicPr>
            <a:picLocks noChangeAspect="1" noChangeArrowheads="1"/>
          </p:cNvPicPr>
          <p:nvPr/>
        </p:nvPicPr>
        <p:blipFill>
          <a:blip r:embed="rId3" cstate="print"/>
          <a:srcRect l="16533" t="66584" r="13479" b="16118"/>
          <a:stretch>
            <a:fillRect/>
          </a:stretch>
        </p:blipFill>
        <p:spPr bwMode="auto">
          <a:xfrm>
            <a:off x="611560" y="3140968"/>
            <a:ext cx="5688632" cy="1124744"/>
          </a:xfrm>
          <a:prstGeom prst="rect">
            <a:avLst/>
          </a:prstGeom>
          <a:noFill/>
          <a:ln w="9525">
            <a:noFill/>
            <a:miter lim="800000"/>
            <a:headEnd/>
            <a:tailEnd/>
          </a:ln>
        </p:spPr>
      </p:pic>
      <p:pic>
        <p:nvPicPr>
          <p:cNvPr id="110595" name="Picture 3" descr="http://www.sklcp.imr.cas.cn/jgsz/yjfx/zzjg-yjfx-lxhxfsfh/zzjg-lxhx-dxlfs/zzjg_lxhx_dxlfs_yjfx/201009/W020100927512571993264.gif"/>
          <p:cNvPicPr>
            <a:picLocks noChangeAspect="1" noChangeArrowheads="1"/>
          </p:cNvPicPr>
          <p:nvPr/>
        </p:nvPicPr>
        <p:blipFill>
          <a:blip r:embed="rId4" cstate="print"/>
          <a:srcRect/>
          <a:stretch>
            <a:fillRect/>
          </a:stretch>
        </p:blipFill>
        <p:spPr bwMode="auto">
          <a:xfrm>
            <a:off x="5716927" y="4365104"/>
            <a:ext cx="3057940" cy="1872208"/>
          </a:xfrm>
          <a:prstGeom prst="rect">
            <a:avLst/>
          </a:prstGeom>
          <a:noFill/>
        </p:spPr>
      </p:pic>
      <p:pic>
        <p:nvPicPr>
          <p:cNvPr id="110597" name="Picture 5" descr="http://www.sklcp.imr.cas.cn/jgsz/yjfx/zzjg-yjfx-lxhxfsfh/zzjg-lxhx-dxlfs/zzjg_lxhx_dxlfs_yjfx/201009/W020100927512572006922.gif"/>
          <p:cNvPicPr>
            <a:picLocks noChangeAspect="1" noChangeArrowheads="1"/>
          </p:cNvPicPr>
          <p:nvPr/>
        </p:nvPicPr>
        <p:blipFill>
          <a:blip r:embed="rId5" cstate="print"/>
          <a:srcRect/>
          <a:stretch>
            <a:fillRect/>
          </a:stretch>
        </p:blipFill>
        <p:spPr bwMode="auto">
          <a:xfrm>
            <a:off x="2691938" y="4365104"/>
            <a:ext cx="2907250" cy="187220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ChangeArrowheads="1"/>
          </p:cNvSpPr>
          <p:nvPr/>
        </p:nvSpPr>
        <p:spPr bwMode="auto">
          <a:xfrm>
            <a:off x="1403350" y="883766"/>
            <a:ext cx="5924550" cy="923925"/>
          </a:xfrm>
          <a:prstGeom prst="rect">
            <a:avLst/>
          </a:prstGeom>
          <a:noFill/>
          <a:ln w="9525" cmpd="sng">
            <a:noFill/>
            <a:miter lim="800000"/>
            <a:headEnd/>
            <a:tailEnd/>
          </a:ln>
        </p:spPr>
        <p:txBody>
          <a:bodyPr/>
          <a:lstStyle/>
          <a:p>
            <a:pPr algn="ctr"/>
            <a:endParaRPr lang="zh-CN" altLang="zh-CN" sz="4400" b="1">
              <a:solidFill>
                <a:schemeClr val="tx2"/>
              </a:solidFill>
              <a:sym typeface="Arial" pitchFamily="34" charset="0"/>
            </a:endParaRPr>
          </a:p>
        </p:txBody>
      </p:sp>
      <p:sp>
        <p:nvSpPr>
          <p:cNvPr id="13318" name="矩形 13"/>
          <p:cNvSpPr>
            <a:spLocks noChangeArrowheads="1"/>
          </p:cNvSpPr>
          <p:nvPr/>
        </p:nvSpPr>
        <p:spPr bwMode="auto">
          <a:xfrm>
            <a:off x="323850" y="404664"/>
            <a:ext cx="8391525" cy="1016000"/>
          </a:xfrm>
          <a:prstGeom prst="rect">
            <a:avLst/>
          </a:prstGeom>
          <a:noFill/>
          <a:ln w="9525" cmpd="sng">
            <a:noFill/>
            <a:miter lim="800000"/>
            <a:headEnd/>
            <a:tailEnd/>
          </a:ln>
        </p:spPr>
        <p:txBody>
          <a:bodyPr>
            <a:spAutoFit/>
          </a:bodyPr>
          <a:lstStyle/>
          <a:p>
            <a:pPr algn="just"/>
            <a:r>
              <a:rPr lang="en-US" sz="2000" b="1" dirty="0">
                <a:solidFill>
                  <a:srgbClr val="0000CC"/>
                </a:solidFill>
                <a:latin typeface="楷体_GB2312" pitchFamily="49" charset="-122"/>
                <a:ea typeface="楷体_GB2312" pitchFamily="49" charset="-122"/>
                <a:sym typeface="楷体_GB2312" pitchFamily="49" charset="-122"/>
              </a:rPr>
              <a:t>⑥</a:t>
            </a:r>
            <a:r>
              <a:rPr lang="zh-CN" altLang="en-US" sz="2000" b="1" dirty="0">
                <a:solidFill>
                  <a:srgbClr val="0000CC"/>
                </a:solidFill>
                <a:latin typeface="楷体_GB2312" pitchFamily="49" charset="-122"/>
                <a:ea typeface="楷体_GB2312" pitchFamily="49" charset="-122"/>
                <a:sym typeface="楷体_GB2312" pitchFamily="49" charset="-122"/>
              </a:rPr>
              <a:t>腐蚀磨损 </a:t>
            </a:r>
          </a:p>
          <a:p>
            <a:pPr algn="just"/>
            <a:r>
              <a:rPr lang="zh-CN" altLang="en-US" b="1" dirty="0">
                <a:solidFill>
                  <a:srgbClr val="000000"/>
                </a:solidFill>
                <a:latin typeface="Arial"/>
                <a:ea typeface="楷体_GB2312" pitchFamily="49" charset="-122"/>
                <a:sym typeface="楷体_GB2312" pitchFamily="49" charset="-122"/>
              </a:rPr>
              <a:t>   </a:t>
            </a:r>
            <a:r>
              <a:rPr lang="zh-CN" altLang="en-US" b="1" dirty="0">
                <a:solidFill>
                  <a:srgbClr val="000000"/>
                </a:solidFill>
                <a:latin typeface="楷体_GB2312" pitchFamily="49" charset="-122"/>
                <a:ea typeface="楷体_GB2312" pitchFamily="49" charset="-122"/>
                <a:sym typeface="楷体_GB2312" pitchFamily="49" charset="-122"/>
              </a:rPr>
              <a:t> </a:t>
            </a:r>
            <a:r>
              <a:rPr lang="zh-CN" altLang="en-US" sz="2000" b="1" dirty="0">
                <a:solidFill>
                  <a:srgbClr val="000000"/>
                </a:solidFill>
                <a:latin typeface="楷体_GB2312" pitchFamily="49" charset="-122"/>
                <a:ea typeface="楷体_GB2312" pitchFamily="49" charset="-122"/>
                <a:sym typeface="楷体_GB2312" pitchFamily="49" charset="-122"/>
              </a:rPr>
              <a:t>腐蚀磨损是</a:t>
            </a:r>
            <a:r>
              <a:rPr lang="zh-CN" altLang="en-US" sz="2000" b="1" dirty="0" smtClean="0">
                <a:solidFill>
                  <a:srgbClr val="000000"/>
                </a:solidFill>
                <a:latin typeface="楷体_GB2312" pitchFamily="49" charset="-122"/>
                <a:ea typeface="楷体_GB2312" pitchFamily="49" charset="-122"/>
                <a:sym typeface="楷体_GB2312" pitchFamily="49" charset="-122"/>
              </a:rPr>
              <a:t>金属在摩擦</a:t>
            </a:r>
            <a:r>
              <a:rPr lang="zh-CN" altLang="en-US" sz="2000" b="1" dirty="0">
                <a:solidFill>
                  <a:srgbClr val="000000"/>
                </a:solidFill>
                <a:latin typeface="楷体_GB2312" pitchFamily="49" charset="-122"/>
                <a:ea typeface="楷体_GB2312" pitchFamily="49" charset="-122"/>
                <a:sym typeface="楷体_GB2312" pitchFamily="49" charset="-122"/>
              </a:rPr>
              <a:t>过程中，同时</a:t>
            </a:r>
            <a:r>
              <a:rPr lang="zh-CN" altLang="en-US" sz="2000" b="1" dirty="0">
                <a:solidFill>
                  <a:srgbClr val="FF3399"/>
                </a:solidFill>
                <a:latin typeface="楷体_GB2312" pitchFamily="49" charset="-122"/>
                <a:ea typeface="楷体_GB2312" pitchFamily="49" charset="-122"/>
                <a:sym typeface="楷体_GB2312" pitchFamily="49" charset="-122"/>
              </a:rPr>
              <a:t>与周围介质发生化学或电化学反应</a:t>
            </a:r>
            <a:r>
              <a:rPr lang="zh-CN" altLang="en-US" sz="2000" b="1" dirty="0">
                <a:solidFill>
                  <a:srgbClr val="000000"/>
                </a:solidFill>
                <a:latin typeface="楷体_GB2312" pitchFamily="49" charset="-122"/>
                <a:ea typeface="楷体_GB2312" pitchFamily="49" charset="-122"/>
                <a:sym typeface="楷体_GB2312" pitchFamily="49" charset="-122"/>
              </a:rPr>
              <a:t>，产生表层金属的损失或迁移现象。</a:t>
            </a:r>
            <a:endParaRPr lang="zh-CN" altLang="en-US" dirty="0"/>
          </a:p>
        </p:txBody>
      </p:sp>
      <p:pic>
        <p:nvPicPr>
          <p:cNvPr id="8" name="Picture 8" descr="c:\DOCUME~1\yangping\APPLIC~1\360se6\USERDA~1\Temp\041324~1.JPG"/>
          <p:cNvPicPr>
            <a:picLocks noChangeAspect="1" noChangeArrowheads="1"/>
          </p:cNvPicPr>
          <p:nvPr/>
        </p:nvPicPr>
        <p:blipFill>
          <a:blip r:embed="rId2" cstate="print"/>
          <a:srcRect/>
          <a:stretch>
            <a:fillRect/>
          </a:stretch>
        </p:blipFill>
        <p:spPr bwMode="auto">
          <a:xfrm>
            <a:off x="5946576" y="1196752"/>
            <a:ext cx="2657872" cy="2491755"/>
          </a:xfrm>
          <a:prstGeom prst="rect">
            <a:avLst/>
          </a:prstGeom>
          <a:noFill/>
          <a:ln w="9525">
            <a:noFill/>
            <a:miter lim="800000"/>
            <a:headEnd/>
            <a:tailEnd/>
          </a:ln>
        </p:spPr>
      </p:pic>
      <p:sp>
        <p:nvSpPr>
          <p:cNvPr id="9" name="矩形 12"/>
          <p:cNvSpPr>
            <a:spLocks noChangeArrowheads="1"/>
          </p:cNvSpPr>
          <p:nvPr/>
        </p:nvSpPr>
        <p:spPr bwMode="auto">
          <a:xfrm>
            <a:off x="3642320" y="3284984"/>
            <a:ext cx="2236787" cy="400050"/>
          </a:xfrm>
          <a:prstGeom prst="rect">
            <a:avLst/>
          </a:prstGeom>
          <a:noFill/>
          <a:ln w="9525">
            <a:noFill/>
            <a:miter lim="800000"/>
            <a:headEnd/>
            <a:tailEnd/>
          </a:ln>
        </p:spPr>
        <p:txBody>
          <a:bodyPr wrap="none">
            <a:spAutoFit/>
          </a:bodyPr>
          <a:lstStyle/>
          <a:p>
            <a:r>
              <a:rPr lang="zh-CN" altLang="en-US" sz="2000" b="1" dirty="0">
                <a:solidFill>
                  <a:srgbClr val="000000"/>
                </a:solidFill>
                <a:latin typeface="楷体_GB2312" pitchFamily="49" charset="-122"/>
                <a:ea typeface="楷体_GB2312" pitchFamily="49" charset="-122"/>
                <a:sym typeface="楷体_GB2312" pitchFamily="49" charset="-122"/>
              </a:rPr>
              <a:t>流程泵叶轮的磨蚀</a:t>
            </a:r>
          </a:p>
        </p:txBody>
      </p:sp>
      <p:pic>
        <p:nvPicPr>
          <p:cNvPr id="110593" name="Picture 1"/>
          <p:cNvPicPr>
            <a:picLocks noChangeAspect="1" noChangeArrowheads="1"/>
          </p:cNvPicPr>
          <p:nvPr/>
        </p:nvPicPr>
        <p:blipFill>
          <a:blip r:embed="rId3" cstate="print"/>
          <a:srcRect l="15647" t="26297" r="13479" b="39373"/>
          <a:stretch>
            <a:fillRect/>
          </a:stretch>
        </p:blipFill>
        <p:spPr bwMode="auto">
          <a:xfrm>
            <a:off x="467544" y="3933056"/>
            <a:ext cx="5760640" cy="2232248"/>
          </a:xfrm>
          <a:prstGeom prst="rect">
            <a:avLst/>
          </a:prstGeom>
          <a:noFill/>
          <a:ln w="9525">
            <a:noFill/>
            <a:miter lim="800000"/>
            <a:headEnd/>
            <a:tailEnd/>
          </a:ln>
        </p:spPr>
      </p:pic>
      <p:sp>
        <p:nvSpPr>
          <p:cNvPr id="10" name="矩形 9"/>
          <p:cNvSpPr/>
          <p:nvPr/>
        </p:nvSpPr>
        <p:spPr>
          <a:xfrm flipH="1">
            <a:off x="467544" y="3501008"/>
            <a:ext cx="1440159" cy="400110"/>
          </a:xfrm>
          <a:prstGeom prst="rect">
            <a:avLst/>
          </a:prstGeom>
        </p:spPr>
        <p:txBody>
          <a:bodyPr wrap="square">
            <a:spAutoFit/>
          </a:bodyPr>
          <a:lstStyle/>
          <a:p>
            <a:r>
              <a:rPr lang="zh-CN" altLang="en-US" sz="2000" b="1" dirty="0" smtClean="0">
                <a:solidFill>
                  <a:srgbClr val="0000CC"/>
                </a:solidFill>
                <a:latin typeface="楷体_GB2312" pitchFamily="49" charset="-122"/>
                <a:ea typeface="楷体_GB2312" pitchFamily="49" charset="-122"/>
                <a:sym typeface="楷体_GB2312" pitchFamily="49" charset="-122"/>
              </a:rPr>
              <a:t>磨蚀特点</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矩形 2"/>
          <p:cNvSpPr>
            <a:spLocks noChangeArrowheads="1"/>
          </p:cNvSpPr>
          <p:nvPr/>
        </p:nvSpPr>
        <p:spPr bwMode="auto">
          <a:xfrm>
            <a:off x="928688" y="357188"/>
            <a:ext cx="5643562" cy="461962"/>
          </a:xfrm>
          <a:prstGeom prst="rect">
            <a:avLst/>
          </a:prstGeom>
          <a:noFill/>
          <a:ln w="9525" cmpd="sng">
            <a:noFill/>
            <a:miter lim="800000"/>
            <a:headEnd/>
            <a:tailEnd/>
          </a:ln>
        </p:spPr>
        <p:txBody>
          <a:bodyPr>
            <a:spAutoFit/>
          </a:bodyPr>
          <a:lstStyle/>
          <a:p>
            <a:r>
              <a:rPr lang="zh-CN" altLang="en-US" sz="2400" b="1">
                <a:solidFill>
                  <a:srgbClr val="0000CC"/>
                </a:solidFill>
                <a:sym typeface="Arial" pitchFamily="34" charset="0"/>
              </a:rPr>
              <a:t>磨损失效举例</a:t>
            </a:r>
            <a:r>
              <a:rPr lang="en-US" sz="2400" b="1">
                <a:solidFill>
                  <a:srgbClr val="0000CC"/>
                </a:solidFill>
                <a:sym typeface="Arial" pitchFamily="34" charset="0"/>
              </a:rPr>
              <a:t>---</a:t>
            </a:r>
            <a:r>
              <a:rPr lang="zh-CN" altLang="en-US" sz="2400" b="1">
                <a:solidFill>
                  <a:srgbClr val="FF3399"/>
                </a:solidFill>
                <a:sym typeface="Arial" pitchFamily="34" charset="0"/>
              </a:rPr>
              <a:t>活塞环与缸套失效分析</a:t>
            </a:r>
            <a:endParaRPr lang="zh-CN" altLang="en-US"/>
          </a:p>
        </p:txBody>
      </p:sp>
      <p:sp>
        <p:nvSpPr>
          <p:cNvPr id="14340" name="WordArt 9"/>
          <p:cNvSpPr>
            <a:spLocks noChangeArrowheads="1" noChangeShapeType="1" noTextEdit="1"/>
          </p:cNvSpPr>
          <p:nvPr/>
        </p:nvSpPr>
        <p:spPr bwMode="auto">
          <a:xfrm>
            <a:off x="8820150" y="6524625"/>
            <a:ext cx="157163" cy="241300"/>
          </a:xfrm>
          <a:prstGeom prst="rect">
            <a:avLst/>
          </a:prstGeom>
        </p:spPr>
        <p:txBody>
          <a:bodyPr wrap="none" fromWordArt="1">
            <a:prstTxWarp prst="textPlain">
              <a:avLst>
                <a:gd name="adj" fmla="val 50000"/>
              </a:avLst>
            </a:prstTxWarp>
          </a:bodyPr>
          <a:lstStyle/>
          <a:p>
            <a:pPr algn="ctr"/>
            <a:r>
              <a:rPr lang="en-US" altLang="zh-CN" sz="3600" kern="10">
                <a:ln w="9525" cmpd="sng">
                  <a:solidFill>
                    <a:srgbClr val="800000"/>
                  </a:solidFill>
                  <a:bevel/>
                  <a:headEnd/>
                  <a:tailEnd/>
                </a:ln>
                <a:solidFill>
                  <a:srgbClr val="800000"/>
                </a:solidFill>
                <a:latin typeface="宋体"/>
                <a:ea typeface="宋体"/>
              </a:rPr>
              <a:t>7</a:t>
            </a:r>
            <a:endParaRPr lang="zh-CN" altLang="en-US" sz="3600" kern="10">
              <a:ln w="9525" cmpd="sng">
                <a:solidFill>
                  <a:srgbClr val="800000"/>
                </a:solidFill>
                <a:bevel/>
                <a:headEnd/>
                <a:tailEnd/>
              </a:ln>
              <a:solidFill>
                <a:srgbClr val="800000"/>
              </a:solidFill>
              <a:latin typeface="宋体"/>
              <a:ea typeface="宋体"/>
            </a:endParaRPr>
          </a:p>
        </p:txBody>
      </p:sp>
      <p:pic>
        <p:nvPicPr>
          <p:cNvPr id="14341" name="Picture 10" descr="c:\DOCUME~1\yangping\APPLIC~1\360se6\USERDA~1\Temp\201241~1.JPG"/>
          <p:cNvPicPr>
            <a:picLocks noChangeAspect="1" noChangeArrowheads="1"/>
          </p:cNvPicPr>
          <p:nvPr/>
        </p:nvPicPr>
        <p:blipFill>
          <a:blip r:embed="rId3" cstate="print"/>
          <a:srcRect/>
          <a:stretch>
            <a:fillRect/>
          </a:stretch>
        </p:blipFill>
        <p:spPr bwMode="auto">
          <a:xfrm>
            <a:off x="5148064" y="980728"/>
            <a:ext cx="3458667" cy="2034216"/>
          </a:xfrm>
          <a:prstGeom prst="rect">
            <a:avLst/>
          </a:prstGeom>
          <a:noFill/>
          <a:ln w="9525">
            <a:noFill/>
            <a:miter lim="800000"/>
            <a:headEnd/>
            <a:tailEnd/>
          </a:ln>
        </p:spPr>
      </p:pic>
      <p:sp>
        <p:nvSpPr>
          <p:cNvPr id="14342" name="矩形 14"/>
          <p:cNvSpPr>
            <a:spLocks noChangeArrowheads="1"/>
          </p:cNvSpPr>
          <p:nvPr/>
        </p:nvSpPr>
        <p:spPr bwMode="auto">
          <a:xfrm>
            <a:off x="5508104" y="2997299"/>
            <a:ext cx="3313113" cy="400050"/>
          </a:xfrm>
          <a:prstGeom prst="rect">
            <a:avLst/>
          </a:prstGeom>
          <a:noFill/>
          <a:ln w="9525">
            <a:noFill/>
            <a:miter lim="800000"/>
            <a:headEnd/>
            <a:tailEnd/>
          </a:ln>
        </p:spPr>
        <p:txBody>
          <a:bodyPr>
            <a:spAutoFit/>
          </a:bodyPr>
          <a:lstStyle/>
          <a:p>
            <a:r>
              <a:rPr lang="zh-CN" altLang="en-US" sz="2000" b="1" dirty="0">
                <a:solidFill>
                  <a:srgbClr val="000000"/>
                </a:solidFill>
                <a:latin typeface="楷体_GB2312" pitchFamily="49" charset="-122"/>
                <a:ea typeface="楷体_GB2312" pitchFamily="49" charset="-122"/>
                <a:sym typeface="楷体_GB2312" pitchFamily="49" charset="-122"/>
              </a:rPr>
              <a:t>气缸内壁上有明显的划痕</a:t>
            </a:r>
          </a:p>
        </p:txBody>
      </p:sp>
      <p:grpSp>
        <p:nvGrpSpPr>
          <p:cNvPr id="2" name="Group 7"/>
          <p:cNvGrpSpPr>
            <a:grpSpLocks/>
          </p:cNvGrpSpPr>
          <p:nvPr/>
        </p:nvGrpSpPr>
        <p:grpSpPr bwMode="auto">
          <a:xfrm>
            <a:off x="466725" y="980728"/>
            <a:ext cx="4032250" cy="3300412"/>
            <a:chOff x="0" y="0"/>
            <a:chExt cx="5072098" cy="5770830"/>
          </a:xfrm>
        </p:grpSpPr>
        <p:pic>
          <p:nvPicPr>
            <p:cNvPr id="14344" name="Picture 13" descr="http://cn.gcimg.net/gcproduct/mog1_day_20110520/59a0ef3df20249e6069fe101cb4fbf4d.jpg"/>
            <p:cNvPicPr>
              <a:picLocks noChangeAspect="1" noChangeArrowheads="1"/>
            </p:cNvPicPr>
            <p:nvPr/>
          </p:nvPicPr>
          <p:blipFill>
            <a:blip r:embed="rId4" cstate="print"/>
            <a:srcRect l="11809" t="4744" r="16475" b="1500"/>
            <a:stretch>
              <a:fillRect/>
            </a:stretch>
          </p:blipFill>
          <p:spPr bwMode="auto">
            <a:xfrm>
              <a:off x="71438" y="0"/>
              <a:ext cx="4860497" cy="4517402"/>
            </a:xfrm>
            <a:prstGeom prst="rect">
              <a:avLst/>
            </a:prstGeom>
            <a:noFill/>
            <a:ln w="9525" cmpd="sng">
              <a:noFill/>
              <a:miter lim="800000"/>
              <a:headEnd/>
              <a:tailEnd/>
            </a:ln>
          </p:spPr>
        </p:pic>
        <p:sp>
          <p:nvSpPr>
            <p:cNvPr id="14345" name="矩形 6"/>
            <p:cNvSpPr>
              <a:spLocks noChangeArrowheads="1"/>
            </p:cNvSpPr>
            <p:nvPr/>
          </p:nvSpPr>
          <p:spPr bwMode="auto">
            <a:xfrm>
              <a:off x="0" y="4532822"/>
              <a:ext cx="5072098" cy="1238008"/>
            </a:xfrm>
            <a:prstGeom prst="rect">
              <a:avLst/>
            </a:prstGeom>
            <a:solidFill>
              <a:srgbClr val="66FFFF"/>
            </a:solidFill>
            <a:ln w="9525" cmpd="sng">
              <a:noFill/>
              <a:miter lim="800000"/>
              <a:headEnd/>
              <a:tailEnd/>
            </a:ln>
          </p:spPr>
          <p:txBody>
            <a:bodyPr>
              <a:spAutoFit/>
            </a:bodyPr>
            <a:lstStyle/>
            <a:p>
              <a:r>
                <a:rPr lang="zh-CN" altLang="en-US" sz="2000" b="1">
                  <a:solidFill>
                    <a:srgbClr val="000000"/>
                  </a:solidFill>
                  <a:latin typeface="楷体_GB2312" pitchFamily="49" charset="-122"/>
                  <a:ea typeface="楷体_GB2312" pitchFamily="49" charset="-122"/>
                  <a:sym typeface="楷体_GB2312" pitchFamily="49" charset="-122"/>
                </a:rPr>
                <a:t>活塞环与缸套存在粘着磨损、犁削磨损（拉缸现象）、磨料磨损。</a:t>
              </a:r>
              <a:endParaRPr lang="zh-CN" altLang="en-US"/>
            </a:p>
          </p:txBody>
        </p:sp>
      </p:grpSp>
      <p:pic>
        <p:nvPicPr>
          <p:cNvPr id="14346" name="Picture 10"/>
          <p:cNvPicPr>
            <a:picLocks noChangeAspect="1" noChangeArrowheads="1"/>
          </p:cNvPicPr>
          <p:nvPr/>
        </p:nvPicPr>
        <p:blipFill>
          <a:blip r:embed="rId5" cstate="print"/>
          <a:srcRect/>
          <a:stretch>
            <a:fillRect/>
          </a:stretch>
        </p:blipFill>
        <p:spPr bwMode="auto">
          <a:xfrm>
            <a:off x="5364088" y="3501008"/>
            <a:ext cx="3199367" cy="1881510"/>
          </a:xfrm>
          <a:prstGeom prst="rect">
            <a:avLst/>
          </a:prstGeom>
          <a:noFill/>
          <a:ln w="9525">
            <a:noFill/>
            <a:miter lim="800000"/>
            <a:headEnd/>
            <a:tailEnd/>
          </a:ln>
          <a:effectLst/>
        </p:spPr>
      </p:pic>
      <p:sp>
        <p:nvSpPr>
          <p:cNvPr id="14347" name="Text Box 11"/>
          <p:cNvSpPr txBox="1">
            <a:spLocks noChangeArrowheads="1"/>
          </p:cNvSpPr>
          <p:nvPr/>
        </p:nvSpPr>
        <p:spPr bwMode="auto">
          <a:xfrm>
            <a:off x="251520" y="5517232"/>
            <a:ext cx="8229600" cy="646331"/>
          </a:xfrm>
          <a:prstGeom prst="rect">
            <a:avLst/>
          </a:prstGeom>
          <a:noFill/>
          <a:ln w="9525">
            <a:noFill/>
            <a:miter lim="800000"/>
            <a:headEnd/>
            <a:tailEnd/>
          </a:ln>
        </p:spPr>
        <p:txBody>
          <a:bodyPr>
            <a:spAutoFit/>
          </a:bodyPr>
          <a:lstStyle/>
          <a:p>
            <a:r>
              <a:rPr lang="zh-CN" b="1" dirty="0"/>
              <a:t>由于积碳太多，导致活塞烧蚀。活塞烧蚀会使活塞顶部的承载能力大大降低，难以承受强大的机械负荷，从而使活塞产生疲劳裂缝，对活塞造成损伤。</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ChangeArrowheads="1"/>
          </p:cNvSpPr>
          <p:nvPr/>
        </p:nvSpPr>
        <p:spPr bwMode="auto">
          <a:xfrm>
            <a:off x="1403350" y="2276475"/>
            <a:ext cx="5924550" cy="923925"/>
          </a:xfrm>
          <a:prstGeom prst="rect">
            <a:avLst/>
          </a:prstGeom>
          <a:noFill/>
          <a:ln w="9525">
            <a:noFill/>
            <a:miter lim="800000"/>
            <a:headEnd/>
            <a:tailEnd/>
          </a:ln>
        </p:spPr>
        <p:txBody>
          <a:bodyPr/>
          <a:lstStyle/>
          <a:p>
            <a:pPr algn="ctr"/>
            <a:endParaRPr lang="en-US" altLang="zh-CN" sz="4400" b="1">
              <a:solidFill>
                <a:schemeClr val="tx2"/>
              </a:solidFill>
            </a:endParaRPr>
          </a:p>
        </p:txBody>
      </p:sp>
      <p:sp>
        <p:nvSpPr>
          <p:cNvPr id="11267" name="矩形 5"/>
          <p:cNvSpPr>
            <a:spLocks noChangeArrowheads="1"/>
          </p:cNvSpPr>
          <p:nvPr/>
        </p:nvSpPr>
        <p:spPr bwMode="auto">
          <a:xfrm>
            <a:off x="428625" y="2276872"/>
            <a:ext cx="8358188" cy="3949412"/>
          </a:xfrm>
          <a:prstGeom prst="rect">
            <a:avLst/>
          </a:prstGeom>
          <a:noFill/>
          <a:ln w="9525">
            <a:noFill/>
            <a:miter lim="800000"/>
            <a:headEnd/>
            <a:tailEnd/>
          </a:ln>
        </p:spPr>
        <p:txBody>
          <a:bodyPr wrap="square">
            <a:spAutoFit/>
          </a:bodyPr>
          <a:lstStyle/>
          <a:p>
            <a:r>
              <a:rPr lang="zh-CN" altLang="en-US" sz="2400" b="1" dirty="0" smtClean="0">
                <a:solidFill>
                  <a:srgbClr val="0000CC"/>
                </a:solidFill>
                <a:latin typeface="楷体_GB2312" pitchFamily="49" charset="-122"/>
                <a:ea typeface="楷体_GB2312" pitchFamily="49" charset="-122"/>
              </a:rPr>
              <a:t>①弹性</a:t>
            </a:r>
            <a:r>
              <a:rPr lang="zh-CN" altLang="en-US" sz="2400" b="1" dirty="0">
                <a:solidFill>
                  <a:srgbClr val="0000CC"/>
                </a:solidFill>
                <a:latin typeface="楷体_GB2312" pitchFamily="49" charset="-122"/>
                <a:ea typeface="楷体_GB2312" pitchFamily="49" charset="-122"/>
              </a:rPr>
              <a:t>畸变</a:t>
            </a:r>
            <a:r>
              <a:rPr lang="zh-CN" altLang="en-US" sz="2400" b="1" dirty="0" smtClean="0">
                <a:solidFill>
                  <a:srgbClr val="0000CC"/>
                </a:solidFill>
                <a:latin typeface="楷体_GB2312" pitchFamily="49" charset="-122"/>
                <a:ea typeface="楷体_GB2312" pitchFamily="49" charset="-122"/>
              </a:rPr>
              <a:t>失效：</a:t>
            </a:r>
            <a:r>
              <a:rPr lang="zh-CN" altLang="en-US" sz="2400" b="1" dirty="0" smtClean="0">
                <a:latin typeface="楷体_GB2312" pitchFamily="49" charset="-122"/>
                <a:ea typeface="楷体_GB2312" pitchFamily="49" charset="-122"/>
              </a:rPr>
              <a:t>不恰当</a:t>
            </a:r>
            <a:r>
              <a:rPr lang="zh-CN" altLang="en-US" sz="2400" b="1" dirty="0">
                <a:latin typeface="楷体_GB2312" pitchFamily="49" charset="-122"/>
                <a:ea typeface="楷体_GB2312" pitchFamily="49" charset="-122"/>
              </a:rPr>
              <a:t>的弹性变形量导致失效</a:t>
            </a:r>
            <a:r>
              <a:rPr lang="zh-CN" altLang="en-US" sz="2400" b="1" dirty="0" smtClean="0">
                <a:latin typeface="楷体_GB2312" pitchFamily="49" charset="-122"/>
                <a:ea typeface="楷体_GB2312" pitchFamily="49" charset="-122"/>
              </a:rPr>
              <a:t>。</a:t>
            </a:r>
            <a:endParaRPr lang="en-US" altLang="zh-CN" sz="2400" b="1" dirty="0" smtClean="0">
              <a:latin typeface="楷体_GB2312" pitchFamily="49" charset="-122"/>
              <a:ea typeface="楷体_GB2312" pitchFamily="49" charset="-122"/>
            </a:endParaRPr>
          </a:p>
          <a:p>
            <a:pPr lvl="1"/>
            <a:r>
              <a:rPr lang="zh-CN" altLang="en-US" sz="2000" b="1" dirty="0" smtClean="0">
                <a:latin typeface="楷体_GB2312" pitchFamily="49" charset="-122"/>
                <a:ea typeface="楷体_GB2312" pitchFamily="49" charset="-122"/>
              </a:rPr>
              <a:t>过大的弹性畸变量导致</a:t>
            </a:r>
            <a:endParaRPr lang="en-US" altLang="zh-CN" sz="2000" b="1" dirty="0" smtClean="0">
              <a:latin typeface="楷体_GB2312" pitchFamily="49" charset="-122"/>
              <a:ea typeface="楷体_GB2312" pitchFamily="49" charset="-122"/>
            </a:endParaRPr>
          </a:p>
          <a:p>
            <a:pPr lvl="2"/>
            <a:r>
              <a:rPr lang="zh-CN" altLang="en-US" sz="2000" b="1" dirty="0" smtClean="0">
                <a:latin typeface="楷体_GB2312" pitchFamily="49" charset="-122"/>
                <a:ea typeface="楷体_GB2312" pitchFamily="49" charset="-122"/>
              </a:rPr>
              <a:t>受</a:t>
            </a:r>
            <a:r>
              <a:rPr lang="zh-CN" altLang="en-US" sz="2000" b="1" dirty="0">
                <a:latin typeface="楷体_GB2312" pitchFamily="49" charset="-122"/>
                <a:ea typeface="楷体_GB2312" pitchFamily="49" charset="-122"/>
              </a:rPr>
              <a:t>拉、压的杆类</a:t>
            </a:r>
            <a:r>
              <a:rPr lang="zh-CN" altLang="en-US" sz="2000" b="1" dirty="0" smtClean="0">
                <a:latin typeface="楷体_GB2312" pitchFamily="49" charset="-122"/>
                <a:ea typeface="楷体_GB2312" pitchFamily="49" charset="-122"/>
              </a:rPr>
              <a:t>零件</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支承</a:t>
            </a:r>
            <a:r>
              <a:rPr lang="zh-CN" altLang="en-US" sz="2000" b="1" dirty="0">
                <a:latin typeface="楷体_GB2312" pitchFamily="49" charset="-122"/>
                <a:ea typeface="楷体_GB2312" pitchFamily="49" charset="-122"/>
              </a:rPr>
              <a:t>件</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如轴承</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过载</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lvl="2"/>
            <a:r>
              <a:rPr lang="zh-CN" altLang="en-US" sz="2000" b="1" dirty="0" smtClean="0">
                <a:latin typeface="楷体_GB2312" pitchFamily="49" charset="-122"/>
                <a:ea typeface="楷体_GB2312" pitchFamily="49" charset="-122"/>
              </a:rPr>
              <a:t>受</a:t>
            </a:r>
            <a:r>
              <a:rPr lang="zh-CN" altLang="en-US" sz="2000" b="1" dirty="0">
                <a:latin typeface="楷体_GB2312" pitchFamily="49" charset="-122"/>
                <a:ea typeface="楷体_GB2312" pitchFamily="49" charset="-122"/>
              </a:rPr>
              <a:t>弯、扭的轴类</a:t>
            </a:r>
            <a:r>
              <a:rPr lang="zh-CN" altLang="en-US" sz="2000" b="1" dirty="0" smtClean="0">
                <a:latin typeface="楷体_GB2312" pitchFamily="49" charset="-122"/>
                <a:ea typeface="楷体_GB2312" pitchFamily="49" charset="-122"/>
              </a:rPr>
              <a:t>零件</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轴</a:t>
            </a:r>
            <a:r>
              <a:rPr lang="zh-CN" altLang="en-US" sz="2000" b="1" dirty="0">
                <a:latin typeface="楷体_GB2312" pitchFamily="49" charset="-122"/>
                <a:ea typeface="楷体_GB2312" pitchFamily="49" charset="-122"/>
              </a:rPr>
              <a:t>上啮合零件的严重偏载，啮合失常，甚至咬死，导致传动失效； </a:t>
            </a:r>
            <a:endParaRPr lang="en-US" altLang="zh-CN" sz="2000" b="1" dirty="0" smtClean="0">
              <a:latin typeface="楷体_GB2312" pitchFamily="49" charset="-122"/>
              <a:ea typeface="楷体_GB2312" pitchFamily="49" charset="-122"/>
            </a:endParaRPr>
          </a:p>
          <a:p>
            <a:pPr lvl="2"/>
            <a:r>
              <a:rPr lang="zh-CN" altLang="en-US" sz="2000" b="1" dirty="0" smtClean="0">
                <a:latin typeface="楷体_GB2312" pitchFamily="49" charset="-122"/>
                <a:ea typeface="楷体_GB2312" pitchFamily="49" charset="-122"/>
              </a:rPr>
              <a:t>某些</a:t>
            </a:r>
            <a:r>
              <a:rPr lang="zh-CN" altLang="en-US" sz="2000" b="1" dirty="0">
                <a:latin typeface="楷体_GB2312" pitchFamily="49" charset="-122"/>
                <a:ea typeface="楷体_GB2312" pitchFamily="49" charset="-122"/>
              </a:rPr>
              <a:t>控制元件，如温控</a:t>
            </a:r>
            <a:r>
              <a:rPr lang="zh-CN" altLang="en-US" sz="2000" b="1" dirty="0" smtClean="0">
                <a:latin typeface="楷体_GB2312" pitchFamily="49" charset="-122"/>
                <a:ea typeface="楷体_GB2312" pitchFamily="49" charset="-122"/>
              </a:rPr>
              <a:t>元件</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使</a:t>
            </a:r>
            <a:r>
              <a:rPr lang="zh-CN" altLang="en-US" sz="2000" b="1" dirty="0">
                <a:latin typeface="楷体_GB2312" pitchFamily="49" charset="-122"/>
                <a:ea typeface="楷体_GB2312" pitchFamily="49" charset="-122"/>
              </a:rPr>
              <a:t>精度无法保证。</a:t>
            </a:r>
          </a:p>
          <a:p>
            <a:r>
              <a:rPr lang="en-US" altLang="zh-CN" sz="2400" b="1" dirty="0" smtClean="0">
                <a:solidFill>
                  <a:srgbClr val="0000CC"/>
                </a:solidFill>
                <a:latin typeface="楷体_GB2312" pitchFamily="49" charset="-122"/>
                <a:ea typeface="楷体_GB2312" pitchFamily="49" charset="-122"/>
              </a:rPr>
              <a:t>②</a:t>
            </a:r>
            <a:r>
              <a:rPr lang="zh-CN" altLang="en-US" sz="2400" b="1" dirty="0" smtClean="0">
                <a:solidFill>
                  <a:srgbClr val="0000CC"/>
                </a:solidFill>
                <a:latin typeface="楷体_GB2312" pitchFamily="49" charset="-122"/>
                <a:ea typeface="楷体_GB2312" pitchFamily="49" charset="-122"/>
              </a:rPr>
              <a:t>塑性</a:t>
            </a:r>
            <a:r>
              <a:rPr lang="zh-CN" altLang="en-US" sz="2400" b="1" dirty="0">
                <a:solidFill>
                  <a:srgbClr val="0000CC"/>
                </a:solidFill>
                <a:latin typeface="楷体_GB2312" pitchFamily="49" charset="-122"/>
                <a:ea typeface="楷体_GB2312" pitchFamily="49" charset="-122"/>
              </a:rPr>
              <a:t>畸变</a:t>
            </a:r>
            <a:r>
              <a:rPr lang="zh-CN" altLang="en-US" sz="2400" b="1" dirty="0" smtClean="0">
                <a:solidFill>
                  <a:srgbClr val="0000CC"/>
                </a:solidFill>
                <a:latin typeface="楷体_GB2312" pitchFamily="49" charset="-122"/>
                <a:ea typeface="楷体_GB2312" pitchFamily="49" charset="-122"/>
              </a:rPr>
              <a:t>失效：</a:t>
            </a:r>
            <a:r>
              <a:rPr lang="zh-CN" altLang="en-US" sz="2400" b="1" dirty="0" smtClean="0">
                <a:latin typeface="楷体_GB2312" pitchFamily="49" charset="-122"/>
                <a:ea typeface="楷体_GB2312" pitchFamily="49" charset="-122"/>
              </a:rPr>
              <a:t>发生明显的塑性变形</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外加应力超过</a:t>
            </a:r>
            <a:r>
              <a:rPr lang="el-GR" altLang="zh-CN" sz="2400" b="1" dirty="0" smtClean="0">
                <a:latin typeface="+mn-lt"/>
                <a:ea typeface="楷体_GB2312" pitchFamily="49" charset="-122"/>
              </a:rPr>
              <a:t>σ</a:t>
            </a:r>
            <a:r>
              <a:rPr lang="en-US" altLang="zh-CN" sz="2400" b="1" baseline="-25000" dirty="0" smtClean="0">
                <a:latin typeface="+mn-lt"/>
                <a:ea typeface="楷体_GB2312" pitchFamily="49" charset="-122"/>
              </a:rPr>
              <a:t>s</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a:t>
            </a:r>
            <a:r>
              <a:rPr lang="zh-CN" altLang="en-US" sz="2400" b="1" dirty="0">
                <a:solidFill>
                  <a:srgbClr val="0000CC"/>
                </a:solidFill>
                <a:latin typeface="楷体_GB2312" pitchFamily="49" charset="-122"/>
                <a:ea typeface="楷体_GB2312" pitchFamily="49" charset="-122"/>
              </a:rPr>
              <a:t>　</a:t>
            </a:r>
            <a:r>
              <a:rPr lang="zh-CN" altLang="en-US" sz="2400" b="1" dirty="0">
                <a:latin typeface="楷体_GB2312" pitchFamily="49" charset="-122"/>
                <a:ea typeface="楷体_GB2312" pitchFamily="49" charset="-122"/>
              </a:rPr>
              <a:t/>
            </a:r>
            <a:br>
              <a:rPr lang="zh-CN" altLang="en-US" sz="2400" b="1" dirty="0">
                <a:latin typeface="楷体_GB2312" pitchFamily="49" charset="-122"/>
                <a:ea typeface="楷体_GB2312" pitchFamily="49" charset="-122"/>
              </a:rPr>
            </a:br>
            <a:r>
              <a:rPr lang="zh-CN" altLang="en-US" sz="2000" b="1" dirty="0">
                <a:latin typeface="楷体_GB2312" pitchFamily="49" charset="-122"/>
                <a:ea typeface="楷体_GB2312" pitchFamily="49" charset="-122"/>
              </a:rPr>
              <a:t>    </a:t>
            </a:r>
            <a:r>
              <a:rPr lang="zh-CN" altLang="en-US" sz="2000" b="1" dirty="0" smtClean="0">
                <a:latin typeface="楷体_GB2312" pitchFamily="49" charset="-122"/>
                <a:ea typeface="楷体_GB2312" pitchFamily="49" charset="-122"/>
              </a:rPr>
              <a:t>如</a:t>
            </a:r>
            <a:r>
              <a:rPr lang="zh-CN" altLang="en-US" sz="2000" b="1" dirty="0">
                <a:latin typeface="楷体_GB2312" pitchFamily="49" charset="-122"/>
                <a:ea typeface="楷体_GB2312" pitchFamily="49" charset="-122"/>
              </a:rPr>
              <a:t>钢结构房梁承载过重发生塑性变形弯曲，导致倒塌；螺栓严重过载被拉长，失去紧固作用。</a:t>
            </a:r>
          </a:p>
          <a:p>
            <a:r>
              <a:rPr lang="zh-CN" altLang="en-US" sz="2400" b="1" dirty="0" smtClean="0">
                <a:solidFill>
                  <a:srgbClr val="0000CC"/>
                </a:solidFill>
                <a:latin typeface="楷体_GB2312" pitchFamily="49" charset="-122"/>
                <a:ea typeface="楷体_GB2312" pitchFamily="49" charset="-122"/>
              </a:rPr>
              <a:t>③翘曲</a:t>
            </a:r>
            <a:r>
              <a:rPr lang="zh-CN" altLang="en-US" sz="2400" b="1" dirty="0">
                <a:solidFill>
                  <a:srgbClr val="0000CC"/>
                </a:solidFill>
                <a:latin typeface="楷体_GB2312" pitchFamily="49" charset="-122"/>
                <a:ea typeface="楷体_GB2312" pitchFamily="49" charset="-122"/>
              </a:rPr>
              <a:t>畸变</a:t>
            </a:r>
            <a:r>
              <a:rPr lang="zh-CN" altLang="en-US" sz="2400" b="1" dirty="0" smtClean="0">
                <a:solidFill>
                  <a:srgbClr val="0000CC"/>
                </a:solidFill>
                <a:latin typeface="楷体_GB2312" pitchFamily="49" charset="-122"/>
                <a:ea typeface="楷体_GB2312" pitchFamily="49" charset="-122"/>
              </a:rPr>
              <a:t>失效</a:t>
            </a:r>
            <a:r>
              <a:rPr lang="en-US" altLang="zh-CN" sz="2400" b="1" dirty="0" smtClean="0">
                <a:solidFill>
                  <a:srgbClr val="0000CC"/>
                </a:solidFill>
                <a:latin typeface="楷体_GB2312" pitchFamily="49" charset="-122"/>
                <a:ea typeface="楷体_GB2312" pitchFamily="49" charset="-122"/>
              </a:rPr>
              <a:t>:</a:t>
            </a:r>
            <a:r>
              <a:rPr lang="zh-CN" altLang="en-US" sz="2400" b="1" dirty="0">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不均匀性引起尺寸与方向上的复杂变形。</a:t>
            </a:r>
            <a:endParaRPr lang="en-US" altLang="zh-CN" sz="2400" b="1" dirty="0" smtClean="0">
              <a:latin typeface="楷体_GB2312" pitchFamily="49" charset="-122"/>
              <a:ea typeface="楷体_GB2312" pitchFamily="49" charset="-122"/>
            </a:endParaRPr>
          </a:p>
          <a:p>
            <a:pPr lvl="1"/>
            <a:r>
              <a:rPr lang="zh-CN" altLang="en-US" sz="2000" b="1" dirty="0" smtClean="0">
                <a:latin typeface="楷体_GB2312" pitchFamily="49" charset="-122"/>
                <a:ea typeface="楷体_GB2312" pitchFamily="49" charset="-122"/>
              </a:rPr>
              <a:t>往往</a:t>
            </a:r>
            <a:r>
              <a:rPr lang="zh-CN" altLang="en-US" sz="2000" b="1" dirty="0">
                <a:latin typeface="楷体_GB2312" pitchFamily="49" charset="-122"/>
                <a:ea typeface="楷体_GB2312" pitchFamily="49" charset="-122"/>
              </a:rPr>
              <a:t>是由温度、外加载荷、受力截面、材料组成等</a:t>
            </a:r>
            <a:r>
              <a:rPr lang="zh-CN" altLang="en-US" sz="2000" b="1" dirty="0" smtClean="0">
                <a:latin typeface="楷体_GB2312" pitchFamily="49" charset="-122"/>
                <a:ea typeface="楷体_GB2312" pitchFamily="49" charset="-122"/>
              </a:rPr>
              <a:t>的不均匀性形成翘曲，导致失效</a:t>
            </a:r>
            <a:endParaRPr lang="zh-CN" altLang="en-US" sz="2000" b="1" dirty="0">
              <a:latin typeface="楷体_GB2312" pitchFamily="49" charset="-122"/>
              <a:ea typeface="楷体_GB2312" pitchFamily="49" charset="-122"/>
            </a:endParaRPr>
          </a:p>
        </p:txBody>
      </p:sp>
      <p:sp>
        <p:nvSpPr>
          <p:cNvPr id="9220" name="Rectangle 9"/>
          <p:cNvSpPr>
            <a:spLocks noChangeArrowheads="1"/>
          </p:cNvSpPr>
          <p:nvPr/>
        </p:nvSpPr>
        <p:spPr bwMode="auto">
          <a:xfrm>
            <a:off x="395536" y="548680"/>
            <a:ext cx="2448272" cy="441325"/>
          </a:xfrm>
          <a:prstGeom prst="rect">
            <a:avLst/>
          </a:prstGeom>
          <a:solidFill>
            <a:srgbClr val="66FFFF"/>
          </a:solidFill>
          <a:ln w="9525">
            <a:solidFill>
              <a:srgbClr val="000000"/>
            </a:solidFill>
            <a:miter lim="800000"/>
            <a:headEnd/>
            <a:tailEnd/>
          </a:ln>
        </p:spPr>
        <p:txBody>
          <a:bodyPr lIns="12700" tIns="12700" rIns="12700" bIns="12700"/>
          <a:lstStyle/>
          <a:p>
            <a:pPr algn="ctr"/>
            <a:r>
              <a:rPr lang="zh-CN" altLang="en-US" sz="2800" b="1" dirty="0" smtClean="0">
                <a:latin typeface="黑体" pitchFamily="2" charset="-122"/>
                <a:ea typeface="黑体" pitchFamily="2" charset="-122"/>
                <a:cs typeface="Times New Roman" pitchFamily="18" charset="0"/>
              </a:rPr>
              <a:t>（</a:t>
            </a:r>
            <a:r>
              <a:rPr lang="en-US" altLang="zh-CN" sz="2800" b="1" dirty="0" smtClean="0">
                <a:latin typeface="黑体" pitchFamily="2" charset="-122"/>
                <a:ea typeface="黑体" pitchFamily="2" charset="-122"/>
                <a:cs typeface="Times New Roman" pitchFamily="18" charset="0"/>
              </a:rPr>
              <a:t>3</a:t>
            </a:r>
            <a:r>
              <a:rPr lang="zh-CN" altLang="en-US" sz="2800" b="1" dirty="0" smtClean="0">
                <a:latin typeface="黑体" pitchFamily="2" charset="-122"/>
                <a:ea typeface="黑体" pitchFamily="2" charset="-122"/>
                <a:cs typeface="Times New Roman" pitchFamily="18" charset="0"/>
              </a:rPr>
              <a:t>）畸变</a:t>
            </a:r>
            <a:r>
              <a:rPr lang="zh-CN" altLang="en-US" sz="2800" b="1" dirty="0">
                <a:latin typeface="黑体" pitchFamily="2" charset="-122"/>
                <a:ea typeface="黑体" pitchFamily="2" charset="-122"/>
                <a:cs typeface="Times New Roman" pitchFamily="18" charset="0"/>
              </a:rPr>
              <a:t>失效</a:t>
            </a:r>
            <a:endParaRPr lang="zh-CN" altLang="en-US" sz="2800" b="1" dirty="0">
              <a:latin typeface="黑体" pitchFamily="2" charset="-122"/>
              <a:ea typeface="黑体" pitchFamily="2" charset="-122"/>
            </a:endParaRPr>
          </a:p>
        </p:txBody>
      </p:sp>
      <p:sp>
        <p:nvSpPr>
          <p:cNvPr id="9222" name="矩形 8"/>
          <p:cNvSpPr>
            <a:spLocks noChangeArrowheads="1"/>
          </p:cNvSpPr>
          <p:nvPr/>
        </p:nvSpPr>
        <p:spPr bwMode="auto">
          <a:xfrm>
            <a:off x="3419872" y="332656"/>
            <a:ext cx="4670822" cy="461665"/>
          </a:xfrm>
          <a:prstGeom prst="rect">
            <a:avLst/>
          </a:prstGeom>
          <a:noFill/>
          <a:ln w="9525">
            <a:noFill/>
            <a:miter lim="800000"/>
            <a:headEnd/>
            <a:tailEnd/>
          </a:ln>
        </p:spPr>
        <p:txBody>
          <a:bodyPr wrap="square">
            <a:spAutoFit/>
          </a:bodyPr>
          <a:lstStyle/>
          <a:p>
            <a:r>
              <a:rPr lang="zh-CN" altLang="en-US" sz="2400" b="1" dirty="0">
                <a:solidFill>
                  <a:srgbClr val="FF3399"/>
                </a:solidFill>
                <a:latin typeface="黑体" pitchFamily="2" charset="-122"/>
                <a:ea typeface="黑体" pitchFamily="2" charset="-122"/>
              </a:rPr>
              <a:t>尺寸畸变或体积畸变</a:t>
            </a:r>
            <a:r>
              <a:rPr lang="en-US" altLang="zh-CN" sz="2400" b="1" dirty="0">
                <a:solidFill>
                  <a:srgbClr val="FF3399"/>
                </a:solidFill>
                <a:latin typeface="黑体" pitchFamily="2" charset="-122"/>
                <a:ea typeface="黑体" pitchFamily="2" charset="-122"/>
              </a:rPr>
              <a:t>(</a:t>
            </a:r>
            <a:r>
              <a:rPr lang="zh-CN" altLang="en-US" sz="2400" b="1" dirty="0">
                <a:solidFill>
                  <a:srgbClr val="FF3399"/>
                </a:solidFill>
                <a:latin typeface="黑体" pitchFamily="2" charset="-122"/>
                <a:ea typeface="黑体" pitchFamily="2" charset="-122"/>
              </a:rPr>
              <a:t>长大或缩小</a:t>
            </a:r>
            <a:r>
              <a:rPr lang="en-US" altLang="zh-CN" sz="2400" b="1" dirty="0">
                <a:solidFill>
                  <a:srgbClr val="FF3399"/>
                </a:solidFill>
                <a:latin typeface="黑体" pitchFamily="2" charset="-122"/>
                <a:ea typeface="黑体" pitchFamily="2" charset="-122"/>
              </a:rPr>
              <a:t>)</a:t>
            </a:r>
            <a:endParaRPr lang="zh-CN" altLang="en-US" sz="2400" b="1" dirty="0">
              <a:solidFill>
                <a:srgbClr val="FF3399"/>
              </a:solidFill>
              <a:latin typeface="黑体" pitchFamily="2" charset="-122"/>
              <a:ea typeface="黑体" pitchFamily="2" charset="-122"/>
            </a:endParaRPr>
          </a:p>
        </p:txBody>
      </p:sp>
      <p:sp>
        <p:nvSpPr>
          <p:cNvPr id="9223" name="矩形 9"/>
          <p:cNvSpPr>
            <a:spLocks noChangeArrowheads="1"/>
          </p:cNvSpPr>
          <p:nvPr/>
        </p:nvSpPr>
        <p:spPr bwMode="auto">
          <a:xfrm>
            <a:off x="3419872" y="764704"/>
            <a:ext cx="3500437" cy="461962"/>
          </a:xfrm>
          <a:prstGeom prst="rect">
            <a:avLst/>
          </a:prstGeom>
          <a:noFill/>
          <a:ln w="9525">
            <a:noFill/>
            <a:miter lim="800000"/>
            <a:headEnd/>
            <a:tailEnd/>
          </a:ln>
        </p:spPr>
        <p:txBody>
          <a:bodyPr>
            <a:spAutoFit/>
          </a:bodyPr>
          <a:lstStyle/>
          <a:p>
            <a:r>
              <a:rPr lang="zh-CN" altLang="en-US" sz="2400" b="1" dirty="0">
                <a:solidFill>
                  <a:srgbClr val="FF3399"/>
                </a:solidFill>
                <a:latin typeface="黑体" pitchFamily="2" charset="-122"/>
                <a:ea typeface="黑体" pitchFamily="2" charset="-122"/>
              </a:rPr>
              <a:t>形状畸变</a:t>
            </a:r>
            <a:r>
              <a:rPr lang="en-US" altLang="zh-CN" sz="2400" b="1" dirty="0">
                <a:solidFill>
                  <a:srgbClr val="FF3399"/>
                </a:solidFill>
                <a:latin typeface="黑体" pitchFamily="2" charset="-122"/>
                <a:ea typeface="黑体" pitchFamily="2" charset="-122"/>
              </a:rPr>
              <a:t>(</a:t>
            </a:r>
            <a:r>
              <a:rPr lang="zh-CN" altLang="en-US" sz="2400" b="1" dirty="0">
                <a:solidFill>
                  <a:srgbClr val="FF3399"/>
                </a:solidFill>
                <a:latin typeface="黑体" pitchFamily="2" charset="-122"/>
                <a:ea typeface="黑体" pitchFamily="2" charset="-122"/>
              </a:rPr>
              <a:t>如弯曲或翘曲</a:t>
            </a:r>
            <a:r>
              <a:rPr lang="en-US" altLang="zh-CN" sz="2400" b="1" dirty="0">
                <a:solidFill>
                  <a:srgbClr val="FF3399"/>
                </a:solidFill>
                <a:latin typeface="黑体" pitchFamily="2" charset="-122"/>
                <a:ea typeface="黑体" pitchFamily="2" charset="-122"/>
              </a:rPr>
              <a:t>)</a:t>
            </a:r>
            <a:endParaRPr lang="zh-CN" altLang="en-US" sz="2400" b="1" dirty="0">
              <a:solidFill>
                <a:srgbClr val="FF3399"/>
              </a:solidFill>
              <a:latin typeface="黑体" pitchFamily="2" charset="-122"/>
              <a:ea typeface="黑体" pitchFamily="2" charset="-122"/>
            </a:endParaRPr>
          </a:p>
        </p:txBody>
      </p:sp>
      <p:sp>
        <p:nvSpPr>
          <p:cNvPr id="9224" name="矩形 10"/>
          <p:cNvSpPr>
            <a:spLocks noChangeArrowheads="1"/>
          </p:cNvSpPr>
          <p:nvPr/>
        </p:nvSpPr>
        <p:spPr bwMode="auto">
          <a:xfrm>
            <a:off x="3131840" y="1340768"/>
            <a:ext cx="5616624" cy="769441"/>
          </a:xfrm>
          <a:prstGeom prst="rect">
            <a:avLst/>
          </a:prstGeom>
          <a:solidFill>
            <a:srgbClr val="FFCCCC"/>
          </a:solidFill>
          <a:ln w="9525">
            <a:noFill/>
            <a:miter lim="800000"/>
            <a:headEnd/>
            <a:tailEnd/>
          </a:ln>
        </p:spPr>
        <p:txBody>
          <a:bodyPr wrap="square">
            <a:spAutoFit/>
          </a:bodyPr>
          <a:lstStyle/>
          <a:p>
            <a:r>
              <a:rPr lang="zh-CN" altLang="en-US" sz="2200" b="1" dirty="0" smtClean="0">
                <a:solidFill>
                  <a:srgbClr val="0000CC"/>
                </a:solidFill>
                <a:latin typeface="楷体_GB2312" pitchFamily="49" charset="-122"/>
                <a:ea typeface="楷体_GB2312" pitchFamily="49" charset="-122"/>
              </a:rPr>
              <a:t>不能</a:t>
            </a:r>
            <a:r>
              <a:rPr lang="zh-CN" altLang="en-US" sz="2200" b="1" dirty="0">
                <a:solidFill>
                  <a:srgbClr val="000000"/>
                </a:solidFill>
                <a:latin typeface="楷体_GB2312" pitchFamily="49" charset="-122"/>
                <a:ea typeface="楷体_GB2312" pitchFamily="49" charset="-122"/>
              </a:rPr>
              <a:t>承受规定载荷，</a:t>
            </a:r>
            <a:r>
              <a:rPr lang="zh-CN" altLang="en-US" sz="2200" b="1" dirty="0">
                <a:solidFill>
                  <a:srgbClr val="0000CC"/>
                </a:solidFill>
                <a:latin typeface="楷体_GB2312" pitchFamily="49" charset="-122"/>
                <a:ea typeface="楷体_GB2312" pitchFamily="49" charset="-122"/>
              </a:rPr>
              <a:t>不能</a:t>
            </a:r>
            <a:r>
              <a:rPr lang="zh-CN" altLang="en-US" sz="2200" b="1" dirty="0">
                <a:solidFill>
                  <a:srgbClr val="000000"/>
                </a:solidFill>
                <a:latin typeface="楷体_GB2312" pitchFamily="49" charset="-122"/>
                <a:ea typeface="楷体_GB2312" pitchFamily="49" charset="-122"/>
              </a:rPr>
              <a:t>起到规定的作用，与其他零件的运转</a:t>
            </a:r>
            <a:r>
              <a:rPr lang="zh-CN" altLang="en-US" sz="2200" b="1" dirty="0">
                <a:solidFill>
                  <a:srgbClr val="0000FF"/>
                </a:solidFill>
                <a:latin typeface="楷体_GB2312" pitchFamily="49" charset="-122"/>
                <a:ea typeface="楷体_GB2312" pitchFamily="49" charset="-122"/>
              </a:rPr>
              <a:t>发生干扰</a:t>
            </a:r>
            <a:r>
              <a:rPr lang="zh-CN" altLang="en-US" sz="2200" b="1" dirty="0">
                <a:solidFill>
                  <a:srgbClr val="000000"/>
                </a:solidFill>
                <a:latin typeface="楷体_GB2312" pitchFamily="49" charset="-122"/>
                <a:ea typeface="楷体_GB2312" pitchFamily="49" charset="-122"/>
              </a:rPr>
              <a:t>，</a:t>
            </a:r>
            <a:r>
              <a:rPr lang="zh-CN" altLang="en-US" sz="2200" b="1" dirty="0">
                <a:solidFill>
                  <a:srgbClr val="0000CC"/>
                </a:solidFill>
                <a:latin typeface="楷体_GB2312" pitchFamily="49" charset="-122"/>
                <a:ea typeface="楷体_GB2312" pitchFamily="49" charset="-122"/>
              </a:rPr>
              <a:t>导致零件失效</a:t>
            </a:r>
            <a:r>
              <a:rPr lang="zh-CN" altLang="en-US" sz="2200" b="1" dirty="0">
                <a:solidFill>
                  <a:srgbClr val="000000"/>
                </a:solidFill>
                <a:latin typeface="楷体_GB2312" pitchFamily="49" charset="-122"/>
                <a:ea typeface="楷体_GB2312" pitchFamily="49" charset="-122"/>
              </a:rPr>
              <a:t>。</a:t>
            </a:r>
            <a:endParaRPr lang="zh-CN" altLang="en-US" sz="2200" b="1" dirty="0">
              <a:latin typeface="楷体_GB2312" pitchFamily="49" charset="-122"/>
              <a:ea typeface="楷体_GB2312" pitchFamily="49" charset="-122"/>
            </a:endParaRPr>
          </a:p>
        </p:txBody>
      </p:sp>
      <p:sp>
        <p:nvSpPr>
          <p:cNvPr id="12" name="左大括号 11"/>
          <p:cNvSpPr/>
          <p:nvPr/>
        </p:nvSpPr>
        <p:spPr>
          <a:xfrm>
            <a:off x="2987824" y="600720"/>
            <a:ext cx="357187" cy="380008"/>
          </a:xfrm>
          <a:prstGeom prst="leftBrace">
            <a:avLst/>
          </a:prstGeom>
          <a:ln w="28575">
            <a:solidFill>
              <a:srgbClr val="FF339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solidFill>
                <a:srgbClr val="FF3399"/>
              </a:solidFill>
            </a:endParaRPr>
          </a:p>
        </p:txBody>
      </p:sp>
      <p:sp>
        <p:nvSpPr>
          <p:cNvPr id="9226" name="WordArt 12"/>
          <p:cNvSpPr>
            <a:spLocks noChangeArrowheads="1" noChangeShapeType="1" noTextEdit="1"/>
          </p:cNvSpPr>
          <p:nvPr/>
        </p:nvSpPr>
        <p:spPr bwMode="auto">
          <a:xfrm>
            <a:off x="8820150" y="6524625"/>
            <a:ext cx="157163" cy="241300"/>
          </a:xfrm>
          <a:prstGeom prst="rect">
            <a:avLst/>
          </a:prstGeom>
        </p:spPr>
        <p:txBody>
          <a:bodyPr wrap="none" fromWordArt="1">
            <a:prstTxWarp prst="textPlain">
              <a:avLst>
                <a:gd name="adj" fmla="val 50000"/>
              </a:avLst>
            </a:prstTxWarp>
          </a:bodyPr>
          <a:lstStyle/>
          <a:p>
            <a:pPr algn="ctr"/>
            <a:r>
              <a:rPr lang="en-US" altLang="zh-CN" sz="3600" kern="10">
                <a:ln w="9525">
                  <a:solidFill>
                    <a:srgbClr val="800000"/>
                  </a:solidFill>
                  <a:round/>
                  <a:headEnd/>
                  <a:tailEnd/>
                </a:ln>
                <a:solidFill>
                  <a:srgbClr val="800000"/>
                </a:solidFill>
                <a:latin typeface="宋体"/>
                <a:ea typeface="宋体"/>
              </a:rPr>
              <a:t>3</a:t>
            </a:r>
            <a:endParaRPr lang="zh-CN" altLang="en-US" sz="3600" kern="10">
              <a:ln w="9525">
                <a:solidFill>
                  <a:srgbClr val="800000"/>
                </a:solidFill>
                <a:round/>
                <a:headEnd/>
                <a:tailEnd/>
              </a:ln>
              <a:solidFill>
                <a:srgbClr val="800000"/>
              </a:solidFill>
              <a:latin typeface="宋体"/>
              <a:ea typeface="宋体"/>
            </a:endParaRPr>
          </a:p>
        </p:txBody>
      </p:sp>
      <p:sp>
        <p:nvSpPr>
          <p:cNvPr id="14" name="圆角右箭头 13"/>
          <p:cNvSpPr/>
          <p:nvPr/>
        </p:nvSpPr>
        <p:spPr bwMode="auto">
          <a:xfrm>
            <a:off x="1979712" y="1268760"/>
            <a:ext cx="792088" cy="576064"/>
          </a:xfrm>
          <a:prstGeom prst="ben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10800000" lon="0" rev="0"/>
            </a:camera>
            <a:lightRig rig="threePt" dir="t"/>
          </a:scene3d>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pic>
        <p:nvPicPr>
          <p:cNvPr id="2" name="Picture 2" descr="http://jpkc.nwpu.edu.cn/jp2005/23/website/webcourse2004/jg/pic/t4.3.gif"/>
          <p:cNvPicPr>
            <a:picLocks noChangeAspect="1" noChangeArrowheads="1"/>
          </p:cNvPicPr>
          <p:nvPr/>
        </p:nvPicPr>
        <p:blipFill>
          <a:blip r:embed="rId3" cstate="print"/>
          <a:srcRect l="40475" t="992" r="31158" b="59161"/>
          <a:stretch>
            <a:fillRect/>
          </a:stretch>
        </p:blipFill>
        <p:spPr bwMode="auto">
          <a:xfrm>
            <a:off x="6948264" y="3429000"/>
            <a:ext cx="2195736" cy="2891477"/>
          </a:xfrm>
          <a:prstGeom prst="rect">
            <a:avLst/>
          </a:prstGeom>
          <a:noFill/>
        </p:spPr>
      </p:pic>
      <p:pic>
        <p:nvPicPr>
          <p:cNvPr id="74756" name="Picture 4" descr="c:\DOCUME~1\yangping\APPLIC~1\360se6\USERDA~1\Temp\U_1872~1.JPG"/>
          <p:cNvPicPr>
            <a:picLocks noChangeAspect="1" noChangeArrowheads="1"/>
          </p:cNvPicPr>
          <p:nvPr/>
        </p:nvPicPr>
        <p:blipFill>
          <a:blip r:embed="rId4" cstate="print"/>
          <a:srcRect/>
          <a:stretch>
            <a:fillRect/>
          </a:stretch>
        </p:blipFill>
        <p:spPr bwMode="auto">
          <a:xfrm>
            <a:off x="4788024" y="3429000"/>
            <a:ext cx="2143125" cy="2857500"/>
          </a:xfrm>
          <a:prstGeom prst="rect">
            <a:avLst/>
          </a:prstGeom>
          <a:noFill/>
        </p:spPr>
      </p:pic>
      <p:pic>
        <p:nvPicPr>
          <p:cNvPr id="13" name="Picture 13" descr="s46[1]"/>
          <p:cNvPicPr>
            <a:picLocks noChangeAspect="1" noChangeArrowheads="1"/>
          </p:cNvPicPr>
          <p:nvPr/>
        </p:nvPicPr>
        <p:blipFill>
          <a:blip r:embed="rId5" cstate="print"/>
          <a:srcRect/>
          <a:stretch>
            <a:fillRect/>
          </a:stretch>
        </p:blipFill>
        <p:spPr bwMode="auto">
          <a:xfrm>
            <a:off x="1907704" y="3422352"/>
            <a:ext cx="2853659" cy="2851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74756"/>
                                        </p:tgtEl>
                                        <p:attrNameLst>
                                          <p:attrName>style.visibility</p:attrName>
                                        </p:attrNameLst>
                                      </p:cBhvr>
                                      <p:to>
                                        <p:strVal val="visible"/>
                                      </p:to>
                                    </p:set>
                                    <p:animEffect transition="in" filter="blinds(horizontal)">
                                      <p:cBhvr>
                                        <p:cTn id="14" dur="500"/>
                                        <p:tgtEl>
                                          <p:spTgt spid="74756"/>
                                        </p:tgtEl>
                                      </p:cBhvr>
                                    </p:animEffect>
                                  </p:childTnLst>
                                </p:cTn>
                              </p:par>
                              <p:par>
                                <p:cTn id="15" presetID="3" presetClass="entr" presetSubtype="1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214313" y="214313"/>
            <a:ext cx="8572500" cy="2643187"/>
            <a:chOff x="135" y="135"/>
            <a:chExt cx="5400" cy="1665"/>
          </a:xfrm>
        </p:grpSpPr>
        <p:sp>
          <p:nvSpPr>
            <p:cNvPr id="4105" name="Rectangle 4"/>
            <p:cNvSpPr>
              <a:spLocks noChangeArrowheads="1"/>
            </p:cNvSpPr>
            <p:nvPr/>
          </p:nvSpPr>
          <p:spPr bwMode="auto">
            <a:xfrm>
              <a:off x="3420" y="225"/>
              <a:ext cx="2115" cy="1551"/>
            </a:xfrm>
            <a:prstGeom prst="rect">
              <a:avLst/>
            </a:prstGeom>
            <a:noFill/>
            <a:ln w="9525" algn="ctr">
              <a:noFill/>
              <a:miter lim="800000"/>
              <a:headEnd/>
              <a:tailEnd/>
            </a:ln>
          </p:spPr>
          <p:txBody>
            <a:bodyPr anchor="ctr">
              <a:spAutoFit/>
            </a:bodyPr>
            <a:lstStyle/>
            <a:p>
              <a:pPr algn="just"/>
              <a:r>
                <a:rPr lang="en-US" altLang="zh-CN" sz="2200" b="1">
                  <a:latin typeface="Verdana" pitchFamily="34" charset="0"/>
                </a:rPr>
                <a:t>    1912</a:t>
              </a:r>
              <a:r>
                <a:rPr lang="zh-CN" altLang="en-US" sz="2200" b="1">
                  <a:latin typeface="Verdana" pitchFamily="34" charset="0"/>
                </a:rPr>
                <a:t>年</a:t>
              </a:r>
              <a:r>
                <a:rPr lang="en-US" altLang="zh-CN" sz="2200" b="1">
                  <a:latin typeface="Verdana" pitchFamily="34" charset="0"/>
                </a:rPr>
                <a:t>4</a:t>
              </a:r>
              <a:r>
                <a:rPr lang="zh-CN" altLang="en-US" sz="2200" b="1">
                  <a:latin typeface="Verdana" pitchFamily="34" charset="0"/>
                </a:rPr>
                <a:t>月</a:t>
              </a:r>
              <a:r>
                <a:rPr lang="en-US" altLang="zh-CN" sz="2200" b="1">
                  <a:latin typeface="Verdana" pitchFamily="34" charset="0"/>
                </a:rPr>
                <a:t>15</a:t>
              </a:r>
              <a:r>
                <a:rPr lang="zh-CN" altLang="en-US" sz="2200" b="1">
                  <a:latin typeface="Verdana" pitchFamily="34" charset="0"/>
                </a:rPr>
                <a:t>日， </a:t>
              </a:r>
              <a:r>
                <a:rPr lang="en-US" altLang="zh-CN" sz="2200" b="1">
                  <a:latin typeface="Verdana" pitchFamily="34" charset="0"/>
                </a:rPr>
                <a:t>20</a:t>
              </a:r>
              <a:r>
                <a:rPr lang="zh-CN" altLang="en-US" sz="2200" b="1">
                  <a:latin typeface="Verdana" pitchFamily="34" charset="0"/>
                </a:rPr>
                <a:t>世纪初最大最豪华的远洋客轮</a:t>
              </a:r>
              <a:r>
                <a:rPr lang="zh-CN" altLang="en-US" sz="2200" b="1"/>
                <a:t>“</a:t>
              </a:r>
              <a:r>
                <a:rPr lang="zh-CN" altLang="en-US" sz="2200" b="1">
                  <a:latin typeface="Verdana" pitchFamily="34" charset="0"/>
                </a:rPr>
                <a:t>泰坦尼克</a:t>
              </a:r>
              <a:r>
                <a:rPr lang="zh-CN" altLang="en-US" sz="2200" b="1"/>
                <a:t>”</a:t>
              </a:r>
              <a:r>
                <a:rPr lang="zh-CN" altLang="en-US" sz="2200" b="1">
                  <a:latin typeface="Verdana" pitchFamily="34" charset="0"/>
                </a:rPr>
                <a:t>号，</a:t>
              </a:r>
              <a:r>
                <a:rPr lang="en-US" altLang="zh-CN" sz="2200" b="1">
                  <a:latin typeface="Verdana" pitchFamily="34" charset="0"/>
                </a:rPr>
                <a:t>4</a:t>
              </a:r>
              <a:r>
                <a:rPr lang="zh-CN" altLang="en-US" sz="2200" b="1">
                  <a:latin typeface="Verdana" pitchFamily="34" charset="0"/>
                </a:rPr>
                <a:t>．</a:t>
              </a:r>
              <a:r>
                <a:rPr lang="en-US" altLang="zh-CN" sz="2200" b="1">
                  <a:latin typeface="Verdana" pitchFamily="34" charset="0"/>
                </a:rPr>
                <a:t>6</a:t>
              </a:r>
              <a:r>
                <a:rPr lang="zh-CN" altLang="en-US" sz="2200" b="1">
                  <a:latin typeface="Verdana" pitchFamily="34" charset="0"/>
                </a:rPr>
                <a:t>万吨载重量，长</a:t>
              </a:r>
              <a:r>
                <a:rPr lang="en-US" altLang="zh-CN" sz="2200" b="1">
                  <a:latin typeface="Verdana" pitchFamily="34" charset="0"/>
                </a:rPr>
                <a:t>269</a:t>
              </a:r>
              <a:r>
                <a:rPr lang="zh-CN" altLang="en-US" sz="2200" b="1">
                  <a:latin typeface="Verdana" pitchFamily="34" charset="0"/>
                </a:rPr>
                <a:t>米，</a:t>
              </a:r>
              <a:r>
                <a:rPr lang="en-US" altLang="zh-CN" sz="2200" b="1">
                  <a:latin typeface="Verdana" pitchFamily="34" charset="0"/>
                </a:rPr>
                <a:t>16</a:t>
              </a:r>
              <a:r>
                <a:rPr lang="zh-CN" altLang="en-US" sz="2200" b="1">
                  <a:latin typeface="Verdana" pitchFamily="34" charset="0"/>
                </a:rPr>
                <a:t>个密封舱，双重钢壳，牢固无比，号称</a:t>
              </a:r>
              <a:r>
                <a:rPr lang="zh-CN" altLang="en-US" sz="2200" b="1"/>
                <a:t>“</a:t>
              </a:r>
              <a:r>
                <a:rPr lang="zh-CN" altLang="en-US" sz="2200" b="1">
                  <a:latin typeface="Verdana" pitchFamily="34" charset="0"/>
                </a:rPr>
                <a:t>不沉之城</a:t>
              </a:r>
              <a:r>
                <a:rPr lang="zh-CN" altLang="en-US" sz="2200" b="1"/>
                <a:t>”</a:t>
              </a:r>
              <a:r>
                <a:rPr lang="zh-CN" altLang="en-US" sz="2200" b="1">
                  <a:latin typeface="Verdana" pitchFamily="34" charset="0"/>
                </a:rPr>
                <a:t>。</a:t>
              </a:r>
            </a:p>
          </p:txBody>
        </p:sp>
        <p:pic>
          <p:nvPicPr>
            <p:cNvPr id="4106" name="Picture 6" descr="http://news.k8008.com/uploads/allimg/130305/6-1303051502424D.jpg"/>
            <p:cNvPicPr>
              <a:picLocks noChangeAspect="1" noChangeArrowheads="1"/>
            </p:cNvPicPr>
            <p:nvPr/>
          </p:nvPicPr>
          <p:blipFill>
            <a:blip r:embed="rId2" cstate="print"/>
            <a:srcRect l="4852" t="18074" r="3825" b="12413"/>
            <a:stretch>
              <a:fillRect/>
            </a:stretch>
          </p:blipFill>
          <p:spPr bwMode="auto">
            <a:xfrm>
              <a:off x="135" y="135"/>
              <a:ext cx="3105" cy="1665"/>
            </a:xfrm>
            <a:prstGeom prst="rect">
              <a:avLst/>
            </a:prstGeom>
            <a:noFill/>
            <a:ln w="9525">
              <a:noFill/>
              <a:miter lim="800000"/>
              <a:headEnd/>
              <a:tailEnd/>
            </a:ln>
          </p:spPr>
        </p:pic>
      </p:grpSp>
      <p:grpSp>
        <p:nvGrpSpPr>
          <p:cNvPr id="3" name="Group 11"/>
          <p:cNvGrpSpPr>
            <a:grpSpLocks/>
          </p:cNvGrpSpPr>
          <p:nvPr/>
        </p:nvGrpSpPr>
        <p:grpSpPr bwMode="auto">
          <a:xfrm>
            <a:off x="214313" y="2852738"/>
            <a:ext cx="8650287" cy="2857500"/>
            <a:chOff x="135" y="1797"/>
            <a:chExt cx="5449" cy="1800"/>
          </a:xfrm>
        </p:grpSpPr>
        <p:pic>
          <p:nvPicPr>
            <p:cNvPr id="4103" name="Picture 4" descr="http://i0.rongshuxia.com/files/img/upload/20110411/1302486635785227.jpg"/>
            <p:cNvPicPr>
              <a:picLocks noChangeAspect="1" noChangeArrowheads="1"/>
            </p:cNvPicPr>
            <p:nvPr/>
          </p:nvPicPr>
          <p:blipFill>
            <a:blip r:embed="rId3" cstate="print"/>
            <a:srcRect/>
            <a:stretch>
              <a:fillRect/>
            </a:stretch>
          </p:blipFill>
          <p:spPr bwMode="auto">
            <a:xfrm>
              <a:off x="135" y="1797"/>
              <a:ext cx="3105" cy="1800"/>
            </a:xfrm>
            <a:prstGeom prst="rect">
              <a:avLst/>
            </a:prstGeom>
            <a:noFill/>
            <a:ln w="9525">
              <a:noFill/>
              <a:miter lim="800000"/>
              <a:headEnd/>
              <a:tailEnd/>
            </a:ln>
          </p:spPr>
        </p:pic>
        <p:sp>
          <p:nvSpPr>
            <p:cNvPr id="4104" name="矩形 20"/>
            <p:cNvSpPr>
              <a:spLocks noChangeArrowheads="1"/>
            </p:cNvSpPr>
            <p:nvPr/>
          </p:nvSpPr>
          <p:spPr bwMode="auto">
            <a:xfrm>
              <a:off x="3424" y="1975"/>
              <a:ext cx="2160" cy="911"/>
            </a:xfrm>
            <a:prstGeom prst="rect">
              <a:avLst/>
            </a:prstGeom>
            <a:noFill/>
            <a:ln w="9525">
              <a:noFill/>
              <a:miter lim="800000"/>
              <a:headEnd/>
              <a:tailEnd/>
            </a:ln>
          </p:spPr>
          <p:txBody>
            <a:bodyPr>
              <a:spAutoFit/>
            </a:bodyPr>
            <a:lstStyle/>
            <a:p>
              <a:pPr algn="just"/>
              <a:r>
                <a:rPr lang="zh-CN" altLang="en-US" sz="2200" b="1" dirty="0">
                  <a:solidFill>
                    <a:srgbClr val="000000"/>
                  </a:solidFill>
                  <a:latin typeface="Verdana" pitchFamily="34" charset="0"/>
                </a:rPr>
                <a:t>载有</a:t>
              </a:r>
              <a:r>
                <a:rPr lang="en-US" altLang="zh-CN" sz="2200" b="1" dirty="0">
                  <a:solidFill>
                    <a:srgbClr val="000000"/>
                  </a:solidFill>
                  <a:latin typeface="Verdana" pitchFamily="34" charset="0"/>
                </a:rPr>
                <a:t>2224</a:t>
              </a:r>
              <a:r>
                <a:rPr lang="zh-CN" altLang="en-US" sz="2200" b="1" dirty="0">
                  <a:solidFill>
                    <a:srgbClr val="000000"/>
                  </a:solidFill>
                  <a:latin typeface="Verdana" pitchFamily="34" charset="0"/>
                </a:rPr>
                <a:t>名乘客和船员，首航沉没于冰海，除了登上救生艇的</a:t>
              </a:r>
              <a:r>
                <a:rPr lang="en-US" altLang="zh-CN" sz="2200" b="1" dirty="0">
                  <a:solidFill>
                    <a:srgbClr val="000000"/>
                  </a:solidFill>
                  <a:latin typeface="Verdana" pitchFamily="34" charset="0"/>
                </a:rPr>
                <a:t>711</a:t>
              </a:r>
              <a:r>
                <a:rPr lang="zh-CN" altLang="en-US" sz="2200" b="1" dirty="0">
                  <a:solidFill>
                    <a:srgbClr val="000000"/>
                  </a:solidFill>
                  <a:latin typeface="Verdana" pitchFamily="34" charset="0"/>
                </a:rPr>
                <a:t>人幸存外，共有</a:t>
              </a:r>
              <a:r>
                <a:rPr lang="en-US" altLang="zh-CN" sz="2200" b="1" dirty="0">
                  <a:solidFill>
                    <a:srgbClr val="000000"/>
                  </a:solidFill>
                  <a:latin typeface="Verdana" pitchFamily="34" charset="0"/>
                </a:rPr>
                <a:t>1513</a:t>
              </a:r>
              <a:r>
                <a:rPr lang="zh-CN" altLang="en-US" sz="2200" b="1" dirty="0">
                  <a:solidFill>
                    <a:srgbClr val="000000"/>
                  </a:solidFill>
                  <a:latin typeface="Verdana" pitchFamily="34" charset="0"/>
                </a:rPr>
                <a:t>人葬身冰海。</a:t>
              </a:r>
              <a:endParaRPr lang="zh-CN" altLang="en-US" sz="2200" b="1" dirty="0"/>
            </a:p>
          </p:txBody>
        </p:sp>
      </p:grpSp>
      <p:grpSp>
        <p:nvGrpSpPr>
          <p:cNvPr id="4" name="Group 12"/>
          <p:cNvGrpSpPr>
            <a:grpSpLocks/>
          </p:cNvGrpSpPr>
          <p:nvPr/>
        </p:nvGrpSpPr>
        <p:grpSpPr bwMode="auto">
          <a:xfrm>
            <a:off x="1763713" y="5084765"/>
            <a:ext cx="7200901" cy="1231901"/>
            <a:chOff x="1111" y="3203"/>
            <a:chExt cx="4536" cy="776"/>
          </a:xfrm>
        </p:grpSpPr>
        <p:sp>
          <p:nvSpPr>
            <p:cNvPr id="4101" name="Rectangle 4"/>
            <p:cNvSpPr>
              <a:spLocks noChangeArrowheads="1"/>
            </p:cNvSpPr>
            <p:nvPr/>
          </p:nvSpPr>
          <p:spPr bwMode="auto">
            <a:xfrm>
              <a:off x="3330" y="3203"/>
              <a:ext cx="2317" cy="368"/>
            </a:xfrm>
            <a:prstGeom prst="rect">
              <a:avLst/>
            </a:prstGeom>
            <a:solidFill>
              <a:srgbClr val="66FFFF"/>
            </a:solidFill>
            <a:ln w="9525" algn="ctr">
              <a:noFill/>
              <a:miter lim="800000"/>
              <a:headEnd/>
              <a:tailEnd/>
            </a:ln>
          </p:spPr>
          <p:txBody>
            <a:bodyPr wrap="square" anchor="ctr">
              <a:spAutoFit/>
            </a:bodyPr>
            <a:lstStyle/>
            <a:p>
              <a:pPr algn="ctr"/>
              <a:r>
                <a:rPr lang="zh-CN" altLang="en-US" sz="3200" b="1" dirty="0">
                  <a:solidFill>
                    <a:srgbClr val="0000CC"/>
                  </a:solidFill>
                  <a:latin typeface="楷体_GB2312" pitchFamily="49" charset="-122"/>
                  <a:ea typeface="楷体_GB2312" pitchFamily="49" charset="-122"/>
                </a:rPr>
                <a:t>船为什么会沉没？</a:t>
              </a:r>
            </a:p>
          </p:txBody>
        </p:sp>
        <p:sp>
          <p:nvSpPr>
            <p:cNvPr id="4102" name="矩形 22"/>
            <p:cNvSpPr>
              <a:spLocks noChangeArrowheads="1"/>
            </p:cNvSpPr>
            <p:nvPr/>
          </p:nvSpPr>
          <p:spPr bwMode="auto">
            <a:xfrm>
              <a:off x="1111" y="3611"/>
              <a:ext cx="4529" cy="368"/>
            </a:xfrm>
            <a:prstGeom prst="rect">
              <a:avLst/>
            </a:prstGeom>
            <a:solidFill>
              <a:srgbClr val="66FFFF"/>
            </a:solidFill>
            <a:ln w="9525">
              <a:noFill/>
              <a:miter lim="800000"/>
              <a:headEnd/>
              <a:tailEnd/>
            </a:ln>
          </p:spPr>
          <p:txBody>
            <a:bodyPr wrap="none">
              <a:spAutoFit/>
            </a:bodyPr>
            <a:lstStyle/>
            <a:p>
              <a:r>
                <a:rPr lang="zh-CN" altLang="en-US" sz="3200" b="1" dirty="0">
                  <a:solidFill>
                    <a:srgbClr val="FF3399"/>
                  </a:solidFill>
                  <a:latin typeface="黑体" pitchFamily="2" charset="-122"/>
                  <a:ea typeface="黑体" pitchFamily="2" charset="-122"/>
                </a:rPr>
                <a:t>一项新的科学研究回答了</a:t>
              </a:r>
              <a:r>
                <a:rPr lang="en-US" altLang="zh-CN" sz="3200" b="1" dirty="0">
                  <a:solidFill>
                    <a:srgbClr val="FF3399"/>
                  </a:solidFill>
                  <a:latin typeface="黑体" pitchFamily="2" charset="-122"/>
                  <a:ea typeface="黑体" pitchFamily="2" charset="-122"/>
                </a:rPr>
                <a:t>80</a:t>
              </a:r>
              <a:r>
                <a:rPr lang="zh-CN" altLang="en-US" sz="3200" b="1" dirty="0">
                  <a:solidFill>
                    <a:srgbClr val="FF3399"/>
                  </a:solidFill>
                  <a:latin typeface="黑体" pitchFamily="2" charset="-122"/>
                  <a:ea typeface="黑体" pitchFamily="2" charset="-122"/>
                </a:rPr>
                <a:t>年未解之谜</a:t>
              </a:r>
              <a:endParaRPr lang="zh-CN" altLang="en-US" sz="3200" dirty="0">
                <a:solidFill>
                  <a:srgbClr val="FF3399"/>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Bottom)">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2"/>
          <p:cNvSpPr>
            <a:spLocks noChangeArrowheads="1"/>
          </p:cNvSpPr>
          <p:nvPr/>
        </p:nvSpPr>
        <p:spPr bwMode="auto">
          <a:xfrm>
            <a:off x="323528" y="1340768"/>
            <a:ext cx="8429625" cy="830262"/>
          </a:xfrm>
          <a:prstGeom prst="rect">
            <a:avLst/>
          </a:prstGeom>
          <a:noFill/>
          <a:ln w="9525">
            <a:noFill/>
            <a:miter lim="800000"/>
            <a:headEnd/>
            <a:tailEnd/>
          </a:ln>
        </p:spPr>
        <p:txBody>
          <a:bodyPr>
            <a:spAutoFit/>
          </a:bodyPr>
          <a:lstStyle/>
          <a:p>
            <a:pPr algn="just">
              <a:defRPr/>
            </a:pPr>
            <a:r>
              <a:rPr lang="zh-CN" altLang="en-US" sz="2400" dirty="0">
                <a:ea typeface="宋体" pitchFamily="2" charset="-122"/>
              </a:rPr>
              <a:t>    断裂失效的形式主要有：</a:t>
            </a:r>
            <a:r>
              <a:rPr lang="zh-CN" altLang="en-US" sz="2400" b="1" dirty="0">
                <a:effectLst>
                  <a:outerShdw blurRad="38100" dist="38100" dir="2700000" algn="tl">
                    <a:srgbClr val="000000">
                      <a:alpha val="43137"/>
                    </a:srgbClr>
                  </a:outerShdw>
                </a:effectLst>
                <a:ea typeface="宋体" pitchFamily="2" charset="-122"/>
              </a:rPr>
              <a:t>塑性断裂</a:t>
            </a:r>
            <a:r>
              <a:rPr lang="zh-CN" altLang="en-US" sz="2400" dirty="0">
                <a:ea typeface="宋体" pitchFamily="2" charset="-122"/>
              </a:rPr>
              <a:t>、</a:t>
            </a:r>
            <a:r>
              <a:rPr lang="zh-CN" altLang="en-US" sz="2400" b="1" dirty="0">
                <a:effectLst>
                  <a:outerShdw blurRad="38100" dist="38100" dir="2700000" algn="tl">
                    <a:srgbClr val="000000">
                      <a:alpha val="43137"/>
                    </a:srgbClr>
                  </a:outerShdw>
                </a:effectLst>
                <a:ea typeface="宋体" pitchFamily="2" charset="-122"/>
              </a:rPr>
              <a:t>脆性断裂</a:t>
            </a:r>
            <a:r>
              <a:rPr lang="zh-CN" altLang="en-US" sz="2400" dirty="0">
                <a:ea typeface="宋体" pitchFamily="2" charset="-122"/>
              </a:rPr>
              <a:t>、</a:t>
            </a:r>
            <a:r>
              <a:rPr lang="zh-CN" altLang="en-US" sz="2400" b="1" dirty="0">
                <a:effectLst>
                  <a:outerShdw blurRad="38100" dist="38100" dir="2700000" algn="tl">
                    <a:srgbClr val="000000">
                      <a:alpha val="43137"/>
                    </a:srgbClr>
                  </a:outerShdw>
                </a:effectLst>
                <a:ea typeface="宋体" pitchFamily="2" charset="-122"/>
              </a:rPr>
              <a:t>疲劳断裂</a:t>
            </a:r>
            <a:r>
              <a:rPr lang="zh-CN" altLang="en-US" sz="2400" dirty="0">
                <a:ea typeface="宋体" pitchFamily="2" charset="-122"/>
              </a:rPr>
              <a:t>及</a:t>
            </a:r>
            <a:r>
              <a:rPr lang="zh-CN" altLang="en-US" sz="2400" b="1" dirty="0">
                <a:effectLst>
                  <a:outerShdw blurRad="38100" dist="38100" dir="2700000" algn="tl">
                    <a:srgbClr val="000000">
                      <a:alpha val="43137"/>
                    </a:srgbClr>
                  </a:outerShdw>
                </a:effectLst>
                <a:ea typeface="宋体" pitchFamily="2" charset="-122"/>
              </a:rPr>
              <a:t>蠕变失效断裂</a:t>
            </a:r>
            <a:r>
              <a:rPr lang="zh-CN" altLang="en-US" sz="2400" dirty="0">
                <a:ea typeface="宋体" pitchFamily="2" charset="-122"/>
              </a:rPr>
              <a:t>等。</a:t>
            </a:r>
          </a:p>
        </p:txBody>
      </p:sp>
      <p:sp>
        <p:nvSpPr>
          <p:cNvPr id="10244" name="Rectangle 9"/>
          <p:cNvSpPr>
            <a:spLocks noChangeArrowheads="1"/>
          </p:cNvSpPr>
          <p:nvPr/>
        </p:nvSpPr>
        <p:spPr bwMode="auto">
          <a:xfrm>
            <a:off x="395536" y="548680"/>
            <a:ext cx="2736304" cy="441325"/>
          </a:xfrm>
          <a:prstGeom prst="rect">
            <a:avLst/>
          </a:prstGeom>
          <a:solidFill>
            <a:srgbClr val="66FFFF"/>
          </a:solidFill>
          <a:ln w="9525">
            <a:solidFill>
              <a:srgbClr val="000000"/>
            </a:solidFill>
            <a:miter lim="800000"/>
            <a:headEnd/>
            <a:tailEnd/>
          </a:ln>
        </p:spPr>
        <p:txBody>
          <a:bodyPr lIns="12700" tIns="12700" rIns="12700" bIns="12700"/>
          <a:lstStyle/>
          <a:p>
            <a:r>
              <a:rPr lang="zh-CN" altLang="en-US" sz="2800" b="1" dirty="0" smtClean="0">
                <a:latin typeface="黑体" pitchFamily="2" charset="-122"/>
                <a:ea typeface="黑体" pitchFamily="2" charset="-122"/>
                <a:cs typeface="Times New Roman" pitchFamily="18" charset="0"/>
              </a:rPr>
              <a:t>（</a:t>
            </a:r>
            <a:r>
              <a:rPr lang="en-US" altLang="zh-CN" sz="2800" b="1" dirty="0" smtClean="0">
                <a:latin typeface="黑体" pitchFamily="2" charset="-122"/>
                <a:ea typeface="黑体" pitchFamily="2" charset="-122"/>
                <a:cs typeface="Times New Roman" pitchFamily="18" charset="0"/>
              </a:rPr>
              <a:t>4</a:t>
            </a:r>
            <a:r>
              <a:rPr lang="zh-CN" altLang="en-US" sz="2800" b="1" dirty="0" smtClean="0">
                <a:latin typeface="黑体" pitchFamily="2" charset="-122"/>
                <a:ea typeface="黑体" pitchFamily="2" charset="-122"/>
                <a:cs typeface="Times New Roman" pitchFamily="18" charset="0"/>
              </a:rPr>
              <a:t>）断裂</a:t>
            </a:r>
            <a:r>
              <a:rPr lang="zh-CN" altLang="en-US" sz="2800" b="1" dirty="0">
                <a:latin typeface="黑体" pitchFamily="2" charset="-122"/>
                <a:ea typeface="黑体" pitchFamily="2" charset="-122"/>
                <a:cs typeface="Times New Roman" pitchFamily="18" charset="0"/>
              </a:rPr>
              <a:t>失效</a:t>
            </a:r>
            <a:endParaRPr lang="zh-CN" altLang="en-US" sz="2800" b="1" dirty="0">
              <a:latin typeface="黑体" pitchFamily="2" charset="-122"/>
              <a:ea typeface="黑体" pitchFamily="2" charset="-122"/>
            </a:endParaRPr>
          </a:p>
        </p:txBody>
      </p:sp>
      <p:sp>
        <p:nvSpPr>
          <p:cNvPr id="10245" name="矩形 4"/>
          <p:cNvSpPr>
            <a:spLocks noChangeArrowheads="1"/>
          </p:cNvSpPr>
          <p:nvPr/>
        </p:nvSpPr>
        <p:spPr bwMode="auto">
          <a:xfrm>
            <a:off x="3347864" y="548680"/>
            <a:ext cx="5581824" cy="461963"/>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楷体_GB2312" pitchFamily="49" charset="-122"/>
                <a:ea typeface="楷体_GB2312" pitchFamily="49" charset="-122"/>
              </a:rPr>
              <a:t>因</a:t>
            </a:r>
            <a:r>
              <a:rPr lang="zh-CN" altLang="en-US" sz="2400" b="1" dirty="0">
                <a:solidFill>
                  <a:srgbClr val="000000"/>
                </a:solidFill>
                <a:latin typeface="楷体_GB2312" pitchFamily="49" charset="-122"/>
                <a:ea typeface="楷体_GB2312" pitchFamily="49" charset="-122"/>
              </a:rPr>
              <a:t>断裂</a:t>
            </a:r>
            <a:r>
              <a:rPr lang="en-US" altLang="zh-CN" sz="2400" b="1" dirty="0">
                <a:solidFill>
                  <a:srgbClr val="00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特别是突然断裂</a:t>
            </a:r>
            <a:r>
              <a:rPr lang="en-US" altLang="zh-CN" sz="2400" b="1" dirty="0">
                <a:solidFill>
                  <a:srgbClr val="00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而产生的</a:t>
            </a:r>
            <a:r>
              <a:rPr lang="zh-CN" altLang="en-US" sz="2400" b="1" dirty="0" smtClean="0">
                <a:solidFill>
                  <a:srgbClr val="000000"/>
                </a:solidFill>
                <a:latin typeface="楷体_GB2312" pitchFamily="49" charset="-122"/>
                <a:ea typeface="楷体_GB2312" pitchFamily="49" charset="-122"/>
              </a:rPr>
              <a:t>失效。</a:t>
            </a:r>
            <a:endParaRPr lang="zh-CN" altLang="en-US" sz="2400" b="1" dirty="0">
              <a:latin typeface="楷体_GB2312" pitchFamily="49" charset="-122"/>
              <a:ea typeface="楷体_GB2312" pitchFamily="49" charset="-122"/>
            </a:endParaRPr>
          </a:p>
        </p:txBody>
      </p:sp>
      <p:pic>
        <p:nvPicPr>
          <p:cNvPr id="10" name="Picture 9"/>
          <p:cNvPicPr>
            <a:picLocks noChangeAspect="1" noChangeArrowheads="1"/>
          </p:cNvPicPr>
          <p:nvPr/>
        </p:nvPicPr>
        <p:blipFill>
          <a:blip r:embed="rId2" cstate="print"/>
          <a:srcRect/>
          <a:stretch>
            <a:fillRect/>
          </a:stretch>
        </p:blipFill>
        <p:spPr bwMode="auto">
          <a:xfrm>
            <a:off x="5835016" y="1916832"/>
            <a:ext cx="2789648" cy="2232248"/>
          </a:xfrm>
          <a:prstGeom prst="rect">
            <a:avLst/>
          </a:prstGeom>
          <a:noFill/>
          <a:ln w="9525">
            <a:noFill/>
            <a:miter lim="800000"/>
            <a:headEnd/>
            <a:tailEnd/>
          </a:ln>
          <a:effectLst/>
        </p:spPr>
      </p:pic>
      <p:sp>
        <p:nvSpPr>
          <p:cNvPr id="11" name="矩形 10"/>
          <p:cNvSpPr/>
          <p:nvPr/>
        </p:nvSpPr>
        <p:spPr>
          <a:xfrm>
            <a:off x="467544" y="2348880"/>
            <a:ext cx="1883849" cy="461665"/>
          </a:xfrm>
          <a:prstGeom prst="rect">
            <a:avLst/>
          </a:prstGeom>
        </p:spPr>
        <p:txBody>
          <a:bodyPr wrap="none">
            <a:spAutoFit/>
          </a:bodyPr>
          <a:lstStyle/>
          <a:p>
            <a:pPr marL="457200" indent="-457200">
              <a:buFont typeface="+mj-ea"/>
              <a:buAutoNum type="circleNumDbPlain"/>
            </a:pPr>
            <a:r>
              <a:rPr lang="zh-CN" altLang="en-US" sz="2400" b="1" dirty="0" smtClean="0">
                <a:solidFill>
                  <a:srgbClr val="0000CC"/>
                </a:solidFill>
                <a:effectLst>
                  <a:outerShdw blurRad="38100" dist="38100" dir="2700000" algn="tl">
                    <a:srgbClr val="000000">
                      <a:alpha val="43137"/>
                    </a:srgbClr>
                  </a:outerShdw>
                </a:effectLst>
              </a:rPr>
              <a:t>塑性断裂</a:t>
            </a:r>
            <a:endParaRPr lang="zh-CN" altLang="en-US" dirty="0">
              <a:solidFill>
                <a:srgbClr val="0000CC"/>
              </a:solidFill>
            </a:endParaRPr>
          </a:p>
        </p:txBody>
      </p:sp>
      <p:pic>
        <p:nvPicPr>
          <p:cNvPr id="12" name="Picture 28"/>
          <p:cNvPicPr>
            <a:picLocks noChangeAspect="1" noChangeArrowheads="1"/>
          </p:cNvPicPr>
          <p:nvPr/>
        </p:nvPicPr>
        <p:blipFill>
          <a:blip r:embed="rId3" cstate="print"/>
          <a:srcRect l="4214" r="5884" b="30216"/>
          <a:stretch>
            <a:fillRect/>
          </a:stretch>
        </p:blipFill>
        <p:spPr bwMode="auto">
          <a:xfrm>
            <a:off x="539552" y="2996952"/>
            <a:ext cx="5192361" cy="3001834"/>
          </a:xfrm>
          <a:prstGeom prst="rect">
            <a:avLst/>
          </a:prstGeom>
          <a:noFill/>
          <a:ln w="9525">
            <a:noFill/>
            <a:miter lim="800000"/>
            <a:headEnd/>
            <a:tailEnd/>
          </a:ln>
          <a:effectLst/>
        </p:spPr>
      </p:pic>
      <p:sp>
        <p:nvSpPr>
          <p:cNvPr id="13" name="Text Box 27"/>
          <p:cNvSpPr txBox="1">
            <a:spLocks noChangeArrowheads="1"/>
          </p:cNvSpPr>
          <p:nvPr/>
        </p:nvSpPr>
        <p:spPr bwMode="auto">
          <a:xfrm>
            <a:off x="4932040" y="4437112"/>
            <a:ext cx="3960440" cy="1754326"/>
          </a:xfrm>
          <a:prstGeom prst="rect">
            <a:avLst/>
          </a:prstGeom>
          <a:noFill/>
          <a:ln w="9525">
            <a:noFill/>
            <a:miter lim="800000"/>
            <a:headEnd/>
            <a:tailEnd/>
          </a:ln>
        </p:spPr>
        <p:txBody>
          <a:bodyPr wrap="square">
            <a:spAutoFit/>
          </a:bodyPr>
          <a:lstStyle/>
          <a:p>
            <a:r>
              <a:rPr lang="zh-CN" b="1" dirty="0" smtClean="0"/>
              <a:t>断口</a:t>
            </a:r>
            <a:r>
              <a:rPr lang="zh-CN" b="1" dirty="0"/>
              <a:t>的起始点在中心附近，形成了剧烈的凹凸不平的纤维状部分，同时也垂直于最大拉应力方向，随后急速扩展为光亮的放射状部分，最后在外缘沿最大切应力发生剪切破坏，从而形成比较平滑的灰色</a:t>
            </a:r>
            <a:r>
              <a:rPr lang="zh-CN" b="1" dirty="0" smtClean="0"/>
              <a:t>剪切唇。</a:t>
            </a:r>
            <a:endParaRPr lang="zh-CN"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2" descr="http://thns.tsinghua.edu.cn/s70094/2002001/CH8/images-ch8/8.2.2-1c.jpg"/>
          <p:cNvPicPr>
            <a:picLocks noChangeAspect="1" noChangeArrowheads="1"/>
          </p:cNvPicPr>
          <p:nvPr/>
        </p:nvPicPr>
        <p:blipFill>
          <a:blip r:embed="rId2" cstate="print"/>
          <a:srcRect/>
          <a:stretch>
            <a:fillRect/>
          </a:stretch>
        </p:blipFill>
        <p:spPr bwMode="auto">
          <a:xfrm>
            <a:off x="6228184" y="332656"/>
            <a:ext cx="2915816" cy="2478444"/>
          </a:xfrm>
          <a:prstGeom prst="rect">
            <a:avLst/>
          </a:prstGeom>
          <a:noFill/>
          <a:ln w="9525">
            <a:noFill/>
            <a:miter lim="800000"/>
            <a:headEnd/>
            <a:tailEnd/>
          </a:ln>
        </p:spPr>
      </p:pic>
      <p:sp>
        <p:nvSpPr>
          <p:cNvPr id="10" name="Text Box 27"/>
          <p:cNvSpPr txBox="1">
            <a:spLocks noChangeArrowheads="1"/>
          </p:cNvSpPr>
          <p:nvPr/>
        </p:nvSpPr>
        <p:spPr bwMode="auto">
          <a:xfrm>
            <a:off x="827584" y="980728"/>
            <a:ext cx="2448272" cy="707886"/>
          </a:xfrm>
          <a:prstGeom prst="rect">
            <a:avLst/>
          </a:prstGeom>
          <a:noFill/>
          <a:ln w="9525">
            <a:noFill/>
            <a:miter lim="800000"/>
            <a:headEnd/>
            <a:tailEnd/>
          </a:ln>
        </p:spPr>
        <p:txBody>
          <a:bodyPr wrap="square">
            <a:spAutoFit/>
          </a:bodyPr>
          <a:lstStyle/>
          <a:p>
            <a:r>
              <a:rPr lang="zh-CN" sz="2000" b="1" dirty="0"/>
              <a:t>脆性断口特征为平直，无缩径现象</a:t>
            </a:r>
            <a:r>
              <a:rPr lang="zh-CN" sz="2000" b="1" dirty="0" smtClean="0"/>
              <a:t>。</a:t>
            </a:r>
            <a:endParaRPr lang="zh-CN" sz="2000" b="1" dirty="0"/>
          </a:p>
        </p:txBody>
      </p:sp>
      <p:sp>
        <p:nvSpPr>
          <p:cNvPr id="11" name="矩形 10"/>
          <p:cNvSpPr/>
          <p:nvPr/>
        </p:nvSpPr>
        <p:spPr>
          <a:xfrm>
            <a:off x="323528" y="476672"/>
            <a:ext cx="1883849" cy="461665"/>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457200" indent="-457200">
              <a:buFont typeface="+mj-ea"/>
              <a:buAutoNum type="circleNumDbPlain" startAt="2"/>
            </a:pPr>
            <a:r>
              <a:rPr lang="zh-CN" altLang="en-US" sz="2400" b="1" dirty="0" smtClean="0">
                <a:solidFill>
                  <a:srgbClr val="0000CC"/>
                </a:solidFill>
                <a:effectLst>
                  <a:outerShdw blurRad="38100" dist="38100" dir="2700000" algn="tl">
                    <a:srgbClr val="000000">
                      <a:alpha val="43137"/>
                    </a:srgbClr>
                  </a:outerShdw>
                </a:effectLst>
              </a:rPr>
              <a:t>脆性断裂</a:t>
            </a:r>
            <a:endParaRPr lang="zh-CN" altLang="en-US" dirty="0">
              <a:solidFill>
                <a:srgbClr val="0000CC"/>
              </a:solidFill>
            </a:endParaRPr>
          </a:p>
        </p:txBody>
      </p:sp>
      <p:sp>
        <p:nvSpPr>
          <p:cNvPr id="13" name="Text Box 13"/>
          <p:cNvSpPr txBox="1">
            <a:spLocks noChangeArrowheads="1"/>
          </p:cNvSpPr>
          <p:nvPr/>
        </p:nvSpPr>
        <p:spPr bwMode="auto">
          <a:xfrm>
            <a:off x="827584" y="2996952"/>
            <a:ext cx="7920880" cy="830997"/>
          </a:xfrm>
          <a:prstGeom prst="rect">
            <a:avLst/>
          </a:prstGeom>
          <a:noFill/>
          <a:ln w="9525">
            <a:noFill/>
            <a:miter lim="800000"/>
            <a:headEnd/>
            <a:tailEnd/>
          </a:ln>
          <a:effectLst/>
        </p:spPr>
        <p:txBody>
          <a:bodyPr wrap="square">
            <a:spAutoFit/>
          </a:bodyPr>
          <a:lstStyle/>
          <a:p>
            <a:pPr>
              <a:spcBef>
                <a:spcPct val="50000"/>
              </a:spcBef>
            </a:pPr>
            <a:r>
              <a:rPr lang="zh-CN" altLang="en-US" sz="2400" b="1" dirty="0" smtClean="0">
                <a:solidFill>
                  <a:srgbClr val="0000FF"/>
                </a:solidFill>
              </a:rPr>
              <a:t>宏观特征：</a:t>
            </a:r>
            <a:r>
              <a:rPr lang="zh-CN" altLang="en-US" sz="2400" dirty="0"/>
              <a:t>根据人字纹路的走向和放射棱线汇聚方向确定裂纹区</a:t>
            </a:r>
            <a:r>
              <a:rPr lang="zh-CN" altLang="en-US" sz="2400" dirty="0" smtClean="0"/>
              <a:t>。</a:t>
            </a:r>
            <a:endParaRPr lang="zh-CN" altLang="en-US" sz="2400" dirty="0"/>
          </a:p>
        </p:txBody>
      </p:sp>
      <p:grpSp>
        <p:nvGrpSpPr>
          <p:cNvPr id="14" name="Group 14"/>
          <p:cNvGrpSpPr>
            <a:grpSpLocks/>
          </p:cNvGrpSpPr>
          <p:nvPr/>
        </p:nvGrpSpPr>
        <p:grpSpPr bwMode="auto">
          <a:xfrm>
            <a:off x="1164207" y="3887688"/>
            <a:ext cx="3395663" cy="2133600"/>
            <a:chOff x="4340" y="4580"/>
            <a:chExt cx="2680" cy="1260"/>
          </a:xfrm>
        </p:grpSpPr>
        <p:grpSp>
          <p:nvGrpSpPr>
            <p:cNvPr id="15" name="Group 15"/>
            <p:cNvGrpSpPr>
              <a:grpSpLocks/>
            </p:cNvGrpSpPr>
            <p:nvPr/>
          </p:nvGrpSpPr>
          <p:grpSpPr bwMode="auto">
            <a:xfrm>
              <a:off x="4340" y="4580"/>
              <a:ext cx="2680" cy="1060"/>
              <a:chOff x="4340" y="4580"/>
              <a:chExt cx="2680" cy="1060"/>
            </a:xfrm>
          </p:grpSpPr>
          <p:grpSp>
            <p:nvGrpSpPr>
              <p:cNvPr id="17" name="Group 16"/>
              <p:cNvGrpSpPr>
                <a:grpSpLocks/>
              </p:cNvGrpSpPr>
              <p:nvPr/>
            </p:nvGrpSpPr>
            <p:grpSpPr bwMode="auto">
              <a:xfrm>
                <a:off x="4340" y="4580"/>
                <a:ext cx="2680" cy="872"/>
                <a:chOff x="4340" y="4580"/>
                <a:chExt cx="2680" cy="872"/>
              </a:xfrm>
            </p:grpSpPr>
            <p:sp>
              <p:nvSpPr>
                <p:cNvPr id="19" name="AutoShape 17"/>
                <p:cNvSpPr>
                  <a:spLocks noChangeArrowheads="1"/>
                </p:cNvSpPr>
                <p:nvPr/>
              </p:nvSpPr>
              <p:spPr bwMode="auto">
                <a:xfrm>
                  <a:off x="4340" y="4580"/>
                  <a:ext cx="2680" cy="840"/>
                </a:xfrm>
                <a:prstGeom prst="cube">
                  <a:avLst>
                    <a:gd name="adj" fmla="val 55356"/>
                  </a:avLst>
                </a:prstGeom>
                <a:solidFill>
                  <a:srgbClr val="FFFFFF"/>
                </a:solidFill>
                <a:ln w="12700">
                  <a:solidFill>
                    <a:srgbClr val="000000"/>
                  </a:solidFill>
                  <a:miter lim="800000"/>
                  <a:headEnd/>
                  <a:tailEnd/>
                </a:ln>
              </p:spPr>
              <p:txBody>
                <a:bodyPr/>
                <a:lstStyle/>
                <a:p>
                  <a:endParaRPr lang="zh-CN" altLang="en-US"/>
                </a:p>
              </p:txBody>
            </p:sp>
            <p:sp>
              <p:nvSpPr>
                <p:cNvPr id="20" name="Arc 18"/>
                <p:cNvSpPr>
                  <a:spLocks/>
                </p:cNvSpPr>
                <p:nvPr/>
              </p:nvSpPr>
              <p:spPr bwMode="auto">
                <a:xfrm>
                  <a:off x="5320" y="5240"/>
                  <a:ext cx="180" cy="1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0000"/>
                  </a:solidFill>
                  <a:round/>
                  <a:headEnd/>
                  <a:tailEnd/>
                </a:ln>
              </p:spPr>
              <p:txBody>
                <a:bodyPr/>
                <a:lstStyle/>
                <a:p>
                  <a:endParaRPr lang="zh-CN" altLang="en-US"/>
                </a:p>
              </p:txBody>
            </p:sp>
            <p:sp>
              <p:nvSpPr>
                <p:cNvPr id="21" name="Arc 19"/>
                <p:cNvSpPr>
                  <a:spLocks/>
                </p:cNvSpPr>
                <p:nvPr/>
              </p:nvSpPr>
              <p:spPr bwMode="auto">
                <a:xfrm rot="-2830392" flipH="1" flipV="1">
                  <a:off x="5176" y="5024"/>
                  <a:ext cx="247" cy="160"/>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22" name="Arc 20"/>
                <p:cNvSpPr>
                  <a:spLocks/>
                </p:cNvSpPr>
                <p:nvPr/>
              </p:nvSpPr>
              <p:spPr bwMode="auto">
                <a:xfrm rot="-2830392" flipH="1" flipV="1">
                  <a:off x="5336" y="5064"/>
                  <a:ext cx="247" cy="160"/>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23" name="Arc 21"/>
                <p:cNvSpPr>
                  <a:spLocks/>
                </p:cNvSpPr>
                <p:nvPr/>
              </p:nvSpPr>
              <p:spPr bwMode="auto">
                <a:xfrm rot="-2830392" flipH="1" flipV="1">
                  <a:off x="5516" y="5044"/>
                  <a:ext cx="247" cy="160"/>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24" name="Arc 22"/>
                <p:cNvSpPr>
                  <a:spLocks/>
                </p:cNvSpPr>
                <p:nvPr/>
              </p:nvSpPr>
              <p:spPr bwMode="auto">
                <a:xfrm rot="-2830392" flipH="1" flipV="1">
                  <a:off x="5656" y="5064"/>
                  <a:ext cx="247" cy="160"/>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25" name="Arc 23"/>
                <p:cNvSpPr>
                  <a:spLocks/>
                </p:cNvSpPr>
                <p:nvPr/>
              </p:nvSpPr>
              <p:spPr bwMode="auto">
                <a:xfrm>
                  <a:off x="5500" y="5260"/>
                  <a:ext cx="180" cy="1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0000"/>
                  </a:solidFill>
                  <a:round/>
                  <a:headEnd/>
                  <a:tailEnd/>
                </a:ln>
              </p:spPr>
              <p:txBody>
                <a:bodyPr/>
                <a:lstStyle/>
                <a:p>
                  <a:endParaRPr lang="zh-CN" altLang="en-US"/>
                </a:p>
              </p:txBody>
            </p:sp>
            <p:sp>
              <p:nvSpPr>
                <p:cNvPr id="26" name="Arc 24"/>
                <p:cNvSpPr>
                  <a:spLocks/>
                </p:cNvSpPr>
                <p:nvPr/>
              </p:nvSpPr>
              <p:spPr bwMode="auto">
                <a:xfrm>
                  <a:off x="5640" y="5280"/>
                  <a:ext cx="168" cy="160"/>
                </a:xfrm>
                <a:custGeom>
                  <a:avLst/>
                  <a:gdLst>
                    <a:gd name="G0" fmla="+- 0 0 0"/>
                    <a:gd name="G1" fmla="+- 21600 0 0"/>
                    <a:gd name="G2" fmla="+- 21600 0 0"/>
                    <a:gd name="T0" fmla="*/ 0 w 20219"/>
                    <a:gd name="T1" fmla="*/ 0 h 21600"/>
                    <a:gd name="T2" fmla="*/ 20219 w 20219"/>
                    <a:gd name="T3" fmla="*/ 13999 h 21600"/>
                    <a:gd name="T4" fmla="*/ 0 w 20219"/>
                    <a:gd name="T5" fmla="*/ 21600 h 21600"/>
                  </a:gdLst>
                  <a:ahLst/>
                  <a:cxnLst>
                    <a:cxn ang="0">
                      <a:pos x="T0" y="T1"/>
                    </a:cxn>
                    <a:cxn ang="0">
                      <a:pos x="T2" y="T3"/>
                    </a:cxn>
                    <a:cxn ang="0">
                      <a:pos x="T4" y="T5"/>
                    </a:cxn>
                  </a:cxnLst>
                  <a:rect l="0" t="0" r="r" b="b"/>
                  <a:pathLst>
                    <a:path w="20219" h="21600" fill="none" extrusionOk="0">
                      <a:moveTo>
                        <a:pt x="-1" y="0"/>
                      </a:moveTo>
                      <a:cubicBezTo>
                        <a:pt x="8997" y="0"/>
                        <a:pt x="17052" y="5577"/>
                        <a:pt x="20218" y="13999"/>
                      </a:cubicBezTo>
                    </a:path>
                    <a:path w="20219" h="21600" stroke="0" extrusionOk="0">
                      <a:moveTo>
                        <a:pt x="-1" y="0"/>
                      </a:moveTo>
                      <a:cubicBezTo>
                        <a:pt x="8997" y="0"/>
                        <a:pt x="17052" y="5577"/>
                        <a:pt x="20218" y="13999"/>
                      </a:cubicBezTo>
                      <a:lnTo>
                        <a:pt x="0" y="21600"/>
                      </a:lnTo>
                      <a:close/>
                    </a:path>
                  </a:pathLst>
                </a:custGeom>
                <a:noFill/>
                <a:ln w="12700">
                  <a:solidFill>
                    <a:srgbClr val="000000"/>
                  </a:solidFill>
                  <a:round/>
                  <a:headEnd/>
                  <a:tailEnd/>
                </a:ln>
              </p:spPr>
              <p:txBody>
                <a:bodyPr/>
                <a:lstStyle/>
                <a:p>
                  <a:endParaRPr lang="zh-CN" altLang="en-US"/>
                </a:p>
              </p:txBody>
            </p:sp>
            <p:sp>
              <p:nvSpPr>
                <p:cNvPr id="27" name="Arc 25"/>
                <p:cNvSpPr>
                  <a:spLocks/>
                </p:cNvSpPr>
                <p:nvPr/>
              </p:nvSpPr>
              <p:spPr bwMode="auto">
                <a:xfrm rot="-2830392" flipH="1" flipV="1">
                  <a:off x="5016" y="5024"/>
                  <a:ext cx="247" cy="160"/>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28" name="Arc 26"/>
                <p:cNvSpPr>
                  <a:spLocks/>
                </p:cNvSpPr>
                <p:nvPr/>
              </p:nvSpPr>
              <p:spPr bwMode="auto">
                <a:xfrm rot="-2830392" flipH="1" flipV="1">
                  <a:off x="6201" y="5059"/>
                  <a:ext cx="197" cy="160"/>
                </a:xfrm>
                <a:custGeom>
                  <a:avLst/>
                  <a:gdLst>
                    <a:gd name="G0" fmla="+- 7060 0 0"/>
                    <a:gd name="G1" fmla="+- 21600 0 0"/>
                    <a:gd name="G2" fmla="+- 21600 0 0"/>
                    <a:gd name="T0" fmla="*/ 0 w 23800"/>
                    <a:gd name="T1" fmla="*/ 1186 h 21600"/>
                    <a:gd name="T2" fmla="*/ 23800 w 23800"/>
                    <a:gd name="T3" fmla="*/ 7950 h 21600"/>
                    <a:gd name="T4" fmla="*/ 7060 w 23800"/>
                    <a:gd name="T5" fmla="*/ 21600 h 21600"/>
                  </a:gdLst>
                  <a:ahLst/>
                  <a:cxnLst>
                    <a:cxn ang="0">
                      <a:pos x="T0" y="T1"/>
                    </a:cxn>
                    <a:cxn ang="0">
                      <a:pos x="T2" y="T3"/>
                    </a:cxn>
                    <a:cxn ang="0">
                      <a:pos x="T4" y="T5"/>
                    </a:cxn>
                  </a:cxnLst>
                  <a:rect l="0" t="0" r="r" b="b"/>
                  <a:pathLst>
                    <a:path w="23800" h="21600" fill="none" extrusionOk="0">
                      <a:moveTo>
                        <a:pt x="0" y="1186"/>
                      </a:moveTo>
                      <a:cubicBezTo>
                        <a:pt x="2271" y="400"/>
                        <a:pt x="4657" y="-1"/>
                        <a:pt x="7060" y="0"/>
                      </a:cubicBezTo>
                      <a:cubicBezTo>
                        <a:pt x="13551" y="0"/>
                        <a:pt x="19698" y="2919"/>
                        <a:pt x="23800" y="7949"/>
                      </a:cubicBezTo>
                    </a:path>
                    <a:path w="23800" h="21600" stroke="0" extrusionOk="0">
                      <a:moveTo>
                        <a:pt x="0" y="1186"/>
                      </a:moveTo>
                      <a:cubicBezTo>
                        <a:pt x="2271" y="400"/>
                        <a:pt x="4657" y="-1"/>
                        <a:pt x="7060" y="0"/>
                      </a:cubicBezTo>
                      <a:cubicBezTo>
                        <a:pt x="13551" y="0"/>
                        <a:pt x="19698" y="2919"/>
                        <a:pt x="23800" y="7949"/>
                      </a:cubicBezTo>
                      <a:lnTo>
                        <a:pt x="7060" y="21600"/>
                      </a:lnTo>
                      <a:close/>
                    </a:path>
                  </a:pathLst>
                </a:custGeom>
                <a:noFill/>
                <a:ln w="12700">
                  <a:solidFill>
                    <a:srgbClr val="000000"/>
                  </a:solidFill>
                  <a:round/>
                  <a:headEnd/>
                  <a:tailEnd/>
                </a:ln>
              </p:spPr>
              <p:txBody>
                <a:bodyPr/>
                <a:lstStyle/>
                <a:p>
                  <a:endParaRPr lang="zh-CN" altLang="en-US"/>
                </a:p>
              </p:txBody>
            </p:sp>
            <p:sp>
              <p:nvSpPr>
                <p:cNvPr id="29" name="Arc 27"/>
                <p:cNvSpPr>
                  <a:spLocks/>
                </p:cNvSpPr>
                <p:nvPr/>
              </p:nvSpPr>
              <p:spPr bwMode="auto">
                <a:xfrm>
                  <a:off x="5140" y="5260"/>
                  <a:ext cx="180" cy="1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0000"/>
                  </a:solidFill>
                  <a:round/>
                  <a:headEnd/>
                  <a:tailEnd/>
                </a:ln>
              </p:spPr>
              <p:txBody>
                <a:bodyPr/>
                <a:lstStyle/>
                <a:p>
                  <a:endParaRPr lang="zh-CN" altLang="en-US"/>
                </a:p>
              </p:txBody>
            </p:sp>
            <p:sp>
              <p:nvSpPr>
                <p:cNvPr id="30" name="Arc 28"/>
                <p:cNvSpPr>
                  <a:spLocks/>
                </p:cNvSpPr>
                <p:nvPr/>
              </p:nvSpPr>
              <p:spPr bwMode="auto">
                <a:xfrm>
                  <a:off x="5800" y="5281"/>
                  <a:ext cx="177" cy="160"/>
                </a:xfrm>
                <a:custGeom>
                  <a:avLst/>
                  <a:gdLst>
                    <a:gd name="G0" fmla="+- 0 0 0"/>
                    <a:gd name="G1" fmla="+- 21600 0 0"/>
                    <a:gd name="G2" fmla="+- 21600 0 0"/>
                    <a:gd name="T0" fmla="*/ 0 w 21230"/>
                    <a:gd name="T1" fmla="*/ 0 h 21600"/>
                    <a:gd name="T2" fmla="*/ 21230 w 21230"/>
                    <a:gd name="T3" fmla="*/ 17619 h 21600"/>
                    <a:gd name="T4" fmla="*/ 0 w 21230"/>
                    <a:gd name="T5" fmla="*/ 21600 h 21600"/>
                  </a:gdLst>
                  <a:ahLst/>
                  <a:cxnLst>
                    <a:cxn ang="0">
                      <a:pos x="T0" y="T1"/>
                    </a:cxn>
                    <a:cxn ang="0">
                      <a:pos x="T2" y="T3"/>
                    </a:cxn>
                    <a:cxn ang="0">
                      <a:pos x="T4" y="T5"/>
                    </a:cxn>
                  </a:cxnLst>
                  <a:rect l="0" t="0" r="r" b="b"/>
                  <a:pathLst>
                    <a:path w="21230" h="21600" fill="none" extrusionOk="0">
                      <a:moveTo>
                        <a:pt x="-1" y="0"/>
                      </a:moveTo>
                      <a:cubicBezTo>
                        <a:pt x="10394" y="0"/>
                        <a:pt x="19314" y="7402"/>
                        <a:pt x="21229" y="17619"/>
                      </a:cubicBezTo>
                    </a:path>
                    <a:path w="21230" h="21600" stroke="0" extrusionOk="0">
                      <a:moveTo>
                        <a:pt x="-1" y="0"/>
                      </a:moveTo>
                      <a:cubicBezTo>
                        <a:pt x="10394" y="0"/>
                        <a:pt x="19314" y="7402"/>
                        <a:pt x="21229" y="17619"/>
                      </a:cubicBezTo>
                      <a:lnTo>
                        <a:pt x="0" y="21600"/>
                      </a:lnTo>
                      <a:close/>
                    </a:path>
                  </a:pathLst>
                </a:custGeom>
                <a:noFill/>
                <a:ln w="12700">
                  <a:solidFill>
                    <a:srgbClr val="000000"/>
                  </a:solidFill>
                  <a:round/>
                  <a:headEnd/>
                  <a:tailEnd/>
                </a:ln>
              </p:spPr>
              <p:txBody>
                <a:bodyPr/>
                <a:lstStyle/>
                <a:p>
                  <a:endParaRPr lang="zh-CN" altLang="en-US"/>
                </a:p>
              </p:txBody>
            </p:sp>
            <p:sp>
              <p:nvSpPr>
                <p:cNvPr id="31" name="Arc 29"/>
                <p:cNvSpPr>
                  <a:spLocks/>
                </p:cNvSpPr>
                <p:nvPr/>
              </p:nvSpPr>
              <p:spPr bwMode="auto">
                <a:xfrm rot="-755994">
                  <a:off x="6200" y="5260"/>
                  <a:ext cx="258" cy="192"/>
                </a:xfrm>
                <a:custGeom>
                  <a:avLst/>
                  <a:gdLst>
                    <a:gd name="G0" fmla="+- 0 0 0"/>
                    <a:gd name="G1" fmla="+- 20556 0 0"/>
                    <a:gd name="G2" fmla="+- 21600 0 0"/>
                    <a:gd name="T0" fmla="*/ 6635 w 21416"/>
                    <a:gd name="T1" fmla="*/ 0 h 20556"/>
                    <a:gd name="T2" fmla="*/ 21416 w 21416"/>
                    <a:gd name="T3" fmla="*/ 17739 h 20556"/>
                    <a:gd name="T4" fmla="*/ 0 w 21416"/>
                    <a:gd name="T5" fmla="*/ 20556 h 20556"/>
                  </a:gdLst>
                  <a:ahLst/>
                  <a:cxnLst>
                    <a:cxn ang="0">
                      <a:pos x="T0" y="T1"/>
                    </a:cxn>
                    <a:cxn ang="0">
                      <a:pos x="T2" y="T3"/>
                    </a:cxn>
                    <a:cxn ang="0">
                      <a:pos x="T4" y="T5"/>
                    </a:cxn>
                  </a:cxnLst>
                  <a:rect l="0" t="0" r="r" b="b"/>
                  <a:pathLst>
                    <a:path w="21416" h="20556" fill="none" extrusionOk="0">
                      <a:moveTo>
                        <a:pt x="6634" y="0"/>
                      </a:moveTo>
                      <a:cubicBezTo>
                        <a:pt x="14573" y="2562"/>
                        <a:pt x="20327" y="9467"/>
                        <a:pt x="21415" y="17739"/>
                      </a:cubicBezTo>
                    </a:path>
                    <a:path w="21416" h="20556" stroke="0" extrusionOk="0">
                      <a:moveTo>
                        <a:pt x="6634" y="0"/>
                      </a:moveTo>
                      <a:cubicBezTo>
                        <a:pt x="14573" y="2562"/>
                        <a:pt x="20327" y="9467"/>
                        <a:pt x="21415" y="17739"/>
                      </a:cubicBezTo>
                      <a:lnTo>
                        <a:pt x="0" y="20556"/>
                      </a:lnTo>
                      <a:close/>
                    </a:path>
                  </a:pathLst>
                </a:custGeom>
                <a:noFill/>
                <a:ln w="12700">
                  <a:solidFill>
                    <a:srgbClr val="000000"/>
                  </a:solidFill>
                  <a:round/>
                  <a:headEnd/>
                  <a:tailEnd/>
                </a:ln>
              </p:spPr>
              <p:txBody>
                <a:bodyPr/>
                <a:lstStyle/>
                <a:p>
                  <a:endParaRPr lang="zh-CN" altLang="en-US"/>
                </a:p>
              </p:txBody>
            </p:sp>
            <p:sp>
              <p:nvSpPr>
                <p:cNvPr id="32" name="Arc 30"/>
                <p:cNvSpPr>
                  <a:spLocks/>
                </p:cNvSpPr>
                <p:nvPr/>
              </p:nvSpPr>
              <p:spPr bwMode="auto">
                <a:xfrm rot="755994" flipV="1">
                  <a:off x="5980" y="5060"/>
                  <a:ext cx="258" cy="192"/>
                </a:xfrm>
                <a:custGeom>
                  <a:avLst/>
                  <a:gdLst>
                    <a:gd name="G0" fmla="+- 0 0 0"/>
                    <a:gd name="G1" fmla="+- 20556 0 0"/>
                    <a:gd name="G2" fmla="+- 21600 0 0"/>
                    <a:gd name="T0" fmla="*/ 6635 w 21416"/>
                    <a:gd name="T1" fmla="*/ 0 h 20556"/>
                    <a:gd name="T2" fmla="*/ 21416 w 21416"/>
                    <a:gd name="T3" fmla="*/ 17739 h 20556"/>
                    <a:gd name="T4" fmla="*/ 0 w 21416"/>
                    <a:gd name="T5" fmla="*/ 20556 h 20556"/>
                  </a:gdLst>
                  <a:ahLst/>
                  <a:cxnLst>
                    <a:cxn ang="0">
                      <a:pos x="T0" y="T1"/>
                    </a:cxn>
                    <a:cxn ang="0">
                      <a:pos x="T2" y="T3"/>
                    </a:cxn>
                    <a:cxn ang="0">
                      <a:pos x="T4" y="T5"/>
                    </a:cxn>
                  </a:cxnLst>
                  <a:rect l="0" t="0" r="r" b="b"/>
                  <a:pathLst>
                    <a:path w="21416" h="20556" fill="none" extrusionOk="0">
                      <a:moveTo>
                        <a:pt x="6634" y="0"/>
                      </a:moveTo>
                      <a:cubicBezTo>
                        <a:pt x="14573" y="2562"/>
                        <a:pt x="20327" y="9467"/>
                        <a:pt x="21415" y="17739"/>
                      </a:cubicBezTo>
                    </a:path>
                    <a:path w="21416" h="20556" stroke="0" extrusionOk="0">
                      <a:moveTo>
                        <a:pt x="6634" y="0"/>
                      </a:moveTo>
                      <a:cubicBezTo>
                        <a:pt x="14573" y="2562"/>
                        <a:pt x="20327" y="9467"/>
                        <a:pt x="21415" y="17739"/>
                      </a:cubicBezTo>
                      <a:lnTo>
                        <a:pt x="0" y="20556"/>
                      </a:lnTo>
                      <a:close/>
                    </a:path>
                  </a:pathLst>
                </a:custGeom>
                <a:noFill/>
                <a:ln w="12700">
                  <a:solidFill>
                    <a:srgbClr val="000000"/>
                  </a:solidFill>
                  <a:round/>
                  <a:headEnd/>
                  <a:tailEnd/>
                </a:ln>
              </p:spPr>
              <p:txBody>
                <a:bodyPr/>
                <a:lstStyle/>
                <a:p>
                  <a:endParaRPr lang="zh-CN" altLang="en-US"/>
                </a:p>
              </p:txBody>
            </p:sp>
            <p:sp>
              <p:nvSpPr>
                <p:cNvPr id="33" name="Arc 31"/>
                <p:cNvSpPr>
                  <a:spLocks/>
                </p:cNvSpPr>
                <p:nvPr/>
              </p:nvSpPr>
              <p:spPr bwMode="auto">
                <a:xfrm rot="-2830392" flipH="1" flipV="1">
                  <a:off x="5856" y="5044"/>
                  <a:ext cx="247" cy="160"/>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34" name="Arc 32"/>
                <p:cNvSpPr>
                  <a:spLocks/>
                </p:cNvSpPr>
                <p:nvPr/>
              </p:nvSpPr>
              <p:spPr bwMode="auto">
                <a:xfrm>
                  <a:off x="5940" y="5260"/>
                  <a:ext cx="173" cy="160"/>
                </a:xfrm>
                <a:custGeom>
                  <a:avLst/>
                  <a:gdLst>
                    <a:gd name="G0" fmla="+- 0 0 0"/>
                    <a:gd name="G1" fmla="+- 21600 0 0"/>
                    <a:gd name="G2" fmla="+- 21600 0 0"/>
                    <a:gd name="T0" fmla="*/ 0 w 20793"/>
                    <a:gd name="T1" fmla="*/ 0 h 21600"/>
                    <a:gd name="T2" fmla="*/ 20793 w 20793"/>
                    <a:gd name="T3" fmla="*/ 15752 h 21600"/>
                    <a:gd name="T4" fmla="*/ 0 w 20793"/>
                    <a:gd name="T5" fmla="*/ 21600 h 21600"/>
                  </a:gdLst>
                  <a:ahLst/>
                  <a:cxnLst>
                    <a:cxn ang="0">
                      <a:pos x="T0" y="T1"/>
                    </a:cxn>
                    <a:cxn ang="0">
                      <a:pos x="T2" y="T3"/>
                    </a:cxn>
                    <a:cxn ang="0">
                      <a:pos x="T4" y="T5"/>
                    </a:cxn>
                  </a:cxnLst>
                  <a:rect l="0" t="0" r="r" b="b"/>
                  <a:pathLst>
                    <a:path w="20793" h="21600" fill="none" extrusionOk="0">
                      <a:moveTo>
                        <a:pt x="-1" y="0"/>
                      </a:moveTo>
                      <a:cubicBezTo>
                        <a:pt x="9677" y="0"/>
                        <a:pt x="18173" y="6436"/>
                        <a:pt x="20793" y="15751"/>
                      </a:cubicBezTo>
                    </a:path>
                    <a:path w="20793" h="21600" stroke="0" extrusionOk="0">
                      <a:moveTo>
                        <a:pt x="-1" y="0"/>
                      </a:moveTo>
                      <a:cubicBezTo>
                        <a:pt x="9677" y="0"/>
                        <a:pt x="18173" y="6436"/>
                        <a:pt x="20793" y="15751"/>
                      </a:cubicBezTo>
                      <a:lnTo>
                        <a:pt x="0" y="21600"/>
                      </a:lnTo>
                      <a:close/>
                    </a:path>
                  </a:pathLst>
                </a:custGeom>
                <a:noFill/>
                <a:ln w="12700">
                  <a:solidFill>
                    <a:srgbClr val="000000"/>
                  </a:solidFill>
                  <a:round/>
                  <a:headEnd/>
                  <a:tailEnd/>
                </a:ln>
              </p:spPr>
              <p:txBody>
                <a:bodyPr/>
                <a:lstStyle/>
                <a:p>
                  <a:endParaRPr lang="zh-CN" altLang="en-US"/>
                </a:p>
              </p:txBody>
            </p:sp>
            <p:sp>
              <p:nvSpPr>
                <p:cNvPr id="35" name="Arc 33"/>
                <p:cNvSpPr>
                  <a:spLocks/>
                </p:cNvSpPr>
                <p:nvPr/>
              </p:nvSpPr>
              <p:spPr bwMode="auto">
                <a:xfrm>
                  <a:off x="6100" y="5260"/>
                  <a:ext cx="173" cy="160"/>
                </a:xfrm>
                <a:custGeom>
                  <a:avLst/>
                  <a:gdLst>
                    <a:gd name="G0" fmla="+- 0 0 0"/>
                    <a:gd name="G1" fmla="+- 21600 0 0"/>
                    <a:gd name="G2" fmla="+- 21600 0 0"/>
                    <a:gd name="T0" fmla="*/ 0 w 20793"/>
                    <a:gd name="T1" fmla="*/ 0 h 21600"/>
                    <a:gd name="T2" fmla="*/ 20793 w 20793"/>
                    <a:gd name="T3" fmla="*/ 15752 h 21600"/>
                    <a:gd name="T4" fmla="*/ 0 w 20793"/>
                    <a:gd name="T5" fmla="*/ 21600 h 21600"/>
                  </a:gdLst>
                  <a:ahLst/>
                  <a:cxnLst>
                    <a:cxn ang="0">
                      <a:pos x="T0" y="T1"/>
                    </a:cxn>
                    <a:cxn ang="0">
                      <a:pos x="T2" y="T3"/>
                    </a:cxn>
                    <a:cxn ang="0">
                      <a:pos x="T4" y="T5"/>
                    </a:cxn>
                  </a:cxnLst>
                  <a:rect l="0" t="0" r="r" b="b"/>
                  <a:pathLst>
                    <a:path w="20793" h="21600" fill="none" extrusionOk="0">
                      <a:moveTo>
                        <a:pt x="-1" y="0"/>
                      </a:moveTo>
                      <a:cubicBezTo>
                        <a:pt x="9677" y="0"/>
                        <a:pt x="18173" y="6436"/>
                        <a:pt x="20793" y="15751"/>
                      </a:cubicBezTo>
                    </a:path>
                    <a:path w="20793" h="21600" stroke="0" extrusionOk="0">
                      <a:moveTo>
                        <a:pt x="-1" y="0"/>
                      </a:moveTo>
                      <a:cubicBezTo>
                        <a:pt x="9677" y="0"/>
                        <a:pt x="18173" y="6436"/>
                        <a:pt x="20793" y="15751"/>
                      </a:cubicBezTo>
                      <a:lnTo>
                        <a:pt x="0" y="21600"/>
                      </a:lnTo>
                      <a:close/>
                    </a:path>
                  </a:pathLst>
                </a:custGeom>
                <a:noFill/>
                <a:ln w="12700">
                  <a:solidFill>
                    <a:srgbClr val="000000"/>
                  </a:solidFill>
                  <a:round/>
                  <a:headEnd/>
                  <a:tailEnd/>
                </a:ln>
              </p:spPr>
              <p:txBody>
                <a:bodyPr/>
                <a:lstStyle/>
                <a:p>
                  <a:endParaRPr lang="zh-CN" altLang="en-US"/>
                </a:p>
              </p:txBody>
            </p:sp>
            <p:sp>
              <p:nvSpPr>
                <p:cNvPr id="36" name="Freeform 34"/>
                <p:cNvSpPr>
                  <a:spLocks/>
                </p:cNvSpPr>
                <p:nvPr/>
              </p:nvSpPr>
              <p:spPr bwMode="auto">
                <a:xfrm rot="-745557">
                  <a:off x="6340" y="5220"/>
                  <a:ext cx="160" cy="60"/>
                </a:xfrm>
                <a:custGeom>
                  <a:avLst/>
                  <a:gdLst/>
                  <a:ahLst/>
                  <a:cxnLst>
                    <a:cxn ang="0">
                      <a:pos x="0" y="0"/>
                    </a:cxn>
                    <a:cxn ang="0">
                      <a:pos x="100" y="20"/>
                    </a:cxn>
                  </a:cxnLst>
                  <a:rect l="0" t="0" r="r" b="b"/>
                  <a:pathLst>
                    <a:path w="100" h="20">
                      <a:moveTo>
                        <a:pt x="0" y="0"/>
                      </a:moveTo>
                      <a:cubicBezTo>
                        <a:pt x="38" y="5"/>
                        <a:pt x="77" y="10"/>
                        <a:pt x="100" y="20"/>
                      </a:cubicBezTo>
                    </a:path>
                  </a:pathLst>
                </a:custGeom>
                <a:noFill/>
                <a:ln w="12700">
                  <a:solidFill>
                    <a:srgbClr val="000000"/>
                  </a:solidFill>
                  <a:round/>
                  <a:headEnd/>
                  <a:tailEnd/>
                </a:ln>
              </p:spPr>
              <p:txBody>
                <a:bodyPr/>
                <a:lstStyle/>
                <a:p>
                  <a:endParaRPr lang="zh-CN" altLang="en-US"/>
                </a:p>
              </p:txBody>
            </p:sp>
            <p:sp>
              <p:nvSpPr>
                <p:cNvPr id="37" name="Arc 35"/>
                <p:cNvSpPr>
                  <a:spLocks/>
                </p:cNvSpPr>
                <p:nvPr/>
              </p:nvSpPr>
              <p:spPr bwMode="auto">
                <a:xfrm rot="-2830392" flipH="1" flipV="1">
                  <a:off x="4616" y="5024"/>
                  <a:ext cx="247" cy="160"/>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38" name="Arc 36"/>
                <p:cNvSpPr>
                  <a:spLocks/>
                </p:cNvSpPr>
                <p:nvPr/>
              </p:nvSpPr>
              <p:spPr bwMode="auto">
                <a:xfrm rot="-2830392" flipH="1" flipV="1">
                  <a:off x="4816" y="5024"/>
                  <a:ext cx="247" cy="160"/>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39" name="Arc 37"/>
                <p:cNvSpPr>
                  <a:spLocks/>
                </p:cNvSpPr>
                <p:nvPr/>
              </p:nvSpPr>
              <p:spPr bwMode="auto">
                <a:xfrm rot="-2614549">
                  <a:off x="4400" y="5280"/>
                  <a:ext cx="191" cy="123"/>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40" name="Arc 38"/>
                <p:cNvSpPr>
                  <a:spLocks/>
                </p:cNvSpPr>
                <p:nvPr/>
              </p:nvSpPr>
              <p:spPr bwMode="auto">
                <a:xfrm>
                  <a:off x="4940" y="5240"/>
                  <a:ext cx="180" cy="1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0000"/>
                  </a:solidFill>
                  <a:round/>
                  <a:headEnd/>
                  <a:tailEnd/>
                </a:ln>
              </p:spPr>
              <p:txBody>
                <a:bodyPr/>
                <a:lstStyle/>
                <a:p>
                  <a:endParaRPr lang="zh-CN" altLang="en-US"/>
                </a:p>
              </p:txBody>
            </p:sp>
            <p:sp>
              <p:nvSpPr>
                <p:cNvPr id="41" name="Arc 39"/>
                <p:cNvSpPr>
                  <a:spLocks/>
                </p:cNvSpPr>
                <p:nvPr/>
              </p:nvSpPr>
              <p:spPr bwMode="auto">
                <a:xfrm>
                  <a:off x="4700" y="5240"/>
                  <a:ext cx="180" cy="1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0000"/>
                  </a:solidFill>
                  <a:round/>
                  <a:headEnd/>
                  <a:tailEnd/>
                </a:ln>
              </p:spPr>
              <p:txBody>
                <a:bodyPr/>
                <a:lstStyle/>
                <a:p>
                  <a:endParaRPr lang="zh-CN" altLang="en-US"/>
                </a:p>
              </p:txBody>
            </p:sp>
            <p:sp>
              <p:nvSpPr>
                <p:cNvPr id="42" name="Arc 40"/>
                <p:cNvSpPr>
                  <a:spLocks/>
                </p:cNvSpPr>
                <p:nvPr/>
              </p:nvSpPr>
              <p:spPr bwMode="auto">
                <a:xfrm rot="2614549" flipV="1">
                  <a:off x="4400" y="5080"/>
                  <a:ext cx="191" cy="123"/>
                </a:xfrm>
                <a:custGeom>
                  <a:avLst/>
                  <a:gdLst>
                    <a:gd name="G0" fmla="+- 13046 0 0"/>
                    <a:gd name="G1" fmla="+- 21600 0 0"/>
                    <a:gd name="G2" fmla="+- 21600 0 0"/>
                    <a:gd name="T0" fmla="*/ 0 w 29786"/>
                    <a:gd name="T1" fmla="*/ 4385 h 21600"/>
                    <a:gd name="T2" fmla="*/ 29786 w 29786"/>
                    <a:gd name="T3" fmla="*/ 7950 h 21600"/>
                    <a:gd name="T4" fmla="*/ 13046 w 29786"/>
                    <a:gd name="T5" fmla="*/ 21600 h 21600"/>
                  </a:gdLst>
                  <a:ahLst/>
                  <a:cxnLst>
                    <a:cxn ang="0">
                      <a:pos x="T0" y="T1"/>
                    </a:cxn>
                    <a:cxn ang="0">
                      <a:pos x="T2" y="T3"/>
                    </a:cxn>
                    <a:cxn ang="0">
                      <a:pos x="T4" y="T5"/>
                    </a:cxn>
                  </a:cxnLst>
                  <a:rect l="0" t="0" r="r" b="b"/>
                  <a:pathLst>
                    <a:path w="29786" h="21600" fill="none" extrusionOk="0">
                      <a:moveTo>
                        <a:pt x="-1" y="4384"/>
                      </a:moveTo>
                      <a:cubicBezTo>
                        <a:pt x="3754" y="1539"/>
                        <a:pt x="8335" y="-1"/>
                        <a:pt x="13046" y="0"/>
                      </a:cubicBezTo>
                      <a:cubicBezTo>
                        <a:pt x="19537" y="0"/>
                        <a:pt x="25684" y="2919"/>
                        <a:pt x="29786" y="7949"/>
                      </a:cubicBezTo>
                    </a:path>
                    <a:path w="29786" h="21600" stroke="0" extrusionOk="0">
                      <a:moveTo>
                        <a:pt x="-1" y="4384"/>
                      </a:moveTo>
                      <a:cubicBezTo>
                        <a:pt x="3754" y="1539"/>
                        <a:pt x="8335" y="-1"/>
                        <a:pt x="13046" y="0"/>
                      </a:cubicBezTo>
                      <a:cubicBezTo>
                        <a:pt x="19537" y="0"/>
                        <a:pt x="25684" y="2919"/>
                        <a:pt x="29786" y="7949"/>
                      </a:cubicBezTo>
                      <a:lnTo>
                        <a:pt x="13046" y="21600"/>
                      </a:lnTo>
                      <a:close/>
                    </a:path>
                  </a:pathLst>
                </a:custGeom>
                <a:noFill/>
                <a:ln w="12700">
                  <a:solidFill>
                    <a:srgbClr val="000000"/>
                  </a:solidFill>
                  <a:round/>
                  <a:headEnd/>
                  <a:tailEnd/>
                </a:ln>
              </p:spPr>
              <p:txBody>
                <a:bodyPr/>
                <a:lstStyle/>
                <a:p>
                  <a:endParaRPr lang="zh-CN" altLang="en-US"/>
                </a:p>
              </p:txBody>
            </p:sp>
            <p:sp>
              <p:nvSpPr>
                <p:cNvPr id="43" name="Arc 41"/>
                <p:cNvSpPr>
                  <a:spLocks/>
                </p:cNvSpPr>
                <p:nvPr/>
              </p:nvSpPr>
              <p:spPr bwMode="auto">
                <a:xfrm rot="4813406" flipV="1">
                  <a:off x="4539" y="5061"/>
                  <a:ext cx="202" cy="160"/>
                </a:xfrm>
                <a:custGeom>
                  <a:avLst/>
                  <a:gdLst>
                    <a:gd name="G0" fmla="+- 7631 0 0"/>
                    <a:gd name="G1" fmla="+- 21600 0 0"/>
                    <a:gd name="G2" fmla="+- 21600 0 0"/>
                    <a:gd name="T0" fmla="*/ 0 w 24371"/>
                    <a:gd name="T1" fmla="*/ 1393 h 21600"/>
                    <a:gd name="T2" fmla="*/ 24371 w 24371"/>
                    <a:gd name="T3" fmla="*/ 7950 h 21600"/>
                    <a:gd name="T4" fmla="*/ 7631 w 24371"/>
                    <a:gd name="T5" fmla="*/ 21600 h 21600"/>
                  </a:gdLst>
                  <a:ahLst/>
                  <a:cxnLst>
                    <a:cxn ang="0">
                      <a:pos x="T0" y="T1"/>
                    </a:cxn>
                    <a:cxn ang="0">
                      <a:pos x="T2" y="T3"/>
                    </a:cxn>
                    <a:cxn ang="0">
                      <a:pos x="T4" y="T5"/>
                    </a:cxn>
                  </a:cxnLst>
                  <a:rect l="0" t="0" r="r" b="b"/>
                  <a:pathLst>
                    <a:path w="24371" h="21600" fill="none" extrusionOk="0">
                      <a:moveTo>
                        <a:pt x="-1" y="1392"/>
                      </a:moveTo>
                      <a:cubicBezTo>
                        <a:pt x="2438" y="471"/>
                        <a:pt x="5024" y="-1"/>
                        <a:pt x="7631" y="0"/>
                      </a:cubicBezTo>
                      <a:cubicBezTo>
                        <a:pt x="14122" y="0"/>
                        <a:pt x="20269" y="2919"/>
                        <a:pt x="24371" y="7949"/>
                      </a:cubicBezTo>
                    </a:path>
                    <a:path w="24371" h="21600" stroke="0" extrusionOk="0">
                      <a:moveTo>
                        <a:pt x="-1" y="1392"/>
                      </a:moveTo>
                      <a:cubicBezTo>
                        <a:pt x="2438" y="471"/>
                        <a:pt x="5024" y="-1"/>
                        <a:pt x="7631" y="0"/>
                      </a:cubicBezTo>
                      <a:cubicBezTo>
                        <a:pt x="14122" y="0"/>
                        <a:pt x="20269" y="2919"/>
                        <a:pt x="24371" y="7949"/>
                      </a:cubicBezTo>
                      <a:lnTo>
                        <a:pt x="7631" y="21600"/>
                      </a:lnTo>
                      <a:close/>
                    </a:path>
                  </a:pathLst>
                </a:custGeom>
                <a:noFill/>
                <a:ln w="12700">
                  <a:solidFill>
                    <a:srgbClr val="000000"/>
                  </a:solidFill>
                  <a:round/>
                  <a:headEnd/>
                  <a:tailEnd/>
                </a:ln>
              </p:spPr>
              <p:txBody>
                <a:bodyPr/>
                <a:lstStyle/>
                <a:p>
                  <a:endParaRPr lang="zh-CN" altLang="en-US"/>
                </a:p>
              </p:txBody>
            </p:sp>
            <p:sp>
              <p:nvSpPr>
                <p:cNvPr id="44" name="Arc 42"/>
                <p:cNvSpPr>
                  <a:spLocks/>
                </p:cNvSpPr>
                <p:nvPr/>
              </p:nvSpPr>
              <p:spPr bwMode="auto">
                <a:xfrm rot="-4813406">
                  <a:off x="4519" y="5241"/>
                  <a:ext cx="202" cy="160"/>
                </a:xfrm>
                <a:custGeom>
                  <a:avLst/>
                  <a:gdLst>
                    <a:gd name="G0" fmla="+- 7631 0 0"/>
                    <a:gd name="G1" fmla="+- 21600 0 0"/>
                    <a:gd name="G2" fmla="+- 21600 0 0"/>
                    <a:gd name="T0" fmla="*/ 0 w 24371"/>
                    <a:gd name="T1" fmla="*/ 1393 h 21600"/>
                    <a:gd name="T2" fmla="*/ 24371 w 24371"/>
                    <a:gd name="T3" fmla="*/ 7950 h 21600"/>
                    <a:gd name="T4" fmla="*/ 7631 w 24371"/>
                    <a:gd name="T5" fmla="*/ 21600 h 21600"/>
                  </a:gdLst>
                  <a:ahLst/>
                  <a:cxnLst>
                    <a:cxn ang="0">
                      <a:pos x="T0" y="T1"/>
                    </a:cxn>
                    <a:cxn ang="0">
                      <a:pos x="T2" y="T3"/>
                    </a:cxn>
                    <a:cxn ang="0">
                      <a:pos x="T4" y="T5"/>
                    </a:cxn>
                  </a:cxnLst>
                  <a:rect l="0" t="0" r="r" b="b"/>
                  <a:pathLst>
                    <a:path w="24371" h="21600" fill="none" extrusionOk="0">
                      <a:moveTo>
                        <a:pt x="-1" y="1392"/>
                      </a:moveTo>
                      <a:cubicBezTo>
                        <a:pt x="2438" y="471"/>
                        <a:pt x="5024" y="-1"/>
                        <a:pt x="7631" y="0"/>
                      </a:cubicBezTo>
                      <a:cubicBezTo>
                        <a:pt x="14122" y="0"/>
                        <a:pt x="20269" y="2919"/>
                        <a:pt x="24371" y="7949"/>
                      </a:cubicBezTo>
                    </a:path>
                    <a:path w="24371" h="21600" stroke="0" extrusionOk="0">
                      <a:moveTo>
                        <a:pt x="-1" y="1392"/>
                      </a:moveTo>
                      <a:cubicBezTo>
                        <a:pt x="2438" y="471"/>
                        <a:pt x="5024" y="-1"/>
                        <a:pt x="7631" y="0"/>
                      </a:cubicBezTo>
                      <a:cubicBezTo>
                        <a:pt x="14122" y="0"/>
                        <a:pt x="20269" y="2919"/>
                        <a:pt x="24371" y="7949"/>
                      </a:cubicBezTo>
                      <a:lnTo>
                        <a:pt x="7631" y="21600"/>
                      </a:lnTo>
                      <a:close/>
                    </a:path>
                  </a:pathLst>
                </a:custGeom>
                <a:noFill/>
                <a:ln w="12700">
                  <a:solidFill>
                    <a:srgbClr val="000000"/>
                  </a:solidFill>
                  <a:round/>
                  <a:headEnd/>
                  <a:tailEnd/>
                </a:ln>
              </p:spPr>
              <p:txBody>
                <a:bodyPr/>
                <a:lstStyle/>
                <a:p>
                  <a:endParaRPr lang="zh-CN" altLang="en-US"/>
                </a:p>
              </p:txBody>
            </p:sp>
          </p:grpSp>
          <p:sp>
            <p:nvSpPr>
              <p:cNvPr id="18" name="Line 43"/>
              <p:cNvSpPr>
                <a:spLocks noChangeShapeType="1"/>
              </p:cNvSpPr>
              <p:nvPr/>
            </p:nvSpPr>
            <p:spPr bwMode="auto">
              <a:xfrm>
                <a:off x="4660" y="5280"/>
                <a:ext cx="200" cy="360"/>
              </a:xfrm>
              <a:prstGeom prst="line">
                <a:avLst/>
              </a:prstGeom>
              <a:noFill/>
              <a:ln w="12700">
                <a:solidFill>
                  <a:srgbClr val="000000"/>
                </a:solidFill>
                <a:round/>
                <a:headEnd/>
                <a:tailEnd/>
              </a:ln>
            </p:spPr>
            <p:txBody>
              <a:bodyPr/>
              <a:lstStyle/>
              <a:p>
                <a:endParaRPr lang="zh-CN" altLang="en-US"/>
              </a:p>
            </p:txBody>
          </p:sp>
        </p:grpSp>
        <p:sp>
          <p:nvSpPr>
            <p:cNvPr id="16" name="Text Box 44"/>
            <p:cNvSpPr txBox="1">
              <a:spLocks noChangeArrowheads="1"/>
            </p:cNvSpPr>
            <p:nvPr/>
          </p:nvSpPr>
          <p:spPr bwMode="auto">
            <a:xfrm>
              <a:off x="4800" y="5460"/>
              <a:ext cx="1620" cy="380"/>
            </a:xfrm>
            <a:prstGeom prst="rect">
              <a:avLst/>
            </a:prstGeom>
            <a:noFill/>
            <a:ln w="12700">
              <a:noFill/>
              <a:miter lim="800000"/>
              <a:headEnd/>
              <a:tailEnd/>
            </a:ln>
          </p:spPr>
          <p:txBody>
            <a:bodyPr/>
            <a:lstStyle/>
            <a:p>
              <a:r>
                <a:rPr lang="zh-CN" altLang="en-US" sz="2000">
                  <a:latin typeface="Times New Roman" pitchFamily="18" charset="0"/>
                  <a:cs typeface="Times New Roman" pitchFamily="18" charset="0"/>
                </a:rPr>
                <a:t>源区</a:t>
              </a:r>
              <a:endParaRPr lang="zh-CN" altLang="en-US" sz="2000"/>
            </a:p>
          </p:txBody>
        </p:sp>
      </p:grpSp>
      <p:grpSp>
        <p:nvGrpSpPr>
          <p:cNvPr id="45" name="Group 45"/>
          <p:cNvGrpSpPr>
            <a:grpSpLocks/>
          </p:cNvGrpSpPr>
          <p:nvPr/>
        </p:nvGrpSpPr>
        <p:grpSpPr bwMode="auto">
          <a:xfrm>
            <a:off x="4904357" y="3908202"/>
            <a:ext cx="3398838" cy="1897062"/>
            <a:chOff x="3308" y="2509"/>
            <a:chExt cx="2100" cy="1876"/>
          </a:xfrm>
        </p:grpSpPr>
        <p:grpSp>
          <p:nvGrpSpPr>
            <p:cNvPr id="46" name="Group 46"/>
            <p:cNvGrpSpPr>
              <a:grpSpLocks/>
            </p:cNvGrpSpPr>
            <p:nvPr/>
          </p:nvGrpSpPr>
          <p:grpSpPr bwMode="auto">
            <a:xfrm>
              <a:off x="3308" y="2509"/>
              <a:ext cx="2100" cy="1404"/>
              <a:chOff x="3308" y="2509"/>
              <a:chExt cx="2100" cy="1404"/>
            </a:xfrm>
          </p:grpSpPr>
          <p:sp>
            <p:nvSpPr>
              <p:cNvPr id="49" name="AutoShape 47"/>
              <p:cNvSpPr>
                <a:spLocks noChangeArrowheads="1"/>
              </p:cNvSpPr>
              <p:nvPr/>
            </p:nvSpPr>
            <p:spPr bwMode="auto">
              <a:xfrm>
                <a:off x="3308" y="2509"/>
                <a:ext cx="2100" cy="1404"/>
              </a:xfrm>
              <a:prstGeom prst="cube">
                <a:avLst>
                  <a:gd name="adj" fmla="val 50144"/>
                </a:avLst>
              </a:prstGeom>
              <a:solidFill>
                <a:srgbClr val="FFFFFF"/>
              </a:solidFill>
              <a:ln w="9525">
                <a:solidFill>
                  <a:srgbClr val="000000"/>
                </a:solidFill>
                <a:miter lim="800000"/>
                <a:headEnd/>
                <a:tailEnd/>
              </a:ln>
            </p:spPr>
            <p:txBody>
              <a:bodyPr/>
              <a:lstStyle/>
              <a:p>
                <a:endParaRPr lang="zh-CN" altLang="en-US"/>
              </a:p>
            </p:txBody>
          </p:sp>
          <p:sp>
            <p:nvSpPr>
              <p:cNvPr id="50" name="Line 48"/>
              <p:cNvSpPr>
                <a:spLocks noChangeShapeType="1"/>
              </p:cNvSpPr>
              <p:nvPr/>
            </p:nvSpPr>
            <p:spPr bwMode="auto">
              <a:xfrm flipV="1">
                <a:off x="3938" y="3289"/>
                <a:ext cx="0" cy="468"/>
              </a:xfrm>
              <a:prstGeom prst="line">
                <a:avLst/>
              </a:prstGeom>
              <a:noFill/>
              <a:ln w="9525">
                <a:solidFill>
                  <a:srgbClr val="000000"/>
                </a:solidFill>
                <a:round/>
                <a:headEnd/>
                <a:tailEnd/>
              </a:ln>
            </p:spPr>
            <p:txBody>
              <a:bodyPr/>
              <a:lstStyle/>
              <a:p>
                <a:endParaRPr lang="zh-CN" altLang="en-US"/>
              </a:p>
            </p:txBody>
          </p:sp>
          <p:sp>
            <p:nvSpPr>
              <p:cNvPr id="51" name="Line 49"/>
              <p:cNvSpPr>
                <a:spLocks noChangeShapeType="1"/>
              </p:cNvSpPr>
              <p:nvPr/>
            </p:nvSpPr>
            <p:spPr bwMode="auto">
              <a:xfrm rot="4221181" flipV="1">
                <a:off x="4425" y="3558"/>
                <a:ext cx="12" cy="466"/>
              </a:xfrm>
              <a:prstGeom prst="line">
                <a:avLst/>
              </a:prstGeom>
              <a:noFill/>
              <a:ln w="9525">
                <a:solidFill>
                  <a:srgbClr val="000000"/>
                </a:solidFill>
                <a:round/>
                <a:headEnd/>
                <a:tailEnd/>
              </a:ln>
            </p:spPr>
            <p:txBody>
              <a:bodyPr/>
              <a:lstStyle/>
              <a:p>
                <a:endParaRPr lang="zh-CN" altLang="en-US"/>
              </a:p>
            </p:txBody>
          </p:sp>
          <p:sp>
            <p:nvSpPr>
              <p:cNvPr id="52" name="Line 50"/>
              <p:cNvSpPr>
                <a:spLocks noChangeShapeType="1"/>
              </p:cNvSpPr>
              <p:nvPr/>
            </p:nvSpPr>
            <p:spPr bwMode="auto">
              <a:xfrm rot="1300956" flipV="1">
                <a:off x="4138" y="3325"/>
                <a:ext cx="12" cy="466"/>
              </a:xfrm>
              <a:prstGeom prst="line">
                <a:avLst/>
              </a:prstGeom>
              <a:noFill/>
              <a:ln w="9525">
                <a:solidFill>
                  <a:srgbClr val="000000"/>
                </a:solidFill>
                <a:round/>
                <a:headEnd/>
                <a:tailEnd/>
              </a:ln>
            </p:spPr>
            <p:txBody>
              <a:bodyPr/>
              <a:lstStyle/>
              <a:p>
                <a:endParaRPr lang="zh-CN" altLang="en-US"/>
              </a:p>
            </p:txBody>
          </p:sp>
          <p:sp>
            <p:nvSpPr>
              <p:cNvPr id="53" name="Line 51"/>
              <p:cNvSpPr>
                <a:spLocks noChangeShapeType="1"/>
              </p:cNvSpPr>
              <p:nvPr/>
            </p:nvSpPr>
            <p:spPr bwMode="auto">
              <a:xfrm rot="2599564" flipV="1">
                <a:off x="4298" y="3405"/>
                <a:ext cx="12" cy="466"/>
              </a:xfrm>
              <a:prstGeom prst="line">
                <a:avLst/>
              </a:prstGeom>
              <a:noFill/>
              <a:ln w="9525">
                <a:solidFill>
                  <a:srgbClr val="000000"/>
                </a:solidFill>
                <a:round/>
                <a:headEnd/>
                <a:tailEnd/>
              </a:ln>
            </p:spPr>
            <p:txBody>
              <a:bodyPr/>
              <a:lstStyle/>
              <a:p>
                <a:endParaRPr lang="zh-CN" altLang="en-US"/>
              </a:p>
            </p:txBody>
          </p:sp>
          <p:sp>
            <p:nvSpPr>
              <p:cNvPr id="54" name="Line 52"/>
              <p:cNvSpPr>
                <a:spLocks noChangeShapeType="1"/>
              </p:cNvSpPr>
              <p:nvPr/>
            </p:nvSpPr>
            <p:spPr bwMode="auto">
              <a:xfrm rot="-1300956" flipH="1" flipV="1">
                <a:off x="3758" y="3305"/>
                <a:ext cx="12" cy="466"/>
              </a:xfrm>
              <a:prstGeom prst="line">
                <a:avLst/>
              </a:prstGeom>
              <a:noFill/>
              <a:ln w="9525">
                <a:solidFill>
                  <a:srgbClr val="000000"/>
                </a:solidFill>
                <a:round/>
                <a:headEnd/>
                <a:tailEnd/>
              </a:ln>
            </p:spPr>
            <p:txBody>
              <a:bodyPr/>
              <a:lstStyle/>
              <a:p>
                <a:endParaRPr lang="zh-CN" altLang="en-US"/>
              </a:p>
            </p:txBody>
          </p:sp>
          <p:sp>
            <p:nvSpPr>
              <p:cNvPr id="55" name="Line 53"/>
              <p:cNvSpPr>
                <a:spLocks noChangeShapeType="1"/>
              </p:cNvSpPr>
              <p:nvPr/>
            </p:nvSpPr>
            <p:spPr bwMode="auto">
              <a:xfrm rot="-2599564" flipH="1" flipV="1">
                <a:off x="3598" y="3405"/>
                <a:ext cx="12" cy="466"/>
              </a:xfrm>
              <a:prstGeom prst="line">
                <a:avLst/>
              </a:prstGeom>
              <a:noFill/>
              <a:ln w="9525">
                <a:solidFill>
                  <a:srgbClr val="000000"/>
                </a:solidFill>
                <a:round/>
                <a:headEnd/>
                <a:tailEnd/>
              </a:ln>
            </p:spPr>
            <p:txBody>
              <a:bodyPr/>
              <a:lstStyle/>
              <a:p>
                <a:endParaRPr lang="zh-CN" altLang="en-US"/>
              </a:p>
            </p:txBody>
          </p:sp>
          <p:sp>
            <p:nvSpPr>
              <p:cNvPr id="56" name="Line 54"/>
              <p:cNvSpPr>
                <a:spLocks noChangeShapeType="1"/>
              </p:cNvSpPr>
              <p:nvPr/>
            </p:nvSpPr>
            <p:spPr bwMode="auto">
              <a:xfrm rot="-4221181" flipH="1" flipV="1">
                <a:off x="3521" y="3622"/>
                <a:ext cx="20" cy="386"/>
              </a:xfrm>
              <a:prstGeom prst="line">
                <a:avLst/>
              </a:prstGeom>
              <a:noFill/>
              <a:ln w="9525">
                <a:solidFill>
                  <a:srgbClr val="000000"/>
                </a:solidFill>
                <a:round/>
                <a:headEnd/>
                <a:tailEnd/>
              </a:ln>
            </p:spPr>
            <p:txBody>
              <a:bodyPr/>
              <a:lstStyle/>
              <a:p>
                <a:endParaRPr lang="zh-CN" altLang="en-US"/>
              </a:p>
            </p:txBody>
          </p:sp>
        </p:grpSp>
        <p:sp>
          <p:nvSpPr>
            <p:cNvPr id="47" name="Line 55"/>
            <p:cNvSpPr>
              <a:spLocks noChangeShapeType="1"/>
            </p:cNvSpPr>
            <p:nvPr/>
          </p:nvSpPr>
          <p:spPr bwMode="auto">
            <a:xfrm>
              <a:off x="3958" y="3925"/>
              <a:ext cx="440" cy="220"/>
            </a:xfrm>
            <a:prstGeom prst="line">
              <a:avLst/>
            </a:prstGeom>
            <a:noFill/>
            <a:ln w="9525">
              <a:solidFill>
                <a:srgbClr val="000000"/>
              </a:solidFill>
              <a:round/>
              <a:headEnd/>
              <a:tailEnd/>
            </a:ln>
          </p:spPr>
          <p:txBody>
            <a:bodyPr/>
            <a:lstStyle/>
            <a:p>
              <a:endParaRPr lang="zh-CN" altLang="en-US"/>
            </a:p>
          </p:txBody>
        </p:sp>
        <p:sp>
          <p:nvSpPr>
            <p:cNvPr id="48" name="Text Box 56"/>
            <p:cNvSpPr txBox="1">
              <a:spLocks noChangeArrowheads="1"/>
            </p:cNvSpPr>
            <p:nvPr/>
          </p:nvSpPr>
          <p:spPr bwMode="auto">
            <a:xfrm>
              <a:off x="4318" y="4005"/>
              <a:ext cx="820" cy="380"/>
            </a:xfrm>
            <a:prstGeom prst="rect">
              <a:avLst/>
            </a:prstGeom>
            <a:noFill/>
            <a:ln w="9525">
              <a:noFill/>
              <a:miter lim="800000"/>
              <a:headEnd/>
              <a:tailEnd/>
            </a:ln>
          </p:spPr>
          <p:txBody>
            <a:bodyPr/>
            <a:lstStyle/>
            <a:p>
              <a:r>
                <a:rPr lang="zh-CN" altLang="en-US" sz="2000">
                  <a:latin typeface="Times New Roman" pitchFamily="18" charset="0"/>
                  <a:cs typeface="Times New Roman" pitchFamily="18" charset="0"/>
                </a:rPr>
                <a:t>源区</a:t>
              </a:r>
              <a:endParaRPr lang="zh-CN" altLang="en-US" sz="2000"/>
            </a:p>
          </p:txBody>
        </p:sp>
      </p:grpSp>
      <p:sp>
        <p:nvSpPr>
          <p:cNvPr id="58" name="矩形 57"/>
          <p:cNvSpPr/>
          <p:nvPr/>
        </p:nvSpPr>
        <p:spPr>
          <a:xfrm>
            <a:off x="683568" y="5673442"/>
            <a:ext cx="7150398" cy="707886"/>
          </a:xfrm>
          <a:prstGeom prst="rect">
            <a:avLst/>
          </a:prstGeom>
        </p:spPr>
        <p:txBody>
          <a:bodyPr wrap="square">
            <a:spAutoFit/>
          </a:bodyPr>
          <a:lstStyle/>
          <a:p>
            <a:pPr lvl="0" indent="266700" algn="ctr" eaLnBrk="0" hangingPunct="0"/>
            <a:r>
              <a:rPr lang="zh-CN" altLang="en-US" sz="2000" b="1" dirty="0" smtClean="0">
                <a:solidFill>
                  <a:srgbClr val="000000"/>
                </a:solidFill>
                <a:latin typeface="Times New Roman" pitchFamily="18" charset="0"/>
                <a:cs typeface="Times New Roman" pitchFamily="18" charset="0"/>
              </a:rPr>
              <a:t>（</a:t>
            </a:r>
            <a:r>
              <a:rPr lang="en-US" altLang="zh-CN" sz="2000" b="1" dirty="0" smtClean="0">
                <a:solidFill>
                  <a:srgbClr val="000000"/>
                </a:solidFill>
                <a:latin typeface="Times New Roman" pitchFamily="18" charset="0"/>
                <a:cs typeface="Times New Roman" pitchFamily="18" charset="0"/>
              </a:rPr>
              <a:t>a</a:t>
            </a:r>
            <a:r>
              <a:rPr lang="zh-CN" altLang="en-US" sz="2000" b="1" dirty="0" smtClean="0">
                <a:solidFill>
                  <a:srgbClr val="000000"/>
                </a:solidFill>
                <a:latin typeface="Times New Roman" pitchFamily="18" charset="0"/>
                <a:cs typeface="Times New Roman" pitchFamily="18" charset="0"/>
              </a:rPr>
              <a:t>）                                          （</a:t>
            </a:r>
            <a:r>
              <a:rPr lang="en-US" altLang="zh-CN" sz="2000" b="1" dirty="0" smtClean="0">
                <a:solidFill>
                  <a:srgbClr val="000000"/>
                </a:solidFill>
                <a:latin typeface="Times New Roman" pitchFamily="18" charset="0"/>
                <a:cs typeface="Times New Roman" pitchFamily="18" charset="0"/>
              </a:rPr>
              <a:t>b</a:t>
            </a:r>
            <a:r>
              <a:rPr lang="zh-CN" altLang="en-US" sz="2000" b="1" dirty="0" smtClean="0">
                <a:solidFill>
                  <a:srgbClr val="000000"/>
                </a:solidFill>
                <a:latin typeface="Times New Roman" pitchFamily="18" charset="0"/>
                <a:cs typeface="Times New Roman" pitchFamily="18" charset="0"/>
              </a:rPr>
              <a:t>）</a:t>
            </a:r>
            <a:endParaRPr lang="zh-CN" altLang="en-US" sz="2000" dirty="0" smtClean="0">
              <a:solidFill>
                <a:srgbClr val="000000"/>
              </a:solidFill>
            </a:endParaRPr>
          </a:p>
          <a:p>
            <a:pPr lvl="0" indent="266700" algn="ctr" eaLnBrk="0" hangingPunct="0"/>
            <a:r>
              <a:rPr lang="zh-CN" altLang="en-US" sz="2000" b="1" dirty="0" smtClean="0">
                <a:solidFill>
                  <a:srgbClr val="000000"/>
                </a:solidFill>
                <a:latin typeface="Times New Roman" pitchFamily="18" charset="0"/>
                <a:cs typeface="Times New Roman" pitchFamily="18" charset="0"/>
              </a:rPr>
              <a:t>失效源分析</a:t>
            </a:r>
            <a:endParaRPr lang="zh-CN" altLang="en-US" sz="2000" dirty="0">
              <a:solidFill>
                <a:srgbClr val="000000"/>
              </a:solidFill>
            </a:endParaRPr>
          </a:p>
        </p:txBody>
      </p:sp>
      <p:pic>
        <p:nvPicPr>
          <p:cNvPr id="59" name="Picture 4" descr="http://thns.tsinghua.edu.cn/s70094/2002001/CH8/images-ch8/8.2.2-1e.jpg"/>
          <p:cNvPicPr>
            <a:picLocks noChangeAspect="1" noChangeArrowheads="1"/>
          </p:cNvPicPr>
          <p:nvPr/>
        </p:nvPicPr>
        <p:blipFill>
          <a:blip r:embed="rId3" cstate="print"/>
          <a:srcRect/>
          <a:stretch>
            <a:fillRect/>
          </a:stretch>
        </p:blipFill>
        <p:spPr bwMode="auto">
          <a:xfrm>
            <a:off x="3347864" y="332656"/>
            <a:ext cx="2952328" cy="2481595"/>
          </a:xfrm>
          <a:prstGeom prst="rect">
            <a:avLst/>
          </a:prstGeom>
          <a:noFill/>
          <a:ln w="9525">
            <a:noFill/>
            <a:miter lim="800000"/>
            <a:headEnd/>
            <a:tailEnd/>
          </a:ln>
        </p:spPr>
      </p:pic>
      <p:sp>
        <p:nvSpPr>
          <p:cNvPr id="60" name="矩形 59"/>
          <p:cNvSpPr/>
          <p:nvPr/>
        </p:nvSpPr>
        <p:spPr>
          <a:xfrm>
            <a:off x="856050" y="2060848"/>
            <a:ext cx="2304255" cy="707886"/>
          </a:xfrm>
          <a:prstGeom prst="rect">
            <a:avLst/>
          </a:prstGeom>
        </p:spPr>
        <p:txBody>
          <a:bodyPr wrap="square">
            <a:spAutoFit/>
          </a:bodyPr>
          <a:lstStyle/>
          <a:p>
            <a:pPr>
              <a:spcBef>
                <a:spcPct val="50000"/>
              </a:spcBef>
            </a:pPr>
            <a:r>
              <a:rPr lang="zh-CN" altLang="en-US" sz="2000" b="1" dirty="0" smtClean="0"/>
              <a:t>脆性断裂也可能沿晶界发生。</a:t>
            </a:r>
            <a:endParaRPr lang="zh-CN" altLang="en-US" sz="20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23528" y="476672"/>
            <a:ext cx="1883849" cy="461665"/>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457200" indent="-457200">
              <a:buFont typeface="+mj-ea"/>
              <a:buAutoNum type="circleNumDbPlain" startAt="3"/>
            </a:pPr>
            <a:r>
              <a:rPr lang="zh-CN" altLang="en-US" sz="2400" b="1" dirty="0" smtClean="0">
                <a:solidFill>
                  <a:srgbClr val="0000CC"/>
                </a:solidFill>
                <a:effectLst>
                  <a:outerShdw blurRad="38100" dist="38100" dir="2700000" algn="tl">
                    <a:srgbClr val="000000">
                      <a:alpha val="43137"/>
                    </a:srgbClr>
                  </a:outerShdw>
                </a:effectLst>
              </a:rPr>
              <a:t>疲劳断裂</a:t>
            </a:r>
            <a:endParaRPr lang="zh-CN" altLang="en-US" dirty="0">
              <a:solidFill>
                <a:srgbClr val="0000CC"/>
              </a:solidFill>
            </a:endParaRPr>
          </a:p>
        </p:txBody>
      </p:sp>
      <p:pic>
        <p:nvPicPr>
          <p:cNvPr id="24" name="Picture 6" descr="http://thns.tsinghua.edu.cn/s70094/2002001/CH8/images-ch8/8.2.2-1f.jpg"/>
          <p:cNvPicPr>
            <a:picLocks noChangeAspect="1" noChangeArrowheads="1"/>
          </p:cNvPicPr>
          <p:nvPr/>
        </p:nvPicPr>
        <p:blipFill>
          <a:blip r:embed="rId2" cstate="print"/>
          <a:srcRect/>
          <a:stretch>
            <a:fillRect/>
          </a:stretch>
        </p:blipFill>
        <p:spPr bwMode="auto">
          <a:xfrm>
            <a:off x="5588282" y="332656"/>
            <a:ext cx="3555718" cy="3024336"/>
          </a:xfrm>
          <a:prstGeom prst="rect">
            <a:avLst/>
          </a:prstGeom>
          <a:noFill/>
          <a:ln w="9525">
            <a:noFill/>
            <a:miter lim="800000"/>
            <a:headEnd/>
            <a:tailEnd/>
          </a:ln>
        </p:spPr>
      </p:pic>
      <p:pic>
        <p:nvPicPr>
          <p:cNvPr id="25" name="Picture 10"/>
          <p:cNvPicPr>
            <a:picLocks noChangeAspect="1" noChangeArrowheads="1"/>
          </p:cNvPicPr>
          <p:nvPr/>
        </p:nvPicPr>
        <p:blipFill>
          <a:blip r:embed="rId3" cstate="print"/>
          <a:srcRect/>
          <a:stretch>
            <a:fillRect/>
          </a:stretch>
        </p:blipFill>
        <p:spPr bwMode="auto">
          <a:xfrm>
            <a:off x="6472808" y="3429000"/>
            <a:ext cx="1915616" cy="2947102"/>
          </a:xfrm>
          <a:prstGeom prst="rect">
            <a:avLst/>
          </a:prstGeom>
          <a:noFill/>
          <a:ln w="9525">
            <a:noFill/>
            <a:miter lim="800000"/>
            <a:headEnd/>
            <a:tailEnd/>
          </a:ln>
          <a:effectLst/>
        </p:spPr>
      </p:pic>
      <p:sp>
        <p:nvSpPr>
          <p:cNvPr id="26" name="矩形 25"/>
          <p:cNvSpPr/>
          <p:nvPr/>
        </p:nvSpPr>
        <p:spPr>
          <a:xfrm>
            <a:off x="323528" y="3356992"/>
            <a:ext cx="1883849" cy="461665"/>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457200" indent="-457200">
              <a:buFont typeface="+mj-ea"/>
              <a:buAutoNum type="circleNumDbPlain" startAt="4"/>
            </a:pPr>
            <a:r>
              <a:rPr lang="zh-CN" altLang="en-US" sz="2400" b="1" dirty="0" smtClean="0">
                <a:solidFill>
                  <a:srgbClr val="0000CC"/>
                </a:solidFill>
                <a:effectLst>
                  <a:outerShdw blurRad="38100" dist="38100" dir="2700000" algn="tl">
                    <a:srgbClr val="000000">
                      <a:alpha val="43137"/>
                    </a:srgbClr>
                  </a:outerShdw>
                </a:effectLst>
              </a:rPr>
              <a:t>蠕变断裂</a:t>
            </a:r>
            <a:endParaRPr lang="zh-CN" altLang="en-US" dirty="0">
              <a:solidFill>
                <a:srgbClr val="0000CC"/>
              </a:solidFill>
            </a:endParaRPr>
          </a:p>
        </p:txBody>
      </p:sp>
      <p:pic>
        <p:nvPicPr>
          <p:cNvPr id="27" name="Picture 3"/>
          <p:cNvPicPr>
            <a:picLocks noChangeAspect="1" noChangeArrowheads="1"/>
          </p:cNvPicPr>
          <p:nvPr/>
        </p:nvPicPr>
        <p:blipFill>
          <a:blip r:embed="rId4" cstate="print"/>
          <a:srcRect/>
          <a:stretch>
            <a:fillRect/>
          </a:stretch>
        </p:blipFill>
        <p:spPr>
          <a:xfrm>
            <a:off x="4160467" y="3429000"/>
            <a:ext cx="2111214" cy="2952328"/>
          </a:xfrm>
          <a:prstGeom prst="rect">
            <a:avLst/>
          </a:prstGeom>
          <a:ln/>
        </p:spPr>
      </p:pic>
      <p:sp>
        <p:nvSpPr>
          <p:cNvPr id="28" name="矩形 27"/>
          <p:cNvSpPr/>
          <p:nvPr/>
        </p:nvSpPr>
        <p:spPr>
          <a:xfrm>
            <a:off x="755576" y="1052736"/>
            <a:ext cx="4716016" cy="707886"/>
          </a:xfrm>
          <a:prstGeom prst="rect">
            <a:avLst/>
          </a:prstGeom>
        </p:spPr>
        <p:txBody>
          <a:bodyPr wrap="square">
            <a:spAutoFit/>
          </a:bodyPr>
          <a:lstStyle/>
          <a:p>
            <a:r>
              <a:rPr lang="zh-CN" altLang="en-US" sz="2000" b="1" dirty="0" smtClean="0"/>
              <a:t>零件在交变载荷下经过较长时间的工作而发生断裂的现象就叫作疲劳断裂。</a:t>
            </a:r>
            <a:endParaRPr lang="zh-CN" altLang="en-US" sz="2000" b="1" dirty="0"/>
          </a:p>
        </p:txBody>
      </p:sp>
      <p:sp>
        <p:nvSpPr>
          <p:cNvPr id="29" name="Rectangle 11"/>
          <p:cNvSpPr>
            <a:spLocks noChangeArrowheads="1"/>
          </p:cNvSpPr>
          <p:nvPr/>
        </p:nvSpPr>
        <p:spPr bwMode="auto">
          <a:xfrm>
            <a:off x="827584" y="1988840"/>
            <a:ext cx="4663456" cy="707886"/>
          </a:xfrm>
          <a:prstGeom prst="rect">
            <a:avLst/>
          </a:prstGeom>
          <a:noFill/>
          <a:ln w="9525">
            <a:noFill/>
            <a:miter lim="800000"/>
            <a:headEnd/>
            <a:tailEnd/>
          </a:ln>
        </p:spPr>
        <p:txBody>
          <a:bodyPr wrap="none" anchor="ctr">
            <a:spAutoFit/>
          </a:bodyPr>
          <a:lstStyle/>
          <a:p>
            <a:r>
              <a:rPr lang="en-US" altLang="zh-CN" sz="2000" b="1" dirty="0">
                <a:solidFill>
                  <a:srgbClr val="0000CC"/>
                </a:solidFill>
              </a:rPr>
              <a:t>“</a:t>
            </a:r>
            <a:r>
              <a:rPr lang="zh-CN" altLang="en-US" sz="2000" b="1" dirty="0">
                <a:solidFill>
                  <a:srgbClr val="0000CC"/>
                </a:solidFill>
              </a:rPr>
              <a:t>贝纹”状</a:t>
            </a:r>
            <a:r>
              <a:rPr lang="zh-CN" altLang="en-US" sz="2000" b="1" dirty="0" smtClean="0">
                <a:solidFill>
                  <a:srgbClr val="0000CC"/>
                </a:solidFill>
              </a:rPr>
              <a:t>花样：</a:t>
            </a:r>
            <a:endParaRPr lang="en-US" altLang="zh-CN" sz="2000" b="1" dirty="0" smtClean="0">
              <a:solidFill>
                <a:srgbClr val="0000CC"/>
              </a:solidFill>
            </a:endParaRPr>
          </a:p>
          <a:p>
            <a:r>
              <a:rPr lang="en-US" altLang="zh-CN" sz="2000" b="1" dirty="0" smtClean="0">
                <a:solidFill>
                  <a:srgbClr val="FF3300"/>
                </a:solidFill>
              </a:rPr>
              <a:t>    </a:t>
            </a:r>
            <a:r>
              <a:rPr lang="zh-CN" altLang="en-US" sz="2000" b="1" dirty="0" smtClean="0"/>
              <a:t>沿“贝纹”曲率中心 方向</a:t>
            </a:r>
            <a:r>
              <a:rPr lang="en-US" altLang="zh-CN" sz="2000" b="1" dirty="0" smtClean="0"/>
              <a:t>——</a:t>
            </a:r>
            <a:r>
              <a:rPr lang="zh-CN" altLang="en-US" sz="2000" b="1" dirty="0" smtClean="0">
                <a:solidFill>
                  <a:srgbClr val="FF0000"/>
                </a:solidFill>
              </a:rPr>
              <a:t>裂纹源</a:t>
            </a:r>
            <a:endParaRPr lang="zh-CN" altLang="en-US" sz="2000" b="1" dirty="0">
              <a:solidFill>
                <a:srgbClr val="FF0000"/>
              </a:solidFill>
            </a:endParaRPr>
          </a:p>
        </p:txBody>
      </p:sp>
      <p:sp>
        <p:nvSpPr>
          <p:cNvPr id="30" name="椭圆 29"/>
          <p:cNvSpPr/>
          <p:nvPr/>
        </p:nvSpPr>
        <p:spPr bwMode="auto">
          <a:xfrm>
            <a:off x="7524328" y="2204864"/>
            <a:ext cx="504056" cy="43204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1" name="矩形 30"/>
          <p:cNvSpPr/>
          <p:nvPr/>
        </p:nvSpPr>
        <p:spPr>
          <a:xfrm>
            <a:off x="827584" y="3933056"/>
            <a:ext cx="3240360" cy="1631216"/>
          </a:xfrm>
          <a:prstGeom prst="rect">
            <a:avLst/>
          </a:prstGeom>
        </p:spPr>
        <p:txBody>
          <a:bodyPr wrap="square">
            <a:spAutoFit/>
          </a:bodyPr>
          <a:lstStyle/>
          <a:p>
            <a:r>
              <a:rPr lang="zh-CN" altLang="en-US" sz="2000" b="1" dirty="0" smtClean="0"/>
              <a:t>材料在长时间的恒温恒应力作用下缓慢产生塑性变形的现象称为蠕变。零件由于这种变形而引起的断裂称为蠕变断裂。</a:t>
            </a:r>
            <a:endParaRPr lang="zh-CN" altLang="en-US" sz="20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21" name="Text Box 13"/>
          <p:cNvSpPr txBox="1">
            <a:spLocks noChangeArrowheads="1"/>
          </p:cNvSpPr>
          <p:nvPr/>
        </p:nvSpPr>
        <p:spPr bwMode="auto">
          <a:xfrm>
            <a:off x="504825" y="1125538"/>
            <a:ext cx="8388350" cy="701675"/>
          </a:xfrm>
          <a:prstGeom prst="rect">
            <a:avLst/>
          </a:prstGeom>
          <a:noFill/>
          <a:ln w="9525" algn="ctr">
            <a:noFill/>
            <a:miter lim="800000"/>
            <a:headEnd/>
            <a:tailEnd/>
          </a:ln>
          <a:effectLst/>
        </p:spPr>
        <p:txBody>
          <a:bodyPr>
            <a:spAutoFit/>
          </a:bodyPr>
          <a:lstStyle/>
          <a:p>
            <a:pPr>
              <a:spcBef>
                <a:spcPct val="50000"/>
              </a:spcBef>
            </a:pPr>
            <a:r>
              <a:rPr lang="en-US" altLang="zh-CN" sz="2000"/>
              <a:t>      </a:t>
            </a:r>
            <a:r>
              <a:rPr lang="zh-CN" altLang="en-US" sz="2000"/>
              <a:t>失效分析的目的是揭示零件失效的根本原因，影响失效的因素很多，要利用宏观和微观的研究手段进行系统的分析。</a:t>
            </a:r>
          </a:p>
        </p:txBody>
      </p:sp>
      <p:grpSp>
        <p:nvGrpSpPr>
          <p:cNvPr id="2" name="Group 14"/>
          <p:cNvGrpSpPr>
            <a:grpSpLocks/>
          </p:cNvGrpSpPr>
          <p:nvPr/>
        </p:nvGrpSpPr>
        <p:grpSpPr bwMode="auto">
          <a:xfrm>
            <a:off x="395288" y="1844675"/>
            <a:ext cx="8208962" cy="4321175"/>
            <a:chOff x="1291" y="6260"/>
            <a:chExt cx="7940" cy="6552"/>
          </a:xfrm>
        </p:grpSpPr>
        <p:sp>
          <p:nvSpPr>
            <p:cNvPr id="68623" name="Rectangle 15"/>
            <p:cNvSpPr>
              <a:spLocks noChangeArrowheads="1"/>
            </p:cNvSpPr>
            <p:nvPr/>
          </p:nvSpPr>
          <p:spPr bwMode="auto">
            <a:xfrm>
              <a:off x="5871" y="6388"/>
              <a:ext cx="1320"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服役条件</a:t>
              </a:r>
              <a:endParaRPr lang="zh-CN" altLang="en-US" sz="2000"/>
            </a:p>
          </p:txBody>
        </p:sp>
        <p:sp>
          <p:nvSpPr>
            <p:cNvPr id="68624" name="Rectangle 16"/>
            <p:cNvSpPr>
              <a:spLocks noChangeArrowheads="1"/>
            </p:cNvSpPr>
            <p:nvPr/>
          </p:nvSpPr>
          <p:spPr bwMode="auto">
            <a:xfrm>
              <a:off x="5871" y="7048"/>
              <a:ext cx="1329"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失效零件</a:t>
              </a:r>
              <a:endParaRPr lang="zh-CN" altLang="en-US" sz="2000"/>
            </a:p>
          </p:txBody>
        </p:sp>
        <p:sp>
          <p:nvSpPr>
            <p:cNvPr id="68625" name="Rectangle 17"/>
            <p:cNvSpPr>
              <a:spLocks noChangeArrowheads="1"/>
            </p:cNvSpPr>
            <p:nvPr/>
          </p:nvSpPr>
          <p:spPr bwMode="auto">
            <a:xfrm>
              <a:off x="4362" y="7820"/>
              <a:ext cx="126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失效分析</a:t>
              </a:r>
              <a:endParaRPr lang="zh-CN" altLang="en-US" sz="2000"/>
            </a:p>
          </p:txBody>
        </p:sp>
        <p:sp>
          <p:nvSpPr>
            <p:cNvPr id="68626" name="Rectangle 18"/>
            <p:cNvSpPr>
              <a:spLocks noChangeArrowheads="1"/>
            </p:cNvSpPr>
            <p:nvPr/>
          </p:nvSpPr>
          <p:spPr bwMode="auto">
            <a:xfrm>
              <a:off x="7422" y="8444"/>
              <a:ext cx="126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失效类型</a:t>
              </a:r>
              <a:endParaRPr lang="zh-CN" altLang="en-US" sz="2000"/>
            </a:p>
          </p:txBody>
        </p:sp>
        <p:sp>
          <p:nvSpPr>
            <p:cNvPr id="68627" name="Rectangle 19"/>
            <p:cNvSpPr>
              <a:spLocks noChangeArrowheads="1"/>
            </p:cNvSpPr>
            <p:nvPr/>
          </p:nvSpPr>
          <p:spPr bwMode="auto">
            <a:xfrm>
              <a:off x="4362" y="8444"/>
              <a:ext cx="126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失效原因</a:t>
              </a:r>
              <a:endParaRPr lang="zh-CN" altLang="en-US" sz="2000"/>
            </a:p>
          </p:txBody>
        </p:sp>
        <p:sp>
          <p:nvSpPr>
            <p:cNvPr id="68628" name="Rectangle 20"/>
            <p:cNvSpPr>
              <a:spLocks noChangeArrowheads="1"/>
            </p:cNvSpPr>
            <p:nvPr/>
          </p:nvSpPr>
          <p:spPr bwMode="auto">
            <a:xfrm>
              <a:off x="4002" y="12343"/>
              <a:ext cx="198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工业试验</a:t>
              </a:r>
              <a:endParaRPr lang="zh-CN" altLang="en-US" sz="2000"/>
            </a:p>
          </p:txBody>
        </p:sp>
        <p:sp>
          <p:nvSpPr>
            <p:cNvPr id="68629" name="Rectangle 21"/>
            <p:cNvSpPr>
              <a:spLocks noChangeArrowheads="1"/>
            </p:cNvSpPr>
            <p:nvPr/>
          </p:nvSpPr>
          <p:spPr bwMode="auto">
            <a:xfrm>
              <a:off x="4002" y="11563"/>
              <a:ext cx="198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实验室试验</a:t>
              </a:r>
              <a:endParaRPr lang="zh-CN" altLang="en-US" sz="2000"/>
            </a:p>
          </p:txBody>
        </p:sp>
        <p:sp>
          <p:nvSpPr>
            <p:cNvPr id="68630" name="Rectangle 22"/>
            <p:cNvSpPr>
              <a:spLocks noChangeArrowheads="1"/>
            </p:cNvSpPr>
            <p:nvPr/>
          </p:nvSpPr>
          <p:spPr bwMode="auto">
            <a:xfrm>
              <a:off x="4002" y="10784"/>
              <a:ext cx="1981" cy="469"/>
            </a:xfrm>
            <a:prstGeom prst="rect">
              <a:avLst/>
            </a:prstGeom>
            <a:noFill/>
            <a:ln w="19050">
              <a:solidFill>
                <a:srgbClr val="000000"/>
              </a:solidFill>
              <a:miter lim="800000"/>
              <a:headEnd/>
              <a:tailEnd/>
            </a:ln>
          </p:spPr>
          <p:txBody>
            <a:bodyPr lIns="12700" tIns="12700" rIns="12700" bIns="12700"/>
            <a:lstStyle/>
            <a:p>
              <a:pPr algn="ctr"/>
              <a:r>
                <a:rPr lang="zh-CN" altLang="en-US">
                  <a:latin typeface="Times New Roman" pitchFamily="18" charset="0"/>
                  <a:cs typeface="Times New Roman" pitchFamily="18" charset="0"/>
                </a:rPr>
                <a:t>提高零件失效抗力</a:t>
              </a:r>
              <a:endParaRPr lang="zh-CN" altLang="en-US"/>
            </a:p>
          </p:txBody>
        </p:sp>
        <p:sp>
          <p:nvSpPr>
            <p:cNvPr id="68631" name="Rectangle 23"/>
            <p:cNvSpPr>
              <a:spLocks noChangeArrowheads="1"/>
            </p:cNvSpPr>
            <p:nvPr/>
          </p:nvSpPr>
          <p:spPr bwMode="auto">
            <a:xfrm>
              <a:off x="6882" y="10004"/>
              <a:ext cx="126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加强管理</a:t>
              </a:r>
              <a:endParaRPr lang="zh-CN" altLang="en-US" sz="2000"/>
            </a:p>
          </p:txBody>
        </p:sp>
        <p:sp>
          <p:nvSpPr>
            <p:cNvPr id="68632" name="Rectangle 24"/>
            <p:cNvSpPr>
              <a:spLocks noChangeArrowheads="1"/>
            </p:cNvSpPr>
            <p:nvPr/>
          </p:nvSpPr>
          <p:spPr bwMode="auto">
            <a:xfrm>
              <a:off x="5442" y="10004"/>
              <a:ext cx="108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改进工艺</a:t>
              </a:r>
              <a:endParaRPr lang="zh-CN" altLang="en-US" sz="2000"/>
            </a:p>
          </p:txBody>
        </p:sp>
        <p:sp>
          <p:nvSpPr>
            <p:cNvPr id="68633" name="Rectangle 25"/>
            <p:cNvSpPr>
              <a:spLocks noChangeArrowheads="1"/>
            </p:cNvSpPr>
            <p:nvPr/>
          </p:nvSpPr>
          <p:spPr bwMode="auto">
            <a:xfrm>
              <a:off x="3102" y="10004"/>
              <a:ext cx="1981" cy="469"/>
            </a:xfrm>
            <a:prstGeom prst="rect">
              <a:avLst/>
            </a:prstGeom>
            <a:noFill/>
            <a:ln w="19050">
              <a:solidFill>
                <a:srgbClr val="000000"/>
              </a:solidFill>
              <a:miter lim="800000"/>
              <a:headEnd/>
              <a:tailEnd/>
            </a:ln>
          </p:spPr>
          <p:txBody>
            <a:bodyPr lIns="12700" tIns="12700" rIns="12700" bIns="12700"/>
            <a:lstStyle/>
            <a:p>
              <a:pPr algn="ctr"/>
              <a:r>
                <a:rPr lang="zh-CN" altLang="en-US">
                  <a:latin typeface="Times New Roman" pitchFamily="18" charset="0"/>
                  <a:cs typeface="Times New Roman" pitchFamily="18" charset="0"/>
                </a:rPr>
                <a:t>提高主要抗力指标</a:t>
              </a:r>
              <a:endParaRPr lang="zh-CN" altLang="en-US"/>
            </a:p>
          </p:txBody>
        </p:sp>
        <p:sp>
          <p:nvSpPr>
            <p:cNvPr id="68634" name="Rectangle 26"/>
            <p:cNvSpPr>
              <a:spLocks noChangeArrowheads="1"/>
            </p:cNvSpPr>
            <p:nvPr/>
          </p:nvSpPr>
          <p:spPr bwMode="auto">
            <a:xfrm>
              <a:off x="1842" y="10004"/>
              <a:ext cx="108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改进设计</a:t>
              </a:r>
              <a:endParaRPr lang="zh-CN" altLang="en-US" sz="2000"/>
            </a:p>
          </p:txBody>
        </p:sp>
        <p:sp>
          <p:nvSpPr>
            <p:cNvPr id="68635" name="Rectangle 27"/>
            <p:cNvSpPr>
              <a:spLocks noChangeArrowheads="1"/>
            </p:cNvSpPr>
            <p:nvPr/>
          </p:nvSpPr>
          <p:spPr bwMode="auto">
            <a:xfrm>
              <a:off x="5262" y="9224"/>
              <a:ext cx="72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工  艺</a:t>
              </a:r>
              <a:endParaRPr lang="zh-CN" altLang="en-US" sz="2000"/>
            </a:p>
          </p:txBody>
        </p:sp>
        <p:sp>
          <p:nvSpPr>
            <p:cNvPr id="68636" name="Rectangle 28"/>
            <p:cNvSpPr>
              <a:spLocks noChangeArrowheads="1"/>
            </p:cNvSpPr>
            <p:nvPr/>
          </p:nvSpPr>
          <p:spPr bwMode="auto">
            <a:xfrm>
              <a:off x="6522" y="9224"/>
              <a:ext cx="72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使  用</a:t>
              </a:r>
              <a:endParaRPr lang="zh-CN" altLang="en-US" sz="2000"/>
            </a:p>
          </p:txBody>
        </p:sp>
        <p:sp>
          <p:nvSpPr>
            <p:cNvPr id="68637" name="Rectangle 29"/>
            <p:cNvSpPr>
              <a:spLocks noChangeArrowheads="1"/>
            </p:cNvSpPr>
            <p:nvPr/>
          </p:nvSpPr>
          <p:spPr bwMode="auto">
            <a:xfrm>
              <a:off x="4002" y="9224"/>
              <a:ext cx="72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材  料</a:t>
              </a:r>
              <a:endParaRPr lang="zh-CN" altLang="en-US" sz="2000"/>
            </a:p>
          </p:txBody>
        </p:sp>
        <p:sp>
          <p:nvSpPr>
            <p:cNvPr id="68638" name="Rectangle 30"/>
            <p:cNvSpPr>
              <a:spLocks noChangeArrowheads="1"/>
            </p:cNvSpPr>
            <p:nvPr/>
          </p:nvSpPr>
          <p:spPr bwMode="auto">
            <a:xfrm>
              <a:off x="2742" y="9224"/>
              <a:ext cx="721" cy="469"/>
            </a:xfrm>
            <a:prstGeom prst="rect">
              <a:avLst/>
            </a:prstGeom>
            <a:noFill/>
            <a:ln w="19050">
              <a:solidFill>
                <a:srgbClr val="000000"/>
              </a:solidFill>
              <a:miter lim="800000"/>
              <a:headEnd/>
              <a:tailEnd/>
            </a:ln>
          </p:spPr>
          <p:txBody>
            <a:bodyPr lIns="12700" tIns="12700" rIns="12700" bIns="12700"/>
            <a:lstStyle/>
            <a:p>
              <a:pPr algn="ctr"/>
              <a:r>
                <a:rPr lang="zh-CN" altLang="en-US" sz="2000">
                  <a:latin typeface="Times New Roman" pitchFamily="18" charset="0"/>
                  <a:cs typeface="Times New Roman" pitchFamily="18" charset="0"/>
                </a:rPr>
                <a:t>设  计</a:t>
              </a:r>
              <a:endParaRPr lang="zh-CN" altLang="en-US" sz="2000"/>
            </a:p>
          </p:txBody>
        </p:sp>
        <p:sp>
          <p:nvSpPr>
            <p:cNvPr id="68639" name="Line 31"/>
            <p:cNvSpPr>
              <a:spLocks noChangeShapeType="1"/>
            </p:cNvSpPr>
            <p:nvPr/>
          </p:nvSpPr>
          <p:spPr bwMode="auto">
            <a:xfrm flipV="1">
              <a:off x="3102" y="9068"/>
              <a:ext cx="1" cy="157"/>
            </a:xfrm>
            <a:prstGeom prst="line">
              <a:avLst/>
            </a:prstGeom>
            <a:noFill/>
            <a:ln w="19050">
              <a:solidFill>
                <a:srgbClr val="000000"/>
              </a:solidFill>
              <a:round/>
              <a:headEnd type="arrow" w="sm" len="sm"/>
              <a:tailEnd type="none" w="sm" len="sm"/>
            </a:ln>
          </p:spPr>
          <p:txBody>
            <a:bodyPr/>
            <a:lstStyle/>
            <a:p>
              <a:endParaRPr lang="zh-CN" altLang="en-US"/>
            </a:p>
          </p:txBody>
        </p:sp>
        <p:sp>
          <p:nvSpPr>
            <p:cNvPr id="68640" name="Line 32"/>
            <p:cNvSpPr>
              <a:spLocks noChangeShapeType="1"/>
            </p:cNvSpPr>
            <p:nvPr/>
          </p:nvSpPr>
          <p:spPr bwMode="auto">
            <a:xfrm flipV="1">
              <a:off x="4362" y="9068"/>
              <a:ext cx="1" cy="157"/>
            </a:xfrm>
            <a:prstGeom prst="line">
              <a:avLst/>
            </a:prstGeom>
            <a:noFill/>
            <a:ln w="19050">
              <a:solidFill>
                <a:srgbClr val="000000"/>
              </a:solidFill>
              <a:round/>
              <a:headEnd type="arrow" w="sm" len="sm"/>
              <a:tailEnd type="none" w="sm" len="sm"/>
            </a:ln>
          </p:spPr>
          <p:txBody>
            <a:bodyPr/>
            <a:lstStyle/>
            <a:p>
              <a:endParaRPr lang="zh-CN" altLang="en-US"/>
            </a:p>
          </p:txBody>
        </p:sp>
        <p:sp>
          <p:nvSpPr>
            <p:cNvPr id="68641" name="Line 33"/>
            <p:cNvSpPr>
              <a:spLocks noChangeShapeType="1"/>
            </p:cNvSpPr>
            <p:nvPr/>
          </p:nvSpPr>
          <p:spPr bwMode="auto">
            <a:xfrm flipV="1">
              <a:off x="5622" y="9068"/>
              <a:ext cx="1" cy="157"/>
            </a:xfrm>
            <a:prstGeom prst="line">
              <a:avLst/>
            </a:prstGeom>
            <a:noFill/>
            <a:ln w="19050">
              <a:solidFill>
                <a:srgbClr val="000000"/>
              </a:solidFill>
              <a:round/>
              <a:headEnd type="arrow" w="sm" len="sm"/>
              <a:tailEnd type="none" w="sm" len="sm"/>
            </a:ln>
          </p:spPr>
          <p:txBody>
            <a:bodyPr/>
            <a:lstStyle/>
            <a:p>
              <a:endParaRPr lang="zh-CN" altLang="en-US"/>
            </a:p>
          </p:txBody>
        </p:sp>
        <p:sp>
          <p:nvSpPr>
            <p:cNvPr id="68642" name="Line 34"/>
            <p:cNvSpPr>
              <a:spLocks noChangeShapeType="1"/>
            </p:cNvSpPr>
            <p:nvPr/>
          </p:nvSpPr>
          <p:spPr bwMode="auto">
            <a:xfrm flipV="1">
              <a:off x="6882" y="9068"/>
              <a:ext cx="1" cy="157"/>
            </a:xfrm>
            <a:prstGeom prst="line">
              <a:avLst/>
            </a:prstGeom>
            <a:noFill/>
            <a:ln w="19050">
              <a:solidFill>
                <a:srgbClr val="000000"/>
              </a:solidFill>
              <a:round/>
              <a:headEnd type="arrow" w="sm" len="sm"/>
              <a:tailEnd type="none" w="sm" len="sm"/>
            </a:ln>
          </p:spPr>
          <p:txBody>
            <a:bodyPr/>
            <a:lstStyle/>
            <a:p>
              <a:endParaRPr lang="zh-CN" altLang="en-US"/>
            </a:p>
          </p:txBody>
        </p:sp>
        <p:sp>
          <p:nvSpPr>
            <p:cNvPr id="68643" name="Line 35"/>
            <p:cNvSpPr>
              <a:spLocks noChangeShapeType="1"/>
            </p:cNvSpPr>
            <p:nvPr/>
          </p:nvSpPr>
          <p:spPr bwMode="auto">
            <a:xfrm>
              <a:off x="3102" y="9068"/>
              <a:ext cx="3781" cy="1"/>
            </a:xfrm>
            <a:prstGeom prst="line">
              <a:avLst/>
            </a:prstGeom>
            <a:noFill/>
            <a:ln w="19050">
              <a:solidFill>
                <a:srgbClr val="000000"/>
              </a:solidFill>
              <a:round/>
              <a:headEnd type="none" w="sm" len="sm"/>
              <a:tailEnd type="none" w="sm" len="sm"/>
            </a:ln>
          </p:spPr>
          <p:txBody>
            <a:bodyPr/>
            <a:lstStyle/>
            <a:p>
              <a:endParaRPr lang="zh-CN" altLang="en-US"/>
            </a:p>
          </p:txBody>
        </p:sp>
        <p:sp>
          <p:nvSpPr>
            <p:cNvPr id="68644" name="Line 36"/>
            <p:cNvSpPr>
              <a:spLocks noChangeShapeType="1"/>
            </p:cNvSpPr>
            <p:nvPr/>
          </p:nvSpPr>
          <p:spPr bwMode="auto">
            <a:xfrm>
              <a:off x="4902" y="8912"/>
              <a:ext cx="1" cy="157"/>
            </a:xfrm>
            <a:prstGeom prst="line">
              <a:avLst/>
            </a:prstGeom>
            <a:noFill/>
            <a:ln w="19050">
              <a:solidFill>
                <a:srgbClr val="000000"/>
              </a:solidFill>
              <a:round/>
              <a:headEnd type="none" w="sm" len="sm"/>
              <a:tailEnd type="none" w="sm" len="sm"/>
            </a:ln>
          </p:spPr>
          <p:txBody>
            <a:bodyPr/>
            <a:lstStyle/>
            <a:p>
              <a:endParaRPr lang="zh-CN" altLang="en-US"/>
            </a:p>
          </p:txBody>
        </p:sp>
        <p:sp>
          <p:nvSpPr>
            <p:cNvPr id="68645" name="Line 37"/>
            <p:cNvSpPr>
              <a:spLocks noChangeShapeType="1"/>
            </p:cNvSpPr>
            <p:nvPr/>
          </p:nvSpPr>
          <p:spPr bwMode="auto">
            <a:xfrm flipV="1">
              <a:off x="6531" y="6868"/>
              <a:ext cx="0" cy="180"/>
            </a:xfrm>
            <a:prstGeom prst="line">
              <a:avLst/>
            </a:prstGeom>
            <a:noFill/>
            <a:ln w="19050">
              <a:solidFill>
                <a:srgbClr val="000000"/>
              </a:solidFill>
              <a:round/>
              <a:headEnd type="arrow" w="sm" len="sm"/>
              <a:tailEnd type="none" w="sm" len="sm"/>
            </a:ln>
          </p:spPr>
          <p:txBody>
            <a:bodyPr/>
            <a:lstStyle/>
            <a:p>
              <a:endParaRPr lang="zh-CN" altLang="en-US"/>
            </a:p>
          </p:txBody>
        </p:sp>
        <p:sp>
          <p:nvSpPr>
            <p:cNvPr id="68646" name="Line 38"/>
            <p:cNvSpPr>
              <a:spLocks noChangeShapeType="1"/>
            </p:cNvSpPr>
            <p:nvPr/>
          </p:nvSpPr>
          <p:spPr bwMode="auto">
            <a:xfrm flipH="1">
              <a:off x="5622" y="7976"/>
              <a:ext cx="901" cy="1"/>
            </a:xfrm>
            <a:prstGeom prst="line">
              <a:avLst/>
            </a:prstGeom>
            <a:noFill/>
            <a:ln w="19050">
              <a:solidFill>
                <a:srgbClr val="000000"/>
              </a:solidFill>
              <a:round/>
              <a:headEnd type="arrow" w="sm" len="sm"/>
              <a:tailEnd type="none" w="sm" len="sm"/>
            </a:ln>
          </p:spPr>
          <p:txBody>
            <a:bodyPr/>
            <a:lstStyle/>
            <a:p>
              <a:endParaRPr lang="zh-CN" altLang="en-US"/>
            </a:p>
          </p:txBody>
        </p:sp>
        <p:sp>
          <p:nvSpPr>
            <p:cNvPr id="68647" name="Line 39"/>
            <p:cNvSpPr>
              <a:spLocks noChangeShapeType="1"/>
            </p:cNvSpPr>
            <p:nvPr/>
          </p:nvSpPr>
          <p:spPr bwMode="auto">
            <a:xfrm flipV="1">
              <a:off x="6522" y="7508"/>
              <a:ext cx="1" cy="1093"/>
            </a:xfrm>
            <a:prstGeom prst="line">
              <a:avLst/>
            </a:prstGeom>
            <a:noFill/>
            <a:ln w="19050">
              <a:solidFill>
                <a:srgbClr val="000000"/>
              </a:solidFill>
              <a:round/>
              <a:headEnd type="none" w="sm" len="sm"/>
              <a:tailEnd type="none" w="sm" len="sm"/>
            </a:ln>
          </p:spPr>
          <p:txBody>
            <a:bodyPr/>
            <a:lstStyle/>
            <a:p>
              <a:endParaRPr lang="zh-CN" altLang="en-US"/>
            </a:p>
          </p:txBody>
        </p:sp>
        <p:sp>
          <p:nvSpPr>
            <p:cNvPr id="68648" name="Line 40"/>
            <p:cNvSpPr>
              <a:spLocks noChangeShapeType="1"/>
            </p:cNvSpPr>
            <p:nvPr/>
          </p:nvSpPr>
          <p:spPr bwMode="auto">
            <a:xfrm>
              <a:off x="5622" y="8600"/>
              <a:ext cx="1801" cy="1"/>
            </a:xfrm>
            <a:prstGeom prst="line">
              <a:avLst/>
            </a:prstGeom>
            <a:noFill/>
            <a:ln w="19050">
              <a:solidFill>
                <a:srgbClr val="000000"/>
              </a:solidFill>
              <a:round/>
              <a:headEnd type="arrow" w="sm" len="sm"/>
              <a:tailEnd type="arrow" w="sm" len="sm"/>
            </a:ln>
          </p:spPr>
          <p:txBody>
            <a:bodyPr/>
            <a:lstStyle/>
            <a:p>
              <a:endParaRPr lang="zh-CN" altLang="en-US"/>
            </a:p>
          </p:txBody>
        </p:sp>
        <p:sp>
          <p:nvSpPr>
            <p:cNvPr id="68649" name="Line 41"/>
            <p:cNvSpPr>
              <a:spLocks noChangeShapeType="1"/>
            </p:cNvSpPr>
            <p:nvPr/>
          </p:nvSpPr>
          <p:spPr bwMode="auto">
            <a:xfrm>
              <a:off x="2766" y="9692"/>
              <a:ext cx="1" cy="313"/>
            </a:xfrm>
            <a:prstGeom prst="line">
              <a:avLst/>
            </a:prstGeom>
            <a:noFill/>
            <a:ln w="19050">
              <a:solidFill>
                <a:srgbClr val="000000"/>
              </a:solidFill>
              <a:round/>
              <a:headEnd type="none" w="sm" len="sm"/>
              <a:tailEnd type="arrow" w="sm" len="sm"/>
            </a:ln>
          </p:spPr>
          <p:txBody>
            <a:bodyPr/>
            <a:lstStyle/>
            <a:p>
              <a:endParaRPr lang="zh-CN" altLang="en-US"/>
            </a:p>
          </p:txBody>
        </p:sp>
        <p:sp>
          <p:nvSpPr>
            <p:cNvPr id="68650" name="Line 42"/>
            <p:cNvSpPr>
              <a:spLocks noChangeShapeType="1"/>
            </p:cNvSpPr>
            <p:nvPr/>
          </p:nvSpPr>
          <p:spPr bwMode="auto">
            <a:xfrm>
              <a:off x="3282" y="9692"/>
              <a:ext cx="1" cy="313"/>
            </a:xfrm>
            <a:prstGeom prst="line">
              <a:avLst/>
            </a:prstGeom>
            <a:noFill/>
            <a:ln w="19050">
              <a:solidFill>
                <a:srgbClr val="000000"/>
              </a:solidFill>
              <a:round/>
              <a:headEnd type="none" w="sm" len="sm"/>
              <a:tailEnd type="arrow" w="sm" len="sm"/>
            </a:ln>
          </p:spPr>
          <p:txBody>
            <a:bodyPr/>
            <a:lstStyle/>
            <a:p>
              <a:endParaRPr lang="zh-CN" altLang="en-US"/>
            </a:p>
          </p:txBody>
        </p:sp>
        <p:sp>
          <p:nvSpPr>
            <p:cNvPr id="68651" name="Line 43"/>
            <p:cNvSpPr>
              <a:spLocks noChangeShapeType="1"/>
            </p:cNvSpPr>
            <p:nvPr/>
          </p:nvSpPr>
          <p:spPr bwMode="auto">
            <a:xfrm>
              <a:off x="4362" y="9692"/>
              <a:ext cx="1" cy="313"/>
            </a:xfrm>
            <a:prstGeom prst="line">
              <a:avLst/>
            </a:prstGeom>
            <a:noFill/>
            <a:ln w="19050">
              <a:solidFill>
                <a:srgbClr val="000000"/>
              </a:solidFill>
              <a:round/>
              <a:headEnd type="none" w="sm" len="sm"/>
              <a:tailEnd type="arrow" w="sm" len="sm"/>
            </a:ln>
          </p:spPr>
          <p:txBody>
            <a:bodyPr/>
            <a:lstStyle/>
            <a:p>
              <a:endParaRPr lang="zh-CN" altLang="en-US"/>
            </a:p>
          </p:txBody>
        </p:sp>
        <p:sp>
          <p:nvSpPr>
            <p:cNvPr id="68652" name="Line 44"/>
            <p:cNvSpPr>
              <a:spLocks noChangeShapeType="1"/>
            </p:cNvSpPr>
            <p:nvPr/>
          </p:nvSpPr>
          <p:spPr bwMode="auto">
            <a:xfrm>
              <a:off x="5622" y="9692"/>
              <a:ext cx="1" cy="313"/>
            </a:xfrm>
            <a:prstGeom prst="line">
              <a:avLst/>
            </a:prstGeom>
            <a:noFill/>
            <a:ln w="19050">
              <a:solidFill>
                <a:srgbClr val="000000"/>
              </a:solidFill>
              <a:round/>
              <a:headEnd type="none" w="sm" len="sm"/>
              <a:tailEnd type="arrow" w="sm" len="sm"/>
            </a:ln>
          </p:spPr>
          <p:txBody>
            <a:bodyPr/>
            <a:lstStyle/>
            <a:p>
              <a:endParaRPr lang="zh-CN" altLang="en-US"/>
            </a:p>
          </p:txBody>
        </p:sp>
        <p:sp>
          <p:nvSpPr>
            <p:cNvPr id="68653" name="Line 45"/>
            <p:cNvSpPr>
              <a:spLocks noChangeShapeType="1"/>
            </p:cNvSpPr>
            <p:nvPr/>
          </p:nvSpPr>
          <p:spPr bwMode="auto">
            <a:xfrm>
              <a:off x="7182" y="9680"/>
              <a:ext cx="1" cy="313"/>
            </a:xfrm>
            <a:prstGeom prst="line">
              <a:avLst/>
            </a:prstGeom>
            <a:noFill/>
            <a:ln w="19050">
              <a:solidFill>
                <a:srgbClr val="000000"/>
              </a:solidFill>
              <a:round/>
              <a:headEnd type="none" w="sm" len="sm"/>
              <a:tailEnd type="arrow" w="sm" len="sm"/>
            </a:ln>
          </p:spPr>
          <p:txBody>
            <a:bodyPr/>
            <a:lstStyle/>
            <a:p>
              <a:endParaRPr lang="zh-CN" altLang="en-US"/>
            </a:p>
          </p:txBody>
        </p:sp>
        <p:sp>
          <p:nvSpPr>
            <p:cNvPr id="68654" name="Line 46"/>
            <p:cNvSpPr>
              <a:spLocks noChangeShapeType="1"/>
            </p:cNvSpPr>
            <p:nvPr/>
          </p:nvSpPr>
          <p:spPr bwMode="auto">
            <a:xfrm>
              <a:off x="4362" y="10472"/>
              <a:ext cx="1" cy="313"/>
            </a:xfrm>
            <a:prstGeom prst="line">
              <a:avLst/>
            </a:prstGeom>
            <a:noFill/>
            <a:ln w="19050">
              <a:solidFill>
                <a:srgbClr val="000000"/>
              </a:solidFill>
              <a:round/>
              <a:headEnd type="none" w="sm" len="sm"/>
              <a:tailEnd type="arrow" w="sm" len="sm"/>
            </a:ln>
          </p:spPr>
          <p:txBody>
            <a:bodyPr/>
            <a:lstStyle/>
            <a:p>
              <a:endParaRPr lang="zh-CN" altLang="en-US"/>
            </a:p>
          </p:txBody>
        </p:sp>
        <p:sp>
          <p:nvSpPr>
            <p:cNvPr id="68655" name="Line 47"/>
            <p:cNvSpPr>
              <a:spLocks noChangeShapeType="1"/>
            </p:cNvSpPr>
            <p:nvPr/>
          </p:nvSpPr>
          <p:spPr bwMode="auto">
            <a:xfrm>
              <a:off x="5802" y="10472"/>
              <a:ext cx="1" cy="313"/>
            </a:xfrm>
            <a:prstGeom prst="line">
              <a:avLst/>
            </a:prstGeom>
            <a:noFill/>
            <a:ln w="19050">
              <a:solidFill>
                <a:srgbClr val="000000"/>
              </a:solidFill>
              <a:round/>
              <a:headEnd type="none" w="sm" len="sm"/>
              <a:tailEnd type="arrow" w="sm" len="sm"/>
            </a:ln>
          </p:spPr>
          <p:txBody>
            <a:bodyPr/>
            <a:lstStyle/>
            <a:p>
              <a:endParaRPr lang="zh-CN" altLang="en-US"/>
            </a:p>
          </p:txBody>
        </p:sp>
        <p:sp>
          <p:nvSpPr>
            <p:cNvPr id="68656" name="Line 48"/>
            <p:cNvSpPr>
              <a:spLocks noChangeShapeType="1"/>
            </p:cNvSpPr>
            <p:nvPr/>
          </p:nvSpPr>
          <p:spPr bwMode="auto">
            <a:xfrm>
              <a:off x="2382" y="10472"/>
              <a:ext cx="1" cy="469"/>
            </a:xfrm>
            <a:prstGeom prst="line">
              <a:avLst/>
            </a:prstGeom>
            <a:noFill/>
            <a:ln w="19050">
              <a:solidFill>
                <a:srgbClr val="000000"/>
              </a:solidFill>
              <a:round/>
              <a:headEnd type="none" w="sm" len="sm"/>
              <a:tailEnd type="none" w="sm" len="sm"/>
            </a:ln>
          </p:spPr>
          <p:txBody>
            <a:bodyPr/>
            <a:lstStyle/>
            <a:p>
              <a:endParaRPr lang="zh-CN" altLang="en-US"/>
            </a:p>
          </p:txBody>
        </p:sp>
        <p:sp>
          <p:nvSpPr>
            <p:cNvPr id="68657" name="Line 49"/>
            <p:cNvSpPr>
              <a:spLocks noChangeShapeType="1"/>
            </p:cNvSpPr>
            <p:nvPr/>
          </p:nvSpPr>
          <p:spPr bwMode="auto">
            <a:xfrm>
              <a:off x="2382" y="10940"/>
              <a:ext cx="1621" cy="1"/>
            </a:xfrm>
            <a:prstGeom prst="line">
              <a:avLst/>
            </a:prstGeom>
            <a:noFill/>
            <a:ln w="19050">
              <a:solidFill>
                <a:srgbClr val="000000"/>
              </a:solidFill>
              <a:round/>
              <a:headEnd type="none" w="sm" len="sm"/>
              <a:tailEnd type="arrow" w="sm" len="sm"/>
            </a:ln>
          </p:spPr>
          <p:txBody>
            <a:bodyPr/>
            <a:lstStyle/>
            <a:p>
              <a:endParaRPr lang="zh-CN" altLang="en-US"/>
            </a:p>
          </p:txBody>
        </p:sp>
        <p:sp>
          <p:nvSpPr>
            <p:cNvPr id="68658" name="Line 50"/>
            <p:cNvSpPr>
              <a:spLocks noChangeShapeType="1"/>
            </p:cNvSpPr>
            <p:nvPr/>
          </p:nvSpPr>
          <p:spPr bwMode="auto">
            <a:xfrm>
              <a:off x="7602" y="10472"/>
              <a:ext cx="1" cy="469"/>
            </a:xfrm>
            <a:prstGeom prst="line">
              <a:avLst/>
            </a:prstGeom>
            <a:noFill/>
            <a:ln w="19050">
              <a:solidFill>
                <a:srgbClr val="000000"/>
              </a:solidFill>
              <a:round/>
              <a:headEnd type="none" w="sm" len="sm"/>
              <a:tailEnd type="none" w="sm" len="sm"/>
            </a:ln>
          </p:spPr>
          <p:txBody>
            <a:bodyPr/>
            <a:lstStyle/>
            <a:p>
              <a:endParaRPr lang="zh-CN" altLang="en-US"/>
            </a:p>
          </p:txBody>
        </p:sp>
        <p:sp>
          <p:nvSpPr>
            <p:cNvPr id="68659" name="Line 51"/>
            <p:cNvSpPr>
              <a:spLocks noChangeShapeType="1"/>
            </p:cNvSpPr>
            <p:nvPr/>
          </p:nvSpPr>
          <p:spPr bwMode="auto">
            <a:xfrm flipH="1">
              <a:off x="5982" y="10940"/>
              <a:ext cx="1621" cy="1"/>
            </a:xfrm>
            <a:prstGeom prst="line">
              <a:avLst/>
            </a:prstGeom>
            <a:noFill/>
            <a:ln w="19050">
              <a:solidFill>
                <a:srgbClr val="000000"/>
              </a:solidFill>
              <a:round/>
              <a:headEnd type="none" w="sm" len="sm"/>
              <a:tailEnd type="arrow" w="sm" len="sm"/>
            </a:ln>
          </p:spPr>
          <p:txBody>
            <a:bodyPr/>
            <a:lstStyle/>
            <a:p>
              <a:endParaRPr lang="zh-CN" altLang="en-US"/>
            </a:p>
          </p:txBody>
        </p:sp>
        <p:sp>
          <p:nvSpPr>
            <p:cNvPr id="68660" name="Line 52"/>
            <p:cNvSpPr>
              <a:spLocks noChangeShapeType="1"/>
            </p:cNvSpPr>
            <p:nvPr/>
          </p:nvSpPr>
          <p:spPr bwMode="auto">
            <a:xfrm>
              <a:off x="4902" y="11252"/>
              <a:ext cx="1" cy="313"/>
            </a:xfrm>
            <a:prstGeom prst="line">
              <a:avLst/>
            </a:prstGeom>
            <a:noFill/>
            <a:ln w="19050">
              <a:solidFill>
                <a:srgbClr val="000000"/>
              </a:solidFill>
              <a:round/>
              <a:headEnd type="none" w="sm" len="sm"/>
              <a:tailEnd type="arrow" w="sm" len="sm"/>
            </a:ln>
          </p:spPr>
          <p:txBody>
            <a:bodyPr/>
            <a:lstStyle/>
            <a:p>
              <a:endParaRPr lang="zh-CN" altLang="en-US"/>
            </a:p>
          </p:txBody>
        </p:sp>
        <p:sp>
          <p:nvSpPr>
            <p:cNvPr id="68661" name="Line 53"/>
            <p:cNvSpPr>
              <a:spLocks noChangeShapeType="1"/>
            </p:cNvSpPr>
            <p:nvPr/>
          </p:nvSpPr>
          <p:spPr bwMode="auto">
            <a:xfrm>
              <a:off x="4902" y="12032"/>
              <a:ext cx="1" cy="313"/>
            </a:xfrm>
            <a:prstGeom prst="line">
              <a:avLst/>
            </a:prstGeom>
            <a:noFill/>
            <a:ln w="19050">
              <a:solidFill>
                <a:srgbClr val="000000"/>
              </a:solidFill>
              <a:round/>
              <a:headEnd type="none" w="sm" len="sm"/>
              <a:tailEnd type="arrow" w="sm" len="sm"/>
            </a:ln>
          </p:spPr>
          <p:txBody>
            <a:bodyPr/>
            <a:lstStyle/>
            <a:p>
              <a:endParaRPr lang="zh-CN" altLang="en-US"/>
            </a:p>
          </p:txBody>
        </p:sp>
        <p:sp>
          <p:nvSpPr>
            <p:cNvPr id="68662" name="Line 54"/>
            <p:cNvSpPr>
              <a:spLocks noChangeShapeType="1"/>
            </p:cNvSpPr>
            <p:nvPr/>
          </p:nvSpPr>
          <p:spPr bwMode="auto">
            <a:xfrm>
              <a:off x="5982" y="12500"/>
              <a:ext cx="3241" cy="1"/>
            </a:xfrm>
            <a:prstGeom prst="line">
              <a:avLst/>
            </a:prstGeom>
            <a:noFill/>
            <a:ln w="19050">
              <a:solidFill>
                <a:srgbClr val="000000"/>
              </a:solidFill>
              <a:round/>
              <a:headEnd type="none" w="sm" len="sm"/>
              <a:tailEnd type="none" w="sm" len="sm"/>
            </a:ln>
          </p:spPr>
          <p:txBody>
            <a:bodyPr/>
            <a:lstStyle/>
            <a:p>
              <a:endParaRPr lang="zh-CN" altLang="en-US"/>
            </a:p>
          </p:txBody>
        </p:sp>
        <p:sp>
          <p:nvSpPr>
            <p:cNvPr id="68663" name="Line 55"/>
            <p:cNvSpPr>
              <a:spLocks noChangeShapeType="1"/>
            </p:cNvSpPr>
            <p:nvPr/>
          </p:nvSpPr>
          <p:spPr bwMode="auto">
            <a:xfrm flipV="1">
              <a:off x="9222" y="8188"/>
              <a:ext cx="9" cy="4313"/>
            </a:xfrm>
            <a:prstGeom prst="line">
              <a:avLst/>
            </a:prstGeom>
            <a:noFill/>
            <a:ln w="19050">
              <a:solidFill>
                <a:srgbClr val="000000"/>
              </a:solidFill>
              <a:round/>
              <a:headEnd type="none" w="sm" len="sm"/>
              <a:tailEnd type="none" w="sm" len="sm"/>
            </a:ln>
          </p:spPr>
          <p:txBody>
            <a:bodyPr/>
            <a:lstStyle/>
            <a:p>
              <a:endParaRPr lang="zh-CN" altLang="en-US"/>
            </a:p>
          </p:txBody>
        </p:sp>
        <p:sp>
          <p:nvSpPr>
            <p:cNvPr id="68664" name="Line 56"/>
            <p:cNvSpPr>
              <a:spLocks noChangeShapeType="1"/>
            </p:cNvSpPr>
            <p:nvPr/>
          </p:nvSpPr>
          <p:spPr bwMode="auto">
            <a:xfrm>
              <a:off x="1302" y="12500"/>
              <a:ext cx="2701" cy="1"/>
            </a:xfrm>
            <a:prstGeom prst="line">
              <a:avLst/>
            </a:prstGeom>
            <a:noFill/>
            <a:ln w="19050">
              <a:solidFill>
                <a:srgbClr val="000000"/>
              </a:solidFill>
              <a:round/>
              <a:headEnd type="none" w="sm" len="sm"/>
              <a:tailEnd type="none" w="sm" len="sm"/>
            </a:ln>
          </p:spPr>
          <p:txBody>
            <a:bodyPr/>
            <a:lstStyle/>
            <a:p>
              <a:endParaRPr lang="zh-CN" altLang="en-US"/>
            </a:p>
          </p:txBody>
        </p:sp>
        <p:sp>
          <p:nvSpPr>
            <p:cNvPr id="68665" name="Rectangle 57"/>
            <p:cNvSpPr>
              <a:spLocks noChangeArrowheads="1"/>
            </p:cNvSpPr>
            <p:nvPr/>
          </p:nvSpPr>
          <p:spPr bwMode="auto">
            <a:xfrm>
              <a:off x="1617" y="6260"/>
              <a:ext cx="7201" cy="3577"/>
            </a:xfrm>
            <a:prstGeom prst="rect">
              <a:avLst/>
            </a:prstGeom>
            <a:noFill/>
            <a:ln w="19050">
              <a:solidFill>
                <a:srgbClr val="000000"/>
              </a:solidFill>
              <a:prstDash val="sysDot"/>
              <a:miter lim="800000"/>
              <a:headEnd/>
              <a:tailEnd/>
            </a:ln>
          </p:spPr>
          <p:txBody>
            <a:bodyPr/>
            <a:lstStyle/>
            <a:p>
              <a:endParaRPr lang="zh-CN" altLang="en-US"/>
            </a:p>
          </p:txBody>
        </p:sp>
        <p:sp>
          <p:nvSpPr>
            <p:cNvPr id="68666" name="Line 58"/>
            <p:cNvSpPr>
              <a:spLocks noChangeShapeType="1"/>
            </p:cNvSpPr>
            <p:nvPr/>
          </p:nvSpPr>
          <p:spPr bwMode="auto">
            <a:xfrm>
              <a:off x="8811" y="8188"/>
              <a:ext cx="420" cy="0"/>
            </a:xfrm>
            <a:prstGeom prst="line">
              <a:avLst/>
            </a:prstGeom>
            <a:noFill/>
            <a:ln w="19050">
              <a:solidFill>
                <a:srgbClr val="000000"/>
              </a:solidFill>
              <a:round/>
              <a:headEnd type="arrow" w="sm" len="sm"/>
              <a:tailEnd type="none" w="sm" len="sm"/>
            </a:ln>
          </p:spPr>
          <p:txBody>
            <a:bodyPr/>
            <a:lstStyle/>
            <a:p>
              <a:endParaRPr lang="zh-CN" altLang="en-US"/>
            </a:p>
          </p:txBody>
        </p:sp>
        <p:sp>
          <p:nvSpPr>
            <p:cNvPr id="68667" name="Line 59"/>
            <p:cNvSpPr>
              <a:spLocks noChangeShapeType="1"/>
            </p:cNvSpPr>
            <p:nvPr/>
          </p:nvSpPr>
          <p:spPr bwMode="auto">
            <a:xfrm flipV="1">
              <a:off x="1311" y="8188"/>
              <a:ext cx="0" cy="4320"/>
            </a:xfrm>
            <a:prstGeom prst="line">
              <a:avLst/>
            </a:prstGeom>
            <a:noFill/>
            <a:ln w="19050">
              <a:solidFill>
                <a:srgbClr val="000000"/>
              </a:solidFill>
              <a:round/>
              <a:headEnd type="none" w="sm" len="sm"/>
              <a:tailEnd type="none" w="sm" len="sm"/>
            </a:ln>
          </p:spPr>
          <p:txBody>
            <a:bodyPr/>
            <a:lstStyle/>
            <a:p>
              <a:endParaRPr lang="zh-CN" altLang="en-US"/>
            </a:p>
          </p:txBody>
        </p:sp>
        <p:sp>
          <p:nvSpPr>
            <p:cNvPr id="68668" name="Line 60"/>
            <p:cNvSpPr>
              <a:spLocks noChangeShapeType="1"/>
            </p:cNvSpPr>
            <p:nvPr/>
          </p:nvSpPr>
          <p:spPr bwMode="auto">
            <a:xfrm flipH="1" flipV="1">
              <a:off x="1291" y="8188"/>
              <a:ext cx="320" cy="0"/>
            </a:xfrm>
            <a:prstGeom prst="line">
              <a:avLst/>
            </a:prstGeom>
            <a:noFill/>
            <a:ln w="19050">
              <a:solidFill>
                <a:srgbClr val="000000"/>
              </a:solidFill>
              <a:round/>
              <a:headEnd type="arrow" w="sm" len="sm"/>
              <a:tailEnd type="none" w="sm" len="sm"/>
            </a:ln>
          </p:spPr>
          <p:txBody>
            <a:bodyPr/>
            <a:lstStyle/>
            <a:p>
              <a:endParaRPr lang="zh-CN" altLang="en-US"/>
            </a:p>
          </p:txBody>
        </p:sp>
      </p:grpSp>
      <p:sp>
        <p:nvSpPr>
          <p:cNvPr id="68669" name="Rectangle 61"/>
          <p:cNvSpPr>
            <a:spLocks noChangeArrowheads="1"/>
          </p:cNvSpPr>
          <p:nvPr/>
        </p:nvSpPr>
        <p:spPr bwMode="auto">
          <a:xfrm>
            <a:off x="6515100" y="1574800"/>
            <a:ext cx="215900" cy="774700"/>
          </a:xfrm>
          <a:prstGeom prst="rect">
            <a:avLst/>
          </a:prstGeom>
          <a:noFill/>
          <a:ln w="9525" algn="ctr">
            <a:noFill/>
            <a:miter lim="800000"/>
            <a:headEnd/>
            <a:tailEnd/>
          </a:ln>
          <a:effectLst/>
        </p:spPr>
        <p:txBody>
          <a:bodyPr wrap="none" anchor="ctr">
            <a:spAutoFit/>
          </a:bodyPr>
          <a:lstStyle/>
          <a:p>
            <a:pPr algn="ctr"/>
            <a:endParaRPr lang="en-US" altLang="zh-CN" sz="900" b="1">
              <a:latin typeface="Times New Roman" pitchFamily="18" charset="0"/>
              <a:cs typeface="Times New Roman" pitchFamily="18" charset="0"/>
            </a:endParaRPr>
          </a:p>
          <a:p>
            <a:pPr algn="ctr" eaLnBrk="0" hangingPunct="0"/>
            <a:r>
              <a:rPr lang="en-US" altLang="zh-CN" sz="900" b="1">
                <a:latin typeface="Arial"/>
                <a:cs typeface="Times New Roman" pitchFamily="18" charset="0"/>
              </a:rPr>
              <a:t> </a:t>
            </a:r>
            <a:endParaRPr lang="en-US" altLang="zh-CN" sz="1100"/>
          </a:p>
          <a:p>
            <a:pPr algn="ctr" eaLnBrk="0" hangingPunct="0"/>
            <a:r>
              <a:rPr lang="en-US" altLang="zh-CN" sz="900" b="1">
                <a:latin typeface="Arial"/>
                <a:cs typeface="Times New Roman" pitchFamily="18" charset="0"/>
              </a:rPr>
              <a:t> </a:t>
            </a:r>
            <a:endParaRPr lang="en-US" altLang="zh-CN" sz="1100"/>
          </a:p>
          <a:p>
            <a:pPr algn="ctr" eaLnBrk="0" hangingPunct="0"/>
            <a:r>
              <a:rPr lang="en-US" altLang="zh-CN" sz="900" b="1">
                <a:latin typeface="Arial"/>
                <a:cs typeface="Times New Roman" pitchFamily="18" charset="0"/>
              </a:rPr>
              <a:t> </a:t>
            </a:r>
            <a:endParaRPr lang="en-US" altLang="zh-CN" sz="1100"/>
          </a:p>
          <a:p>
            <a:pPr algn="ctr" eaLnBrk="0" hangingPunct="0"/>
            <a:r>
              <a:rPr lang="en-US" altLang="zh-CN" sz="900" b="1">
                <a:latin typeface="Arial"/>
                <a:cs typeface="Times New Roman" pitchFamily="18" charset="0"/>
              </a:rPr>
              <a:t> </a:t>
            </a:r>
            <a:endParaRPr lang="en-US" altLang="zh-CN"/>
          </a:p>
        </p:txBody>
      </p:sp>
      <p:sp>
        <p:nvSpPr>
          <p:cNvPr id="52" name="Rectangle 6"/>
          <p:cNvSpPr>
            <a:spLocks noChangeArrowheads="1"/>
          </p:cNvSpPr>
          <p:nvPr/>
        </p:nvSpPr>
        <p:spPr bwMode="auto">
          <a:xfrm>
            <a:off x="1500188" y="214313"/>
            <a:ext cx="6456362" cy="762000"/>
          </a:xfrm>
          <a:prstGeom prst="rect">
            <a:avLst/>
          </a:prstGeom>
          <a:noFill/>
          <a:ln w="9525">
            <a:noFill/>
            <a:miter lim="800000"/>
            <a:headEnd/>
            <a:tailEnd/>
          </a:ln>
        </p:spPr>
        <p:txBody>
          <a:bodyPr>
            <a:spAutoFit/>
          </a:bodyPr>
          <a:lstStyle/>
          <a:p>
            <a:pPr algn="ctr">
              <a:buClr>
                <a:srgbClr val="E18101"/>
              </a:buClr>
            </a:pPr>
            <a:r>
              <a:rPr lang="zh-CN" altLang="en-US" sz="4400" b="1" dirty="0" smtClean="0">
                <a:solidFill>
                  <a:schemeClr val="tx2"/>
                </a:solidFill>
                <a:latin typeface="华文琥珀" pitchFamily="2" charset="-122"/>
                <a:ea typeface="华文琥珀" pitchFamily="2" charset="-122"/>
              </a:rPr>
              <a:t>二、机械零件</a:t>
            </a:r>
            <a:r>
              <a:rPr lang="zh-CN" altLang="en-US" sz="4400" b="1" dirty="0">
                <a:solidFill>
                  <a:schemeClr val="tx2"/>
                </a:solidFill>
                <a:latin typeface="华文琥珀" pitchFamily="2" charset="-122"/>
                <a:ea typeface="华文琥珀" pitchFamily="2" charset="-122"/>
              </a:rPr>
              <a:t>的</a:t>
            </a:r>
            <a:r>
              <a:rPr lang="zh-CN" altLang="en-US" sz="4400" b="1" dirty="0" smtClean="0">
                <a:solidFill>
                  <a:schemeClr val="tx2"/>
                </a:solidFill>
                <a:latin typeface="华文琥珀" pitchFamily="2" charset="-122"/>
                <a:ea typeface="华文琥珀" pitchFamily="2" charset="-122"/>
              </a:rPr>
              <a:t>失效分析</a:t>
            </a:r>
            <a:endParaRPr lang="en-US" altLang="zh-CN" sz="4400" b="1" dirty="0">
              <a:solidFill>
                <a:schemeClr val="tx2"/>
              </a:solidFill>
              <a:latin typeface="华文琥珀" pitchFamily="2" charset="-122"/>
              <a:ea typeface="华文琥珀"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4" name="Text Box 12"/>
          <p:cNvSpPr txBox="1">
            <a:spLocks noChangeArrowheads="1"/>
          </p:cNvSpPr>
          <p:nvPr/>
        </p:nvSpPr>
        <p:spPr bwMode="auto">
          <a:xfrm>
            <a:off x="611560" y="404664"/>
            <a:ext cx="6229350" cy="579437"/>
          </a:xfrm>
          <a:prstGeom prst="rect">
            <a:avLst/>
          </a:prstGeom>
          <a:noFill/>
          <a:ln w="9525" algn="ctr">
            <a:noFill/>
            <a:miter lim="800000"/>
            <a:headEnd/>
            <a:tailEnd/>
          </a:ln>
          <a:effectLst/>
        </p:spPr>
        <p:txBody>
          <a:bodyPr>
            <a:spAutoFit/>
          </a:bodyPr>
          <a:lstStyle/>
          <a:p>
            <a:pPr>
              <a:spcBef>
                <a:spcPct val="50000"/>
              </a:spcBef>
            </a:pPr>
            <a:r>
              <a:rPr lang="zh-CN" altLang="en-US" sz="3200" b="1" dirty="0" smtClean="0">
                <a:solidFill>
                  <a:schemeClr val="tx2"/>
                </a:solidFill>
              </a:rPr>
              <a:t>（一）失效分析</a:t>
            </a:r>
            <a:r>
              <a:rPr lang="zh-CN" altLang="en-US" sz="3200" b="1" dirty="0">
                <a:solidFill>
                  <a:schemeClr val="tx2"/>
                </a:solidFill>
              </a:rPr>
              <a:t>的主要方法</a:t>
            </a:r>
          </a:p>
        </p:txBody>
      </p:sp>
      <p:sp>
        <p:nvSpPr>
          <p:cNvPr id="69645" name="Text Box 13"/>
          <p:cNvSpPr txBox="1">
            <a:spLocks noChangeArrowheads="1"/>
          </p:cNvSpPr>
          <p:nvPr/>
        </p:nvSpPr>
        <p:spPr bwMode="auto">
          <a:xfrm>
            <a:off x="1403350" y="1412875"/>
            <a:ext cx="7416800" cy="1797050"/>
          </a:xfrm>
          <a:prstGeom prst="rect">
            <a:avLst/>
          </a:prstGeom>
          <a:noFill/>
          <a:ln w="9525">
            <a:noFill/>
            <a:miter lim="800000"/>
            <a:headEnd/>
            <a:tailEnd/>
          </a:ln>
          <a:effectLst/>
        </p:spPr>
        <p:txBody>
          <a:bodyPr>
            <a:spAutoFit/>
          </a:bodyPr>
          <a:lstStyle/>
          <a:p>
            <a:pPr>
              <a:spcBef>
                <a:spcPct val="50000"/>
              </a:spcBef>
            </a:pPr>
            <a:r>
              <a:rPr lang="en-US" altLang="zh-CN" sz="2800" b="1">
                <a:solidFill>
                  <a:srgbClr val="0000FF"/>
                </a:solidFill>
              </a:rPr>
              <a:t>1</a:t>
            </a:r>
            <a:r>
              <a:rPr lang="zh-CN" altLang="en-US" sz="2800" b="1">
                <a:solidFill>
                  <a:srgbClr val="0000FF"/>
                </a:solidFill>
              </a:rPr>
              <a:t>、无损检测</a:t>
            </a:r>
          </a:p>
          <a:p>
            <a:pPr>
              <a:spcBef>
                <a:spcPct val="50000"/>
              </a:spcBef>
            </a:pPr>
            <a:r>
              <a:rPr lang="zh-CN" altLang="en-US" sz="2400"/>
              <a:t>       无损检测是针对材料在冶金、加工、使用过程中产生的缺陷和裂纹用无损探伤法进行检查，以查清其状态及分布。</a:t>
            </a:r>
          </a:p>
        </p:txBody>
      </p:sp>
      <p:sp>
        <p:nvSpPr>
          <p:cNvPr id="69646" name="Text Box 14"/>
          <p:cNvSpPr txBox="1">
            <a:spLocks noChangeArrowheads="1"/>
          </p:cNvSpPr>
          <p:nvPr/>
        </p:nvSpPr>
        <p:spPr bwMode="auto">
          <a:xfrm>
            <a:off x="1403350" y="3573463"/>
            <a:ext cx="7129463" cy="2486025"/>
          </a:xfrm>
          <a:prstGeom prst="rect">
            <a:avLst/>
          </a:prstGeom>
          <a:noFill/>
          <a:ln w="9525">
            <a:noFill/>
            <a:miter lim="800000"/>
            <a:headEnd/>
            <a:tailEnd/>
          </a:ln>
          <a:effectLst/>
        </p:spPr>
        <p:txBody>
          <a:bodyPr>
            <a:spAutoFit/>
          </a:bodyPr>
          <a:lstStyle/>
          <a:p>
            <a:pPr>
              <a:spcBef>
                <a:spcPct val="10000"/>
              </a:spcBef>
            </a:pPr>
            <a:r>
              <a:rPr lang="en-US" altLang="zh-CN" sz="2800" b="1">
                <a:solidFill>
                  <a:srgbClr val="0000FF"/>
                </a:solidFill>
              </a:rPr>
              <a:t>2</a:t>
            </a:r>
            <a:r>
              <a:rPr lang="zh-CN" altLang="en-US" sz="2800" b="1">
                <a:solidFill>
                  <a:srgbClr val="0000FF"/>
                </a:solidFill>
              </a:rPr>
              <a:t>、断口分析</a:t>
            </a:r>
          </a:p>
          <a:p>
            <a:pPr>
              <a:spcBef>
                <a:spcPct val="10000"/>
              </a:spcBef>
            </a:pPr>
            <a:endParaRPr lang="zh-CN" altLang="en-US" sz="2800" b="1">
              <a:solidFill>
                <a:srgbClr val="0000FF"/>
              </a:solidFill>
            </a:endParaRPr>
          </a:p>
          <a:p>
            <a:pPr>
              <a:spcBef>
                <a:spcPct val="10000"/>
              </a:spcBef>
            </a:pPr>
            <a:r>
              <a:rPr lang="zh-CN" altLang="en-US" sz="2400"/>
              <a:t>       断口分析是对断口进行全面的宏观（肉眼、低倍显微镜）及微观（高倍显微镜、电子显微镜）观察分析，确定裂纹的发源地、扩展区和最终断裂区，判断出断裂的性质和机理。</a:t>
            </a:r>
          </a:p>
        </p:txBody>
      </p:sp>
      <p:sp>
        <p:nvSpPr>
          <p:cNvPr id="69647" name="Text Box 15"/>
          <p:cNvSpPr txBox="1">
            <a:spLocks noChangeArrowheads="1"/>
          </p:cNvSpPr>
          <p:nvPr/>
        </p:nvSpPr>
        <p:spPr bwMode="auto">
          <a:xfrm>
            <a:off x="3059113" y="2997200"/>
            <a:ext cx="3313112" cy="1479550"/>
          </a:xfrm>
          <a:prstGeom prst="rect">
            <a:avLst/>
          </a:prstGeom>
          <a:noFill/>
          <a:ln w="9525">
            <a:noFill/>
            <a:miter lim="800000"/>
            <a:headEnd/>
            <a:tailEnd/>
          </a:ln>
          <a:effectLst/>
        </p:spPr>
        <p:txBody>
          <a:bodyPr>
            <a:spAutoFit/>
          </a:bodyPr>
          <a:lstStyle/>
          <a:p>
            <a:pPr algn="ctr">
              <a:spcBef>
                <a:spcPct val="40000"/>
              </a:spcBef>
            </a:pPr>
            <a:endParaRPr lang="en-US" altLang="zh-CN" sz="2400" b="1">
              <a:solidFill>
                <a:schemeClr val="tx2"/>
              </a:solidFill>
            </a:endParaRPr>
          </a:p>
          <a:p>
            <a:pPr algn="ctr">
              <a:spcBef>
                <a:spcPct val="40000"/>
              </a:spcBef>
            </a:pPr>
            <a:endParaRPr lang="en-US" altLang="zh-CN" sz="2400" b="1">
              <a:solidFill>
                <a:schemeClr val="tx2"/>
              </a:solidFill>
            </a:endParaRPr>
          </a:p>
          <a:p>
            <a:pPr algn="ctr">
              <a:spcBef>
                <a:spcPct val="40000"/>
              </a:spcBef>
            </a:pPr>
            <a:endParaRPr lang="en-US" altLang="zh-CN" sz="2400" b="1">
              <a:solidFill>
                <a:schemeClr val="tx2"/>
              </a:solidFill>
            </a:endParaRPr>
          </a:p>
        </p:txBody>
      </p:sp>
      <p:grpSp>
        <p:nvGrpSpPr>
          <p:cNvPr id="2" name="Group 16"/>
          <p:cNvGrpSpPr>
            <a:grpSpLocks/>
          </p:cNvGrpSpPr>
          <p:nvPr/>
        </p:nvGrpSpPr>
        <p:grpSpPr bwMode="auto">
          <a:xfrm>
            <a:off x="3779838" y="3068638"/>
            <a:ext cx="2052637" cy="1465262"/>
            <a:chOff x="2245" y="1917"/>
            <a:chExt cx="1026" cy="923"/>
          </a:xfrm>
        </p:grpSpPr>
        <p:sp>
          <p:nvSpPr>
            <p:cNvPr id="69649" name="AutoShape 17"/>
            <p:cNvSpPr>
              <a:spLocks/>
            </p:cNvSpPr>
            <p:nvPr/>
          </p:nvSpPr>
          <p:spPr bwMode="auto">
            <a:xfrm>
              <a:off x="2245" y="1979"/>
              <a:ext cx="227" cy="861"/>
            </a:xfrm>
            <a:prstGeom prst="leftBrace">
              <a:avLst>
                <a:gd name="adj1" fmla="val 31608"/>
                <a:gd name="adj2" fmla="val 50000"/>
              </a:avLst>
            </a:prstGeom>
            <a:noFill/>
            <a:ln w="25400">
              <a:solidFill>
                <a:srgbClr val="FF0000"/>
              </a:solidFill>
              <a:round/>
              <a:headEnd/>
              <a:tailEnd/>
            </a:ln>
            <a:effectLst/>
          </p:spPr>
          <p:txBody>
            <a:bodyPr wrap="none" anchor="ctr"/>
            <a:lstStyle/>
            <a:p>
              <a:endParaRPr lang="zh-CN" altLang="en-US"/>
            </a:p>
          </p:txBody>
        </p:sp>
        <p:sp>
          <p:nvSpPr>
            <p:cNvPr id="69650" name="Rectangle 18"/>
            <p:cNvSpPr>
              <a:spLocks noChangeArrowheads="1"/>
            </p:cNvSpPr>
            <p:nvPr/>
          </p:nvSpPr>
          <p:spPr bwMode="auto">
            <a:xfrm>
              <a:off x="2561" y="1917"/>
              <a:ext cx="710" cy="294"/>
            </a:xfrm>
            <a:prstGeom prst="rect">
              <a:avLst/>
            </a:prstGeom>
            <a:solidFill>
              <a:srgbClr val="DDDDDD"/>
            </a:solidFill>
            <a:ln w="9525">
              <a:solidFill>
                <a:srgbClr val="3366FF"/>
              </a:solidFill>
              <a:miter lim="800000"/>
              <a:headEnd/>
              <a:tailEnd/>
            </a:ln>
            <a:effectLst/>
          </p:spPr>
          <p:txBody>
            <a:bodyPr wrap="none">
              <a:spAutoFit/>
            </a:bodyPr>
            <a:lstStyle/>
            <a:p>
              <a:pPr algn="ctr"/>
              <a:r>
                <a:rPr lang="zh-CN" altLang="en-US" sz="2400" b="1">
                  <a:solidFill>
                    <a:schemeClr val="tx2"/>
                  </a:solidFill>
                </a:rPr>
                <a:t>脆性断口</a:t>
              </a:r>
            </a:p>
          </p:txBody>
        </p:sp>
        <p:sp>
          <p:nvSpPr>
            <p:cNvPr id="69651" name="Rectangle 19"/>
            <p:cNvSpPr>
              <a:spLocks noChangeArrowheads="1"/>
            </p:cNvSpPr>
            <p:nvPr/>
          </p:nvSpPr>
          <p:spPr bwMode="auto">
            <a:xfrm>
              <a:off x="2561" y="2205"/>
              <a:ext cx="710" cy="294"/>
            </a:xfrm>
            <a:prstGeom prst="rect">
              <a:avLst/>
            </a:prstGeom>
            <a:solidFill>
              <a:srgbClr val="DDDDDD"/>
            </a:solidFill>
            <a:ln w="9525">
              <a:solidFill>
                <a:srgbClr val="3366FF"/>
              </a:solidFill>
              <a:miter lim="800000"/>
              <a:headEnd/>
              <a:tailEnd/>
            </a:ln>
            <a:effectLst/>
          </p:spPr>
          <p:txBody>
            <a:bodyPr wrap="none">
              <a:spAutoFit/>
            </a:bodyPr>
            <a:lstStyle/>
            <a:p>
              <a:pPr algn="ctr"/>
              <a:r>
                <a:rPr lang="zh-CN" altLang="en-US" sz="2400" b="1">
                  <a:solidFill>
                    <a:schemeClr val="tx2"/>
                  </a:solidFill>
                </a:rPr>
                <a:t>韧性断口</a:t>
              </a:r>
            </a:p>
          </p:txBody>
        </p:sp>
        <p:sp>
          <p:nvSpPr>
            <p:cNvPr id="69652" name="Rectangle 20"/>
            <p:cNvSpPr>
              <a:spLocks noChangeArrowheads="1"/>
            </p:cNvSpPr>
            <p:nvPr/>
          </p:nvSpPr>
          <p:spPr bwMode="auto">
            <a:xfrm>
              <a:off x="2561" y="2478"/>
              <a:ext cx="710" cy="294"/>
            </a:xfrm>
            <a:prstGeom prst="rect">
              <a:avLst/>
            </a:prstGeom>
            <a:solidFill>
              <a:srgbClr val="DDDDDD"/>
            </a:solidFill>
            <a:ln w="9525">
              <a:solidFill>
                <a:srgbClr val="3366FF"/>
              </a:solidFill>
              <a:miter lim="800000"/>
              <a:headEnd/>
              <a:tailEnd/>
            </a:ln>
            <a:effectLst/>
          </p:spPr>
          <p:txBody>
            <a:bodyPr wrap="none">
              <a:spAutoFit/>
            </a:bodyPr>
            <a:lstStyle/>
            <a:p>
              <a:pPr algn="ctr"/>
              <a:r>
                <a:rPr lang="zh-CN" altLang="en-US" sz="2400" b="1">
                  <a:solidFill>
                    <a:schemeClr val="tx2"/>
                  </a:solidFill>
                </a:rPr>
                <a:t>疲劳断口</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9646"/>
                                        </p:tgtEl>
                                        <p:attrNameLst>
                                          <p:attrName>style.visibility</p:attrName>
                                        </p:attrNameLst>
                                      </p:cBhvr>
                                      <p:to>
                                        <p:strVal val="visible"/>
                                      </p:to>
                                    </p:set>
                                    <p:animEffect transition="in" filter="diamond(in)">
                                      <p:cBhvr>
                                        <p:cTn id="7" dur="2000"/>
                                        <p:tgtEl>
                                          <p:spTgt spid="69646"/>
                                        </p:tgtEl>
                                      </p:cBhvr>
                                    </p:animEffect>
                                  </p:childTnLst>
                                </p:cTn>
                              </p:par>
                              <p:par>
                                <p:cTn id="8" presetID="8"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amond(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8" name="Text Box 12"/>
          <p:cNvSpPr txBox="1">
            <a:spLocks noChangeArrowheads="1"/>
          </p:cNvSpPr>
          <p:nvPr/>
        </p:nvSpPr>
        <p:spPr bwMode="auto">
          <a:xfrm>
            <a:off x="971600" y="473298"/>
            <a:ext cx="7416800" cy="2162175"/>
          </a:xfrm>
          <a:prstGeom prst="rect">
            <a:avLst/>
          </a:prstGeom>
          <a:noFill/>
          <a:ln w="9525">
            <a:noFill/>
            <a:miter lim="800000"/>
            <a:headEnd/>
            <a:tailEnd/>
          </a:ln>
          <a:effectLst/>
        </p:spPr>
        <p:txBody>
          <a:bodyPr>
            <a:spAutoFit/>
          </a:bodyPr>
          <a:lstStyle/>
          <a:p>
            <a:pPr>
              <a:spcBef>
                <a:spcPct val="50000"/>
              </a:spcBef>
            </a:pPr>
            <a:r>
              <a:rPr lang="en-US" altLang="zh-CN" sz="2800" b="1">
                <a:solidFill>
                  <a:srgbClr val="0000FF"/>
                </a:solidFill>
              </a:rPr>
              <a:t>3</a:t>
            </a:r>
            <a:r>
              <a:rPr lang="zh-CN" altLang="en-US" sz="2800" b="1">
                <a:solidFill>
                  <a:srgbClr val="0000FF"/>
                </a:solidFill>
              </a:rPr>
              <a:t>、金相分析</a:t>
            </a:r>
          </a:p>
          <a:p>
            <a:pPr>
              <a:spcBef>
                <a:spcPct val="50000"/>
              </a:spcBef>
            </a:pPr>
            <a:r>
              <a:rPr lang="zh-CN" altLang="en-US" sz="2400"/>
              <a:t>       通过观察分析零件（特别是失效源周围）显微组织构成情况，如组织组成物的形态、粗细、数量、分布及其均匀性等，辨析各种组织缺陷及失效源周围组织的变化，对组织是否正常作出判断。</a:t>
            </a:r>
          </a:p>
        </p:txBody>
      </p:sp>
      <p:sp>
        <p:nvSpPr>
          <p:cNvPr id="70669" name="Text Box 13"/>
          <p:cNvSpPr txBox="1">
            <a:spLocks noChangeArrowheads="1"/>
          </p:cNvSpPr>
          <p:nvPr/>
        </p:nvSpPr>
        <p:spPr bwMode="auto">
          <a:xfrm>
            <a:off x="971600" y="2716435"/>
            <a:ext cx="7705725" cy="1066800"/>
          </a:xfrm>
          <a:prstGeom prst="rect">
            <a:avLst/>
          </a:prstGeom>
          <a:noFill/>
          <a:ln w="9525">
            <a:noFill/>
            <a:miter lim="800000"/>
            <a:headEnd/>
            <a:tailEnd/>
          </a:ln>
          <a:effectLst/>
        </p:spPr>
        <p:txBody>
          <a:bodyPr>
            <a:spAutoFit/>
          </a:bodyPr>
          <a:lstStyle/>
          <a:p>
            <a:pPr>
              <a:spcBef>
                <a:spcPct val="50000"/>
              </a:spcBef>
            </a:pPr>
            <a:r>
              <a:rPr lang="en-US" altLang="zh-CN" sz="2800" b="1">
                <a:solidFill>
                  <a:srgbClr val="0000FF"/>
                </a:solidFill>
              </a:rPr>
              <a:t>4</a:t>
            </a:r>
            <a:r>
              <a:rPr lang="zh-CN" altLang="en-US" sz="2800" b="1">
                <a:solidFill>
                  <a:srgbClr val="0000FF"/>
                </a:solidFill>
              </a:rPr>
              <a:t>、化学分析</a:t>
            </a:r>
          </a:p>
          <a:p>
            <a:pPr>
              <a:spcBef>
                <a:spcPct val="50000"/>
              </a:spcBef>
            </a:pPr>
            <a:r>
              <a:rPr lang="zh-CN" altLang="en-US" sz="2400"/>
              <a:t>      检验材料整体或局部区域的成分是否符合设计要求。</a:t>
            </a:r>
          </a:p>
        </p:txBody>
      </p:sp>
      <p:sp>
        <p:nvSpPr>
          <p:cNvPr id="70670" name="Text Box 14"/>
          <p:cNvSpPr txBox="1">
            <a:spLocks noChangeArrowheads="1"/>
          </p:cNvSpPr>
          <p:nvPr/>
        </p:nvSpPr>
        <p:spPr bwMode="auto">
          <a:xfrm>
            <a:off x="1043038" y="4229323"/>
            <a:ext cx="7199312" cy="1431925"/>
          </a:xfrm>
          <a:prstGeom prst="rect">
            <a:avLst/>
          </a:prstGeom>
          <a:noFill/>
          <a:ln w="9525">
            <a:noFill/>
            <a:miter lim="800000"/>
            <a:headEnd/>
            <a:tailEnd/>
          </a:ln>
          <a:effectLst/>
        </p:spPr>
        <p:txBody>
          <a:bodyPr>
            <a:spAutoFit/>
          </a:bodyPr>
          <a:lstStyle/>
          <a:p>
            <a:pPr>
              <a:spcBef>
                <a:spcPct val="50000"/>
              </a:spcBef>
            </a:pPr>
            <a:r>
              <a:rPr lang="en-US" altLang="zh-CN" sz="2800" b="1">
                <a:solidFill>
                  <a:srgbClr val="0000FF"/>
                </a:solidFill>
              </a:rPr>
              <a:t>5</a:t>
            </a:r>
            <a:r>
              <a:rPr lang="zh-CN" altLang="en-US" sz="2800" b="1">
                <a:solidFill>
                  <a:srgbClr val="0000FF"/>
                </a:solidFill>
              </a:rPr>
              <a:t>、力学分析</a:t>
            </a:r>
          </a:p>
          <a:p>
            <a:pPr>
              <a:spcBef>
                <a:spcPct val="50000"/>
              </a:spcBef>
            </a:pPr>
            <a:r>
              <a:rPr lang="zh-CN" altLang="en-US" sz="2400"/>
              <a:t>       检查分析失效零件 的应力分布、承载能力以及脆断倾向等。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669"/>
                                        </p:tgtEl>
                                        <p:attrNameLst>
                                          <p:attrName>style.visibility</p:attrName>
                                        </p:attrNameLst>
                                      </p:cBhvr>
                                      <p:to>
                                        <p:strVal val="visible"/>
                                      </p:to>
                                    </p:set>
                                    <p:animEffect transition="in" filter="blinds(horizontal)">
                                      <p:cBhvr>
                                        <p:cTn id="7" dur="500"/>
                                        <p:tgtEl>
                                          <p:spTgt spid="706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670"/>
                                        </p:tgtEl>
                                        <p:attrNameLst>
                                          <p:attrName>style.visibility</p:attrName>
                                        </p:attrNameLst>
                                      </p:cBhvr>
                                      <p:to>
                                        <p:strVal val="visible"/>
                                      </p:to>
                                    </p:set>
                                    <p:animEffect transition="in" filter="blinds(horizontal)">
                                      <p:cBhvr>
                                        <p:cTn id="12" dur="500"/>
                                        <p:tgtEl>
                                          <p:spTgt spid="70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9" grpId="0"/>
      <p:bldP spid="7067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971550" y="2781300"/>
            <a:ext cx="4032250" cy="1800225"/>
            <a:chOff x="3060" y="1752"/>
            <a:chExt cx="3540" cy="1668"/>
          </a:xfrm>
        </p:grpSpPr>
        <p:grpSp>
          <p:nvGrpSpPr>
            <p:cNvPr id="3" name="Group 13"/>
            <p:cNvGrpSpPr>
              <a:grpSpLocks/>
            </p:cNvGrpSpPr>
            <p:nvPr/>
          </p:nvGrpSpPr>
          <p:grpSpPr bwMode="auto">
            <a:xfrm>
              <a:off x="3060" y="1752"/>
              <a:ext cx="2160" cy="1488"/>
              <a:chOff x="3060" y="1752"/>
              <a:chExt cx="2160" cy="1488"/>
            </a:xfrm>
          </p:grpSpPr>
          <p:sp>
            <p:nvSpPr>
              <p:cNvPr id="71694" name="AutoShape 14"/>
              <p:cNvSpPr>
                <a:spLocks noChangeArrowheads="1"/>
              </p:cNvSpPr>
              <p:nvPr/>
            </p:nvSpPr>
            <p:spPr bwMode="auto">
              <a:xfrm>
                <a:off x="3060" y="1752"/>
                <a:ext cx="2160" cy="1404"/>
              </a:xfrm>
              <a:prstGeom prst="cube">
                <a:avLst>
                  <a:gd name="adj" fmla="val 71704"/>
                </a:avLst>
              </a:prstGeom>
              <a:solidFill>
                <a:srgbClr val="FFFFFF"/>
              </a:solidFill>
              <a:ln w="12700">
                <a:solidFill>
                  <a:srgbClr val="000000"/>
                </a:solidFill>
                <a:miter lim="800000"/>
                <a:headEnd/>
                <a:tailEnd/>
              </a:ln>
            </p:spPr>
            <p:txBody>
              <a:bodyPr/>
              <a:lstStyle/>
              <a:p>
                <a:endParaRPr lang="zh-CN" altLang="en-US"/>
              </a:p>
            </p:txBody>
          </p:sp>
          <p:sp>
            <p:nvSpPr>
              <p:cNvPr id="71695" name="Line 15"/>
              <p:cNvSpPr>
                <a:spLocks noChangeShapeType="1"/>
              </p:cNvSpPr>
              <p:nvPr/>
            </p:nvSpPr>
            <p:spPr bwMode="auto">
              <a:xfrm flipH="1">
                <a:off x="3660" y="1752"/>
                <a:ext cx="1020" cy="1028"/>
              </a:xfrm>
              <a:prstGeom prst="line">
                <a:avLst/>
              </a:prstGeom>
              <a:noFill/>
              <a:ln w="12700">
                <a:solidFill>
                  <a:srgbClr val="000000"/>
                </a:solidFill>
                <a:round/>
                <a:headEnd/>
                <a:tailEnd/>
              </a:ln>
            </p:spPr>
            <p:txBody>
              <a:bodyPr/>
              <a:lstStyle/>
              <a:p>
                <a:endParaRPr lang="zh-CN" altLang="en-US"/>
              </a:p>
            </p:txBody>
          </p:sp>
          <p:sp>
            <p:nvSpPr>
              <p:cNvPr id="71696" name="Line 16"/>
              <p:cNvSpPr>
                <a:spLocks noChangeShapeType="1"/>
              </p:cNvSpPr>
              <p:nvPr/>
            </p:nvSpPr>
            <p:spPr bwMode="auto">
              <a:xfrm>
                <a:off x="3680" y="2760"/>
                <a:ext cx="0" cy="380"/>
              </a:xfrm>
              <a:prstGeom prst="line">
                <a:avLst/>
              </a:prstGeom>
              <a:noFill/>
              <a:ln w="12700">
                <a:solidFill>
                  <a:srgbClr val="000000"/>
                </a:solidFill>
                <a:round/>
                <a:headEnd/>
                <a:tailEnd/>
              </a:ln>
            </p:spPr>
            <p:txBody>
              <a:bodyPr/>
              <a:lstStyle/>
              <a:p>
                <a:endParaRPr lang="zh-CN" altLang="en-US"/>
              </a:p>
            </p:txBody>
          </p:sp>
          <p:sp>
            <p:nvSpPr>
              <p:cNvPr id="71697" name="Line 17"/>
              <p:cNvSpPr>
                <a:spLocks noChangeShapeType="1"/>
              </p:cNvSpPr>
              <p:nvPr/>
            </p:nvSpPr>
            <p:spPr bwMode="auto">
              <a:xfrm>
                <a:off x="4160" y="2280"/>
                <a:ext cx="540" cy="0"/>
              </a:xfrm>
              <a:prstGeom prst="line">
                <a:avLst/>
              </a:prstGeom>
              <a:noFill/>
              <a:ln w="12700">
                <a:solidFill>
                  <a:srgbClr val="000000"/>
                </a:solidFill>
                <a:round/>
                <a:headEnd/>
                <a:tailEnd/>
              </a:ln>
            </p:spPr>
            <p:txBody>
              <a:bodyPr/>
              <a:lstStyle/>
              <a:p>
                <a:endParaRPr lang="zh-CN" altLang="en-US"/>
              </a:p>
            </p:txBody>
          </p:sp>
          <p:sp>
            <p:nvSpPr>
              <p:cNvPr id="71698" name="Line 18"/>
              <p:cNvSpPr>
                <a:spLocks noChangeShapeType="1"/>
              </p:cNvSpPr>
              <p:nvPr/>
            </p:nvSpPr>
            <p:spPr bwMode="auto">
              <a:xfrm>
                <a:off x="4697" y="2280"/>
                <a:ext cx="0" cy="380"/>
              </a:xfrm>
              <a:prstGeom prst="line">
                <a:avLst/>
              </a:prstGeom>
              <a:noFill/>
              <a:ln w="12700">
                <a:solidFill>
                  <a:srgbClr val="000000"/>
                </a:solidFill>
                <a:round/>
                <a:headEnd/>
                <a:tailEnd/>
              </a:ln>
            </p:spPr>
            <p:txBody>
              <a:bodyPr/>
              <a:lstStyle/>
              <a:p>
                <a:endParaRPr lang="zh-CN" altLang="en-US"/>
              </a:p>
            </p:txBody>
          </p:sp>
          <p:sp>
            <p:nvSpPr>
              <p:cNvPr id="71699" name="Line 19"/>
              <p:cNvSpPr>
                <a:spLocks noChangeShapeType="1"/>
              </p:cNvSpPr>
              <p:nvPr/>
            </p:nvSpPr>
            <p:spPr bwMode="auto">
              <a:xfrm>
                <a:off x="3940" y="2480"/>
                <a:ext cx="880" cy="760"/>
              </a:xfrm>
              <a:prstGeom prst="line">
                <a:avLst/>
              </a:prstGeom>
              <a:noFill/>
              <a:ln w="12700">
                <a:solidFill>
                  <a:srgbClr val="000000"/>
                </a:solidFill>
                <a:round/>
                <a:headEnd/>
                <a:tailEnd/>
              </a:ln>
            </p:spPr>
            <p:txBody>
              <a:bodyPr/>
              <a:lstStyle/>
              <a:p>
                <a:endParaRPr lang="zh-CN" altLang="en-US"/>
              </a:p>
            </p:txBody>
          </p:sp>
          <p:sp>
            <p:nvSpPr>
              <p:cNvPr id="71700" name="Line 20"/>
              <p:cNvSpPr>
                <a:spLocks noChangeShapeType="1"/>
              </p:cNvSpPr>
              <p:nvPr/>
            </p:nvSpPr>
            <p:spPr bwMode="auto">
              <a:xfrm>
                <a:off x="4360" y="2280"/>
                <a:ext cx="700" cy="520"/>
              </a:xfrm>
              <a:prstGeom prst="line">
                <a:avLst/>
              </a:prstGeom>
              <a:noFill/>
              <a:ln w="12700">
                <a:solidFill>
                  <a:srgbClr val="000000"/>
                </a:solidFill>
                <a:round/>
                <a:headEnd/>
                <a:tailEnd/>
              </a:ln>
            </p:spPr>
            <p:txBody>
              <a:bodyPr/>
              <a:lstStyle/>
              <a:p>
                <a:endParaRPr lang="zh-CN" altLang="en-US"/>
              </a:p>
            </p:txBody>
          </p:sp>
        </p:grpSp>
        <p:sp>
          <p:nvSpPr>
            <p:cNvPr id="71701" name="Text Box 21"/>
            <p:cNvSpPr txBox="1">
              <a:spLocks noChangeArrowheads="1"/>
            </p:cNvSpPr>
            <p:nvPr/>
          </p:nvSpPr>
          <p:spPr bwMode="auto">
            <a:xfrm>
              <a:off x="5000" y="2600"/>
              <a:ext cx="1600" cy="380"/>
            </a:xfrm>
            <a:prstGeom prst="rect">
              <a:avLst/>
            </a:prstGeom>
            <a:noFill/>
            <a:ln w="12700">
              <a:noFill/>
              <a:miter lim="800000"/>
              <a:headEnd/>
              <a:tailEnd/>
            </a:ln>
          </p:spPr>
          <p:txBody>
            <a:bodyPr/>
            <a:lstStyle/>
            <a:p>
              <a:r>
                <a:rPr lang="en-US" altLang="zh-CN">
                  <a:latin typeface="Times New Roman" pitchFamily="18" charset="0"/>
                  <a:cs typeface="Times New Roman" pitchFamily="18" charset="0"/>
                </a:rPr>
                <a:t>B</a:t>
              </a:r>
              <a:r>
                <a:rPr lang="zh-CN" altLang="en-US">
                  <a:latin typeface="Times New Roman" pitchFamily="18" charset="0"/>
                  <a:cs typeface="Times New Roman" pitchFamily="18" charset="0"/>
                </a:rPr>
                <a:t>裂纹产生在后</a:t>
              </a:r>
              <a:endParaRPr lang="zh-CN" altLang="en-US"/>
            </a:p>
          </p:txBody>
        </p:sp>
        <p:sp>
          <p:nvSpPr>
            <p:cNvPr id="71702" name="Text Box 22"/>
            <p:cNvSpPr txBox="1">
              <a:spLocks noChangeArrowheads="1"/>
            </p:cNvSpPr>
            <p:nvPr/>
          </p:nvSpPr>
          <p:spPr bwMode="auto">
            <a:xfrm>
              <a:off x="4720" y="3040"/>
              <a:ext cx="1600" cy="380"/>
            </a:xfrm>
            <a:prstGeom prst="rect">
              <a:avLst/>
            </a:prstGeom>
            <a:noFill/>
            <a:ln w="12700">
              <a:noFill/>
              <a:miter lim="800000"/>
              <a:headEnd/>
              <a:tailEnd/>
            </a:ln>
          </p:spPr>
          <p:txBody>
            <a:bodyPr/>
            <a:lstStyle/>
            <a:p>
              <a:r>
                <a:rPr lang="en-US" altLang="zh-CN">
                  <a:latin typeface="Times New Roman" pitchFamily="18" charset="0"/>
                  <a:cs typeface="Times New Roman" pitchFamily="18" charset="0"/>
                </a:rPr>
                <a:t>A</a:t>
              </a:r>
              <a:r>
                <a:rPr lang="zh-CN" altLang="en-US">
                  <a:latin typeface="Times New Roman" pitchFamily="18" charset="0"/>
                  <a:cs typeface="Times New Roman" pitchFamily="18" charset="0"/>
                </a:rPr>
                <a:t>裂纹产生在前</a:t>
              </a:r>
              <a:endParaRPr lang="zh-CN" altLang="en-US"/>
            </a:p>
          </p:txBody>
        </p:sp>
      </p:grpSp>
      <p:grpSp>
        <p:nvGrpSpPr>
          <p:cNvPr id="4" name="Group 23"/>
          <p:cNvGrpSpPr>
            <a:grpSpLocks/>
          </p:cNvGrpSpPr>
          <p:nvPr/>
        </p:nvGrpSpPr>
        <p:grpSpPr bwMode="auto">
          <a:xfrm>
            <a:off x="4967288" y="2781300"/>
            <a:ext cx="3492500" cy="1439863"/>
            <a:chOff x="7360" y="1900"/>
            <a:chExt cx="3180" cy="1415"/>
          </a:xfrm>
        </p:grpSpPr>
        <p:grpSp>
          <p:nvGrpSpPr>
            <p:cNvPr id="5" name="Group 24"/>
            <p:cNvGrpSpPr>
              <a:grpSpLocks/>
            </p:cNvGrpSpPr>
            <p:nvPr/>
          </p:nvGrpSpPr>
          <p:grpSpPr bwMode="auto">
            <a:xfrm>
              <a:off x="7360" y="1900"/>
              <a:ext cx="2160" cy="1415"/>
              <a:chOff x="7360" y="1900"/>
              <a:chExt cx="2160" cy="1415"/>
            </a:xfrm>
          </p:grpSpPr>
          <p:sp>
            <p:nvSpPr>
              <p:cNvPr id="71705" name="AutoShape 25"/>
              <p:cNvSpPr>
                <a:spLocks noChangeArrowheads="1"/>
              </p:cNvSpPr>
              <p:nvPr/>
            </p:nvSpPr>
            <p:spPr bwMode="auto">
              <a:xfrm>
                <a:off x="7360" y="1911"/>
                <a:ext cx="2160" cy="1404"/>
              </a:xfrm>
              <a:prstGeom prst="cube">
                <a:avLst>
                  <a:gd name="adj" fmla="val 71704"/>
                </a:avLst>
              </a:prstGeom>
              <a:solidFill>
                <a:srgbClr val="FFFFFF"/>
              </a:solidFill>
              <a:ln w="12700">
                <a:solidFill>
                  <a:srgbClr val="000000"/>
                </a:solidFill>
                <a:miter lim="800000"/>
                <a:headEnd/>
                <a:tailEnd/>
              </a:ln>
            </p:spPr>
            <p:txBody>
              <a:bodyPr/>
              <a:lstStyle/>
              <a:p>
                <a:endParaRPr lang="zh-CN" altLang="en-US"/>
              </a:p>
            </p:txBody>
          </p:sp>
          <p:sp>
            <p:nvSpPr>
              <p:cNvPr id="71706" name="Freeform 26"/>
              <p:cNvSpPr>
                <a:spLocks/>
              </p:cNvSpPr>
              <p:nvPr/>
            </p:nvSpPr>
            <p:spPr bwMode="auto">
              <a:xfrm>
                <a:off x="7940" y="1900"/>
                <a:ext cx="560" cy="1000"/>
              </a:xfrm>
              <a:custGeom>
                <a:avLst/>
                <a:gdLst/>
                <a:ahLst/>
                <a:cxnLst>
                  <a:cxn ang="0">
                    <a:pos x="0" y="1000"/>
                  </a:cxn>
                  <a:cxn ang="0">
                    <a:pos x="420" y="580"/>
                  </a:cxn>
                  <a:cxn ang="0">
                    <a:pos x="560" y="0"/>
                  </a:cxn>
                </a:cxnLst>
                <a:rect l="0" t="0" r="r" b="b"/>
                <a:pathLst>
                  <a:path w="560" h="1000">
                    <a:moveTo>
                      <a:pt x="0" y="1000"/>
                    </a:moveTo>
                    <a:cubicBezTo>
                      <a:pt x="163" y="873"/>
                      <a:pt x="327" y="747"/>
                      <a:pt x="420" y="580"/>
                    </a:cubicBezTo>
                    <a:cubicBezTo>
                      <a:pt x="513" y="413"/>
                      <a:pt x="537" y="96"/>
                      <a:pt x="560" y="0"/>
                    </a:cubicBezTo>
                  </a:path>
                </a:pathLst>
              </a:custGeom>
              <a:noFill/>
              <a:ln w="12700">
                <a:solidFill>
                  <a:srgbClr val="000000"/>
                </a:solidFill>
                <a:round/>
                <a:headEnd/>
                <a:tailEnd/>
              </a:ln>
            </p:spPr>
            <p:txBody>
              <a:bodyPr/>
              <a:lstStyle/>
              <a:p>
                <a:endParaRPr lang="zh-CN" altLang="en-US"/>
              </a:p>
            </p:txBody>
          </p:sp>
          <p:sp>
            <p:nvSpPr>
              <p:cNvPr id="71707" name="Freeform 27"/>
              <p:cNvSpPr>
                <a:spLocks/>
              </p:cNvSpPr>
              <p:nvPr/>
            </p:nvSpPr>
            <p:spPr bwMode="auto">
              <a:xfrm>
                <a:off x="8357" y="2020"/>
                <a:ext cx="1040" cy="460"/>
              </a:xfrm>
              <a:custGeom>
                <a:avLst/>
                <a:gdLst/>
                <a:ahLst/>
                <a:cxnLst>
                  <a:cxn ang="0">
                    <a:pos x="0" y="460"/>
                  </a:cxn>
                  <a:cxn ang="0">
                    <a:pos x="220" y="220"/>
                  </a:cxn>
                  <a:cxn ang="0">
                    <a:pos x="1040" y="0"/>
                  </a:cxn>
                </a:cxnLst>
                <a:rect l="0" t="0" r="r" b="b"/>
                <a:pathLst>
                  <a:path w="1040" h="460">
                    <a:moveTo>
                      <a:pt x="0" y="460"/>
                    </a:moveTo>
                    <a:cubicBezTo>
                      <a:pt x="23" y="378"/>
                      <a:pt x="47" y="297"/>
                      <a:pt x="220" y="220"/>
                    </a:cubicBezTo>
                    <a:cubicBezTo>
                      <a:pt x="393" y="143"/>
                      <a:pt x="903" y="37"/>
                      <a:pt x="1040" y="0"/>
                    </a:cubicBezTo>
                  </a:path>
                </a:pathLst>
              </a:custGeom>
              <a:noFill/>
              <a:ln w="12700">
                <a:solidFill>
                  <a:srgbClr val="000000"/>
                </a:solidFill>
                <a:round/>
                <a:headEnd/>
                <a:tailEnd/>
              </a:ln>
            </p:spPr>
            <p:txBody>
              <a:bodyPr/>
              <a:lstStyle/>
              <a:p>
                <a:endParaRPr lang="zh-CN" altLang="en-US"/>
              </a:p>
            </p:txBody>
          </p:sp>
          <p:sp>
            <p:nvSpPr>
              <p:cNvPr id="71708" name="Line 28"/>
              <p:cNvSpPr>
                <a:spLocks noChangeShapeType="1"/>
              </p:cNvSpPr>
              <p:nvPr/>
            </p:nvSpPr>
            <p:spPr bwMode="auto">
              <a:xfrm>
                <a:off x="9380" y="2040"/>
                <a:ext cx="0" cy="420"/>
              </a:xfrm>
              <a:prstGeom prst="line">
                <a:avLst/>
              </a:prstGeom>
              <a:noFill/>
              <a:ln w="12700">
                <a:solidFill>
                  <a:srgbClr val="000000"/>
                </a:solidFill>
                <a:round/>
                <a:headEnd/>
                <a:tailEnd/>
              </a:ln>
            </p:spPr>
            <p:txBody>
              <a:bodyPr/>
              <a:lstStyle/>
              <a:p>
                <a:endParaRPr lang="zh-CN" altLang="en-US"/>
              </a:p>
            </p:txBody>
          </p:sp>
          <p:sp>
            <p:nvSpPr>
              <p:cNvPr id="71709" name="Line 29"/>
              <p:cNvSpPr>
                <a:spLocks noChangeShapeType="1"/>
              </p:cNvSpPr>
              <p:nvPr/>
            </p:nvSpPr>
            <p:spPr bwMode="auto">
              <a:xfrm flipV="1">
                <a:off x="8460" y="1900"/>
                <a:ext cx="240" cy="240"/>
              </a:xfrm>
              <a:prstGeom prst="line">
                <a:avLst/>
              </a:prstGeom>
              <a:noFill/>
              <a:ln w="12700">
                <a:solidFill>
                  <a:srgbClr val="000000"/>
                </a:solidFill>
                <a:round/>
                <a:headEnd/>
                <a:tailEnd/>
              </a:ln>
            </p:spPr>
            <p:txBody>
              <a:bodyPr/>
              <a:lstStyle/>
              <a:p>
                <a:endParaRPr lang="zh-CN" altLang="en-US"/>
              </a:p>
            </p:txBody>
          </p:sp>
          <p:sp>
            <p:nvSpPr>
              <p:cNvPr id="71710" name="Line 30"/>
              <p:cNvSpPr>
                <a:spLocks noChangeShapeType="1"/>
              </p:cNvSpPr>
              <p:nvPr/>
            </p:nvSpPr>
            <p:spPr bwMode="auto">
              <a:xfrm flipV="1">
                <a:off x="9260" y="1900"/>
                <a:ext cx="160" cy="160"/>
              </a:xfrm>
              <a:prstGeom prst="line">
                <a:avLst/>
              </a:prstGeom>
              <a:noFill/>
              <a:ln w="12700">
                <a:solidFill>
                  <a:srgbClr val="000000"/>
                </a:solidFill>
                <a:round/>
                <a:headEnd/>
                <a:tailEnd/>
              </a:ln>
            </p:spPr>
            <p:txBody>
              <a:bodyPr/>
              <a:lstStyle/>
              <a:p>
                <a:endParaRPr lang="zh-CN" altLang="en-US"/>
              </a:p>
            </p:txBody>
          </p:sp>
          <p:sp>
            <p:nvSpPr>
              <p:cNvPr id="71711" name="Line 31"/>
              <p:cNvSpPr>
                <a:spLocks noChangeShapeType="1"/>
              </p:cNvSpPr>
              <p:nvPr/>
            </p:nvSpPr>
            <p:spPr bwMode="auto">
              <a:xfrm flipV="1">
                <a:off x="8840" y="2580"/>
                <a:ext cx="620" cy="620"/>
              </a:xfrm>
              <a:prstGeom prst="line">
                <a:avLst/>
              </a:prstGeom>
              <a:noFill/>
              <a:ln w="12700">
                <a:solidFill>
                  <a:srgbClr val="000000"/>
                </a:solidFill>
                <a:round/>
                <a:headEnd/>
                <a:tailEnd type="stealth" w="sm" len="lg"/>
              </a:ln>
            </p:spPr>
            <p:txBody>
              <a:bodyPr/>
              <a:lstStyle/>
              <a:p>
                <a:endParaRPr lang="zh-CN" altLang="en-US"/>
              </a:p>
            </p:txBody>
          </p:sp>
        </p:grpSp>
        <p:sp>
          <p:nvSpPr>
            <p:cNvPr id="71712" name="Text Box 32"/>
            <p:cNvSpPr txBox="1">
              <a:spLocks noChangeArrowheads="1"/>
            </p:cNvSpPr>
            <p:nvPr/>
          </p:nvSpPr>
          <p:spPr bwMode="auto">
            <a:xfrm>
              <a:off x="9120" y="2760"/>
              <a:ext cx="1420" cy="400"/>
            </a:xfrm>
            <a:prstGeom prst="rect">
              <a:avLst/>
            </a:prstGeom>
            <a:noFill/>
            <a:ln w="12700">
              <a:noFill/>
              <a:miter lim="800000"/>
              <a:headEnd/>
              <a:tailEnd/>
            </a:ln>
          </p:spPr>
          <p:txBody>
            <a:bodyPr/>
            <a:lstStyle/>
            <a:p>
              <a:r>
                <a:rPr lang="zh-CN" altLang="en-US">
                  <a:latin typeface="Times New Roman" pitchFamily="18" charset="0"/>
                  <a:cs typeface="Times New Roman" pitchFamily="18" charset="0"/>
                </a:rPr>
                <a:t>裂纹扩展方向</a:t>
              </a:r>
              <a:endParaRPr lang="zh-CN" altLang="en-US"/>
            </a:p>
          </p:txBody>
        </p:sp>
      </p:grpSp>
      <p:sp>
        <p:nvSpPr>
          <p:cNvPr id="71713" name="Rectangle 33"/>
          <p:cNvSpPr>
            <a:spLocks noChangeArrowheads="1"/>
          </p:cNvSpPr>
          <p:nvPr/>
        </p:nvSpPr>
        <p:spPr bwMode="auto">
          <a:xfrm>
            <a:off x="0" y="2900363"/>
            <a:ext cx="9144000" cy="0"/>
          </a:xfrm>
          <a:prstGeom prst="rect">
            <a:avLst/>
          </a:prstGeom>
          <a:noFill/>
          <a:ln w="9525">
            <a:noFill/>
            <a:miter lim="800000"/>
            <a:headEnd/>
            <a:tailEnd/>
          </a:ln>
          <a:effectLst/>
        </p:spPr>
        <p:txBody>
          <a:bodyPr wrap="none" anchor="ctr">
            <a:spAutoFit/>
          </a:bodyPr>
          <a:lstStyle/>
          <a:p>
            <a:endParaRPr lang="en-US"/>
          </a:p>
        </p:txBody>
      </p:sp>
      <p:sp>
        <p:nvSpPr>
          <p:cNvPr id="71714" name="Rectangle 34"/>
          <p:cNvSpPr>
            <a:spLocks noChangeArrowheads="1"/>
          </p:cNvSpPr>
          <p:nvPr/>
        </p:nvSpPr>
        <p:spPr bwMode="auto">
          <a:xfrm>
            <a:off x="1571524" y="3867716"/>
            <a:ext cx="4748416" cy="2246769"/>
          </a:xfrm>
          <a:prstGeom prst="rect">
            <a:avLst/>
          </a:prstGeom>
          <a:noFill/>
          <a:ln w="9525">
            <a:noFill/>
            <a:miter lim="800000"/>
            <a:headEnd/>
            <a:tailEnd/>
          </a:ln>
          <a:effectLst/>
        </p:spPr>
        <p:txBody>
          <a:bodyPr wrap="none" anchor="ctr">
            <a:spAutoFit/>
          </a:bodyPr>
          <a:lstStyle/>
          <a:p>
            <a:pPr algn="ctr"/>
            <a:endParaRPr lang="en-US" altLang="zh-CN" sz="2400" dirty="0">
              <a:latin typeface="Times New Roman" pitchFamily="18" charset="0"/>
              <a:cs typeface="Times New Roman" pitchFamily="18" charset="0"/>
            </a:endParaRPr>
          </a:p>
          <a:p>
            <a:pPr algn="ctr" eaLnBrk="0" hangingPunct="0"/>
            <a:r>
              <a:rPr lang="en-US" altLang="zh-CN" sz="2400" dirty="0">
                <a:latin typeface="Times New Roman" pitchFamily="18" charset="0"/>
                <a:cs typeface="Times New Roman" pitchFamily="18" charset="0"/>
              </a:rPr>
              <a:t/>
            </a:r>
            <a:br>
              <a:rPr lang="en-US" altLang="zh-CN" sz="2400" dirty="0">
                <a:latin typeface="Times New Roman" pitchFamily="18" charset="0"/>
                <a:cs typeface="Times New Roman" pitchFamily="18" charset="0"/>
              </a:rPr>
            </a:b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a</a:t>
            </a:r>
            <a:r>
              <a:rPr lang="zh-CN" altLang="en-US" sz="2400" b="1" dirty="0">
                <a:latin typeface="Times New Roman" pitchFamily="18" charset="0"/>
                <a:cs typeface="Times New Roman" pitchFamily="18" charset="0"/>
              </a:rPr>
              <a:t>）                                       （</a:t>
            </a:r>
            <a:r>
              <a:rPr lang="en-US" altLang="zh-CN" sz="2400" b="1" dirty="0">
                <a:latin typeface="Times New Roman" pitchFamily="18" charset="0"/>
                <a:cs typeface="Times New Roman" pitchFamily="18" charset="0"/>
              </a:rPr>
              <a:t>b</a:t>
            </a:r>
            <a:r>
              <a:rPr lang="zh-CN" altLang="en-US" sz="2400" b="1" dirty="0">
                <a:latin typeface="Times New Roman" pitchFamily="18" charset="0"/>
                <a:cs typeface="Times New Roman" pitchFamily="18" charset="0"/>
              </a:rPr>
              <a:t>）</a:t>
            </a:r>
          </a:p>
          <a:p>
            <a:pPr algn="ctr" eaLnBrk="0" hangingPunct="0"/>
            <a:endParaRPr lang="zh-CN" altLang="en-US" sz="2400" dirty="0"/>
          </a:p>
          <a:p>
            <a:pPr algn="ctr" eaLnBrk="0" hangingPunct="0"/>
            <a:r>
              <a:rPr lang="en-US" altLang="zh-CN"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分析</a:t>
            </a:r>
            <a:r>
              <a:rPr lang="zh-CN" altLang="en-US" sz="2400" b="1" dirty="0">
                <a:latin typeface="Times New Roman" pitchFamily="18" charset="0"/>
                <a:cs typeface="Times New Roman" pitchFamily="18" charset="0"/>
              </a:rPr>
              <a:t>破坏的顺序</a:t>
            </a:r>
            <a:endParaRPr lang="zh-CN" altLang="en-US" sz="2400" dirty="0"/>
          </a:p>
          <a:p>
            <a:pPr algn="ctr" eaLnBrk="0" hangingPunct="0"/>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T</a:t>
            </a:r>
            <a:r>
              <a:rPr lang="zh-CN" altLang="en-US" sz="2000" dirty="0">
                <a:latin typeface="Times New Roman" pitchFamily="18" charset="0"/>
                <a:cs typeface="Times New Roman" pitchFamily="18" charset="0"/>
              </a:rPr>
              <a:t>型法则                （</a:t>
            </a:r>
            <a:r>
              <a:rPr lang="en-US" altLang="zh-CN" sz="2000" dirty="0">
                <a:latin typeface="Times New Roman" pitchFamily="18" charset="0"/>
                <a:cs typeface="Times New Roman" pitchFamily="18" charset="0"/>
              </a:rPr>
              <a:t>b</a:t>
            </a:r>
            <a:r>
              <a:rPr lang="zh-CN" altLang="en-US" sz="2000" dirty="0">
                <a:latin typeface="Times New Roman" pitchFamily="18" charset="0"/>
                <a:cs typeface="Times New Roman" pitchFamily="18" charset="0"/>
              </a:rPr>
              <a:t>）分叉法则</a:t>
            </a:r>
            <a:endParaRPr lang="zh-CN" altLang="en-US" sz="2000" dirty="0"/>
          </a:p>
        </p:txBody>
      </p:sp>
      <p:sp>
        <p:nvSpPr>
          <p:cNvPr id="71715" name="Rectangle 35"/>
          <p:cNvSpPr>
            <a:spLocks noChangeArrowheads="1"/>
          </p:cNvSpPr>
          <p:nvPr/>
        </p:nvSpPr>
        <p:spPr bwMode="auto">
          <a:xfrm>
            <a:off x="467544" y="404664"/>
            <a:ext cx="2012950" cy="641350"/>
          </a:xfrm>
          <a:prstGeom prst="rect">
            <a:avLst/>
          </a:prstGeom>
          <a:noFill/>
          <a:ln w="9525">
            <a:noFill/>
            <a:miter lim="800000"/>
            <a:headEnd/>
            <a:tailEnd/>
          </a:ln>
          <a:effectLst/>
        </p:spPr>
        <p:txBody>
          <a:bodyPr wrap="none">
            <a:spAutoFit/>
          </a:bodyPr>
          <a:lstStyle/>
          <a:p>
            <a:pPr algn="ctr"/>
            <a:r>
              <a:rPr lang="zh-CN" altLang="en-US" sz="3600" b="1" dirty="0">
                <a:solidFill>
                  <a:srgbClr val="0000FF"/>
                </a:solidFill>
              </a:rPr>
              <a:t>断口分析</a:t>
            </a:r>
          </a:p>
        </p:txBody>
      </p:sp>
      <p:sp>
        <p:nvSpPr>
          <p:cNvPr id="71716" name="Rectangle 36"/>
          <p:cNvSpPr>
            <a:spLocks noChangeArrowheads="1"/>
          </p:cNvSpPr>
          <p:nvPr/>
        </p:nvSpPr>
        <p:spPr bwMode="auto">
          <a:xfrm>
            <a:off x="2012950" y="1552575"/>
            <a:ext cx="4476750" cy="519113"/>
          </a:xfrm>
          <a:prstGeom prst="rect">
            <a:avLst/>
          </a:prstGeom>
          <a:noFill/>
          <a:ln w="9525">
            <a:noFill/>
            <a:miter lim="800000"/>
            <a:headEnd/>
            <a:tailEnd/>
          </a:ln>
          <a:effectLst/>
        </p:spPr>
        <p:txBody>
          <a:bodyPr wrap="none">
            <a:spAutoFit/>
          </a:bodyPr>
          <a:lstStyle/>
          <a:p>
            <a:pPr algn="ctr" eaLnBrk="0" hangingPunct="0"/>
            <a:r>
              <a:rPr lang="en-US" altLang="zh-CN" sz="2800" b="1">
                <a:solidFill>
                  <a:schemeClr val="tx2"/>
                </a:solidFill>
              </a:rPr>
              <a:t>T</a:t>
            </a:r>
            <a:r>
              <a:rPr lang="zh-CN" altLang="en-US" sz="2800" b="1">
                <a:solidFill>
                  <a:schemeClr val="tx2"/>
                </a:solidFill>
              </a:rPr>
              <a:t>型法则                分叉法则</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8" name="Text Box 12"/>
          <p:cNvSpPr txBox="1">
            <a:spLocks noChangeArrowheads="1"/>
          </p:cNvSpPr>
          <p:nvPr/>
        </p:nvSpPr>
        <p:spPr bwMode="auto">
          <a:xfrm>
            <a:off x="1115616" y="1118354"/>
            <a:ext cx="7272337" cy="1384995"/>
          </a:xfrm>
          <a:prstGeom prst="rect">
            <a:avLst/>
          </a:prstGeom>
          <a:noFill/>
          <a:ln w="9525">
            <a:noFill/>
            <a:miter lim="800000"/>
            <a:headEnd/>
            <a:tailEnd/>
          </a:ln>
          <a:effectLst/>
        </p:spPr>
        <p:txBody>
          <a:bodyPr>
            <a:spAutoFit/>
          </a:bodyPr>
          <a:lstStyle/>
          <a:p>
            <a:pPr marL="514350" indent="-514350">
              <a:spcBef>
                <a:spcPts val="0"/>
              </a:spcBef>
              <a:buFont typeface="+mj-lt"/>
              <a:buAutoNum type="arabicPeriod"/>
            </a:pPr>
            <a:r>
              <a:rPr lang="zh-CN" altLang="en-US" sz="2800" b="1" dirty="0" smtClean="0">
                <a:solidFill>
                  <a:schemeClr val="tx2"/>
                </a:solidFill>
              </a:rPr>
              <a:t>韧性</a:t>
            </a:r>
            <a:r>
              <a:rPr lang="zh-CN" altLang="en-US" sz="2800" b="1" dirty="0">
                <a:solidFill>
                  <a:schemeClr val="tx2"/>
                </a:solidFill>
              </a:rPr>
              <a:t>断口</a:t>
            </a:r>
          </a:p>
          <a:p>
            <a:pPr>
              <a:spcBef>
                <a:spcPts val="0"/>
              </a:spcBef>
            </a:pPr>
            <a:r>
              <a:rPr lang="zh-CN" altLang="en-US" sz="2800" b="1" dirty="0">
                <a:solidFill>
                  <a:srgbClr val="0000FF"/>
                </a:solidFill>
              </a:rPr>
              <a:t>宏观：</a:t>
            </a:r>
            <a:r>
              <a:rPr lang="zh-CN" altLang="en-US" sz="2400" dirty="0"/>
              <a:t>纤维状，色质灰暗</a:t>
            </a:r>
            <a:r>
              <a:rPr lang="en-US" altLang="zh-CN" sz="2400" dirty="0"/>
              <a:t>, </a:t>
            </a:r>
            <a:r>
              <a:rPr lang="zh-CN" altLang="en-US" sz="2400" dirty="0"/>
              <a:t>有明显的塑性变形</a:t>
            </a:r>
          </a:p>
          <a:p>
            <a:pPr>
              <a:spcBef>
                <a:spcPts val="0"/>
              </a:spcBef>
            </a:pPr>
            <a:r>
              <a:rPr lang="zh-CN" altLang="en-US" sz="2800" b="1" dirty="0">
                <a:solidFill>
                  <a:srgbClr val="0000FF"/>
                </a:solidFill>
              </a:rPr>
              <a:t>微观：</a:t>
            </a:r>
            <a:r>
              <a:rPr lang="zh-CN" altLang="en-US" sz="2400" dirty="0"/>
              <a:t>大小不等的韧窝</a:t>
            </a:r>
          </a:p>
        </p:txBody>
      </p:sp>
      <p:pic>
        <p:nvPicPr>
          <p:cNvPr id="75789" name="Picture 13" descr="rxa"/>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31913" y="2565400"/>
            <a:ext cx="2879725" cy="2444750"/>
          </a:xfrm>
          <a:prstGeom prst="rect">
            <a:avLst/>
          </a:prstGeom>
          <a:noFill/>
        </p:spPr>
      </p:pic>
      <p:pic>
        <p:nvPicPr>
          <p:cNvPr id="75790" name="Picture 14" descr="rxb"/>
          <p:cNvPicPr>
            <a:picLocks noChangeAspect="1" noChangeArrowheads="1"/>
          </p:cNvPicPr>
          <p:nvPr/>
        </p:nvPicPr>
        <p:blipFill>
          <a:blip r:embed="rId3" cstate="print">
            <a:clrChange>
              <a:clrFrom>
                <a:srgbClr val="FFFFFF"/>
              </a:clrFrom>
              <a:clrTo>
                <a:srgbClr val="FFFFFF">
                  <a:alpha val="0"/>
                </a:srgbClr>
              </a:clrTo>
            </a:clrChange>
          </a:blip>
          <a:srcRect l="5423" t="14435" r="10786" b="11833"/>
          <a:stretch>
            <a:fillRect/>
          </a:stretch>
        </p:blipFill>
        <p:spPr bwMode="auto">
          <a:xfrm>
            <a:off x="5364163" y="2852738"/>
            <a:ext cx="2447925" cy="1974850"/>
          </a:xfrm>
          <a:prstGeom prst="rect">
            <a:avLst/>
          </a:prstGeom>
          <a:noFill/>
        </p:spPr>
      </p:pic>
      <p:sp>
        <p:nvSpPr>
          <p:cNvPr id="75791" name="Rectangle 15"/>
          <p:cNvSpPr>
            <a:spLocks noChangeArrowheads="1"/>
          </p:cNvSpPr>
          <p:nvPr/>
        </p:nvSpPr>
        <p:spPr bwMode="auto">
          <a:xfrm>
            <a:off x="1402196" y="5037664"/>
            <a:ext cx="6279283" cy="1138773"/>
          </a:xfrm>
          <a:prstGeom prst="rect">
            <a:avLst/>
          </a:prstGeom>
          <a:noFill/>
          <a:ln w="9525">
            <a:noFill/>
            <a:miter lim="800000"/>
            <a:headEnd/>
            <a:tailEnd/>
          </a:ln>
          <a:effectLst/>
        </p:spPr>
        <p:txBody>
          <a:bodyPr wrap="none" anchor="ctr">
            <a:spAutoFit/>
          </a:bodyPr>
          <a:lstStyle/>
          <a:p>
            <a:pPr algn="ctr"/>
            <a:r>
              <a:rPr lang="zh-CN" altLang="en-US" sz="2400" b="1" dirty="0"/>
              <a:t>（</a:t>
            </a:r>
            <a:r>
              <a:rPr lang="en-US" altLang="zh-CN" sz="2400" b="1" dirty="0"/>
              <a:t>a</a:t>
            </a:r>
            <a:r>
              <a:rPr lang="zh-CN" altLang="en-US" sz="2400" b="1" dirty="0"/>
              <a:t>）                                       （</a:t>
            </a:r>
            <a:r>
              <a:rPr lang="en-US" altLang="zh-CN" sz="2400" b="1" dirty="0"/>
              <a:t>b</a:t>
            </a:r>
            <a:r>
              <a:rPr lang="zh-CN" altLang="en-US" sz="2400" b="1" dirty="0"/>
              <a:t>）</a:t>
            </a:r>
          </a:p>
          <a:p>
            <a:pPr algn="ctr"/>
            <a:r>
              <a:rPr lang="zh-CN" altLang="en-US" sz="2400" b="1" dirty="0" smtClean="0"/>
              <a:t>韧性</a:t>
            </a:r>
            <a:r>
              <a:rPr lang="zh-CN" altLang="en-US" sz="2400" b="1" dirty="0"/>
              <a:t>断口的宏观及微观形貌</a:t>
            </a:r>
            <a:endParaRPr lang="zh-CN" altLang="en-US" sz="2400" dirty="0"/>
          </a:p>
          <a:p>
            <a:pPr algn="ctr"/>
            <a:r>
              <a:rPr lang="zh-CN" altLang="en-US" sz="2000" dirty="0"/>
              <a:t>（</a:t>
            </a:r>
            <a:r>
              <a:rPr lang="en-US" altLang="zh-CN" sz="2000" dirty="0"/>
              <a:t>a</a:t>
            </a:r>
            <a:r>
              <a:rPr lang="zh-CN" altLang="en-US" sz="2000" dirty="0"/>
              <a:t>）纤维状韧性宏观断口      （</a:t>
            </a:r>
            <a:r>
              <a:rPr lang="en-US" altLang="zh-CN" sz="2000" dirty="0"/>
              <a:t>b</a:t>
            </a:r>
            <a:r>
              <a:rPr lang="zh-CN" altLang="en-US" sz="2000" dirty="0"/>
              <a:t>）微观典型韧窝形貌</a:t>
            </a:r>
          </a:p>
        </p:txBody>
      </p:sp>
      <p:sp>
        <p:nvSpPr>
          <p:cNvPr id="75792" name="Line 16"/>
          <p:cNvSpPr>
            <a:spLocks noChangeShapeType="1"/>
          </p:cNvSpPr>
          <p:nvPr/>
        </p:nvSpPr>
        <p:spPr bwMode="auto">
          <a:xfrm>
            <a:off x="4067943" y="2564904"/>
            <a:ext cx="2088381" cy="1368921"/>
          </a:xfrm>
          <a:prstGeom prst="line">
            <a:avLst/>
          </a:prstGeom>
          <a:noFill/>
          <a:ln w="9525">
            <a:solidFill>
              <a:srgbClr val="800000"/>
            </a:solidFill>
            <a:round/>
            <a:headEnd/>
            <a:tailEnd type="triangle" w="med" len="med"/>
          </a:ln>
          <a:effectLst/>
        </p:spPr>
        <p:txBody>
          <a:bodyPr/>
          <a:lstStyle/>
          <a:p>
            <a:endParaRPr lang="zh-CN" altLang="en-US"/>
          </a:p>
        </p:txBody>
      </p:sp>
      <p:sp>
        <p:nvSpPr>
          <p:cNvPr id="7" name="Text Box 12"/>
          <p:cNvSpPr txBox="1">
            <a:spLocks noChangeArrowheads="1"/>
          </p:cNvSpPr>
          <p:nvPr/>
        </p:nvSpPr>
        <p:spPr bwMode="auto">
          <a:xfrm>
            <a:off x="611560" y="404664"/>
            <a:ext cx="6229350" cy="579437"/>
          </a:xfrm>
          <a:prstGeom prst="rect">
            <a:avLst/>
          </a:prstGeom>
          <a:noFill/>
          <a:ln w="9525" algn="ctr">
            <a:noFill/>
            <a:miter lim="800000"/>
            <a:headEnd/>
            <a:tailEnd/>
          </a:ln>
          <a:effectLst/>
        </p:spPr>
        <p:txBody>
          <a:bodyPr>
            <a:spAutoFit/>
          </a:bodyPr>
          <a:lstStyle/>
          <a:p>
            <a:pPr>
              <a:spcBef>
                <a:spcPct val="50000"/>
              </a:spcBef>
            </a:pPr>
            <a:r>
              <a:rPr lang="zh-CN" altLang="en-US" sz="3200" b="1" dirty="0" smtClean="0">
                <a:solidFill>
                  <a:schemeClr val="tx2"/>
                </a:solidFill>
              </a:rPr>
              <a:t>（二）典型断口</a:t>
            </a:r>
            <a:endParaRPr lang="zh-CN" altLang="en-US" sz="3200" b="1" dirty="0">
              <a:solidFill>
                <a:schemeClr val="tx2"/>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40" name="Text Box 12"/>
          <p:cNvSpPr txBox="1">
            <a:spLocks noChangeArrowheads="1"/>
          </p:cNvSpPr>
          <p:nvPr/>
        </p:nvSpPr>
        <p:spPr bwMode="auto">
          <a:xfrm>
            <a:off x="755576" y="980728"/>
            <a:ext cx="7848872" cy="870046"/>
          </a:xfrm>
          <a:prstGeom prst="rect">
            <a:avLst/>
          </a:prstGeom>
          <a:noFill/>
          <a:ln w="9525">
            <a:noFill/>
            <a:miter lim="800000"/>
            <a:headEnd/>
            <a:tailEnd/>
          </a:ln>
          <a:effectLst/>
        </p:spPr>
        <p:txBody>
          <a:bodyPr wrap="square">
            <a:spAutoFit/>
          </a:bodyPr>
          <a:lstStyle/>
          <a:p>
            <a:pPr>
              <a:lnSpc>
                <a:spcPct val="110000"/>
              </a:lnSpc>
              <a:spcBef>
                <a:spcPts val="0"/>
              </a:spcBef>
            </a:pPr>
            <a:r>
              <a:rPr lang="zh-CN" altLang="en-US" sz="2400" b="1" dirty="0">
                <a:solidFill>
                  <a:srgbClr val="0000FF"/>
                </a:solidFill>
              </a:rPr>
              <a:t>宏观：</a:t>
            </a:r>
            <a:r>
              <a:rPr lang="zh-CN" altLang="en-US" sz="2400" dirty="0"/>
              <a:t>结晶状，平齐而光亮，有闪亮小刻面。无明显变形</a:t>
            </a:r>
          </a:p>
          <a:p>
            <a:pPr>
              <a:lnSpc>
                <a:spcPct val="110000"/>
              </a:lnSpc>
              <a:spcBef>
                <a:spcPts val="0"/>
              </a:spcBef>
            </a:pPr>
            <a:r>
              <a:rPr lang="zh-CN" altLang="en-US" sz="2400" b="1" dirty="0">
                <a:solidFill>
                  <a:srgbClr val="0000FF"/>
                </a:solidFill>
              </a:rPr>
              <a:t>微观：</a:t>
            </a:r>
            <a:r>
              <a:rPr lang="zh-CN" altLang="en-US" sz="2400" dirty="0"/>
              <a:t>平坦的解理台阶与河流花样。</a:t>
            </a:r>
          </a:p>
        </p:txBody>
      </p:sp>
      <p:pic>
        <p:nvPicPr>
          <p:cNvPr id="73741" name="Picture 13" descr="jja 拷贝"/>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11560" y="1844824"/>
            <a:ext cx="3024187" cy="2538413"/>
          </a:xfrm>
          <a:prstGeom prst="rect">
            <a:avLst/>
          </a:prstGeom>
          <a:noFill/>
        </p:spPr>
      </p:pic>
      <p:pic>
        <p:nvPicPr>
          <p:cNvPr id="73742" name="Picture 14" descr="jjb"/>
          <p:cNvPicPr>
            <a:picLocks noChangeAspect="1" noChangeArrowheads="1"/>
          </p:cNvPicPr>
          <p:nvPr/>
        </p:nvPicPr>
        <p:blipFill>
          <a:blip r:embed="rId3" cstate="print">
            <a:clrChange>
              <a:clrFrom>
                <a:srgbClr val="FFFFFF"/>
              </a:clrFrom>
              <a:clrTo>
                <a:srgbClr val="FFFFFF">
                  <a:alpha val="0"/>
                </a:srgbClr>
              </a:clrTo>
            </a:clrChange>
          </a:blip>
          <a:srcRect l="6975" t="10106" r="6975" b="11955"/>
          <a:stretch>
            <a:fillRect/>
          </a:stretch>
        </p:blipFill>
        <p:spPr bwMode="auto">
          <a:xfrm>
            <a:off x="3419872" y="1988840"/>
            <a:ext cx="3240087" cy="2278063"/>
          </a:xfrm>
          <a:prstGeom prst="rect">
            <a:avLst/>
          </a:prstGeom>
          <a:noFill/>
        </p:spPr>
      </p:pic>
      <p:sp>
        <p:nvSpPr>
          <p:cNvPr id="73743" name="Rectangle 15"/>
          <p:cNvSpPr>
            <a:spLocks noChangeArrowheads="1"/>
          </p:cNvSpPr>
          <p:nvPr/>
        </p:nvSpPr>
        <p:spPr bwMode="auto">
          <a:xfrm>
            <a:off x="883014" y="4160576"/>
            <a:ext cx="5279009" cy="1212640"/>
          </a:xfrm>
          <a:prstGeom prst="rect">
            <a:avLst/>
          </a:prstGeom>
          <a:noFill/>
          <a:ln w="9525">
            <a:noFill/>
            <a:miter lim="800000"/>
            <a:headEnd/>
            <a:tailEnd/>
          </a:ln>
          <a:effectLst/>
        </p:spPr>
        <p:txBody>
          <a:bodyPr wrap="none" anchor="ctr">
            <a:spAutoFit/>
          </a:bodyPr>
          <a:lstStyle/>
          <a:p>
            <a:pPr indent="266700" algn="ctr">
              <a:lnSpc>
                <a:spcPct val="120000"/>
              </a:lnSpc>
            </a:pPr>
            <a:r>
              <a:rPr lang="zh-CN" altLang="en-US" sz="2400" b="1" dirty="0"/>
              <a:t>（</a:t>
            </a:r>
            <a:r>
              <a:rPr lang="en-US" altLang="zh-CN" sz="2400" b="1" dirty="0"/>
              <a:t>a</a:t>
            </a:r>
            <a:r>
              <a:rPr lang="zh-CN" altLang="en-US" sz="2400" b="1" dirty="0"/>
              <a:t>）                 </a:t>
            </a:r>
            <a:r>
              <a:rPr lang="zh-CN" altLang="en-US" sz="2400" b="1" dirty="0" smtClean="0"/>
              <a:t>           </a:t>
            </a:r>
            <a:r>
              <a:rPr lang="zh-CN" altLang="en-US" sz="2400" b="1" dirty="0"/>
              <a:t>（</a:t>
            </a:r>
            <a:r>
              <a:rPr lang="en-US" altLang="zh-CN" sz="2400" b="1" dirty="0"/>
              <a:t>b</a:t>
            </a:r>
            <a:r>
              <a:rPr lang="zh-CN" altLang="en-US" sz="2400" b="1" dirty="0"/>
              <a:t>）</a:t>
            </a:r>
            <a:endParaRPr lang="zh-CN" altLang="en-US" sz="2400" dirty="0"/>
          </a:p>
          <a:p>
            <a:pPr indent="266700" algn="ctr"/>
            <a:r>
              <a:rPr lang="zh-CN" altLang="en-US" sz="2400" b="1" dirty="0" smtClean="0"/>
              <a:t>脆性</a:t>
            </a:r>
            <a:r>
              <a:rPr lang="zh-CN" altLang="en-US" sz="2400" b="1" dirty="0"/>
              <a:t>结晶状断口的宏观及微观形貌</a:t>
            </a:r>
          </a:p>
          <a:p>
            <a:pPr indent="266700" algn="ctr"/>
            <a:r>
              <a:rPr lang="zh-CN" altLang="en-US" sz="2000" dirty="0"/>
              <a:t>（</a:t>
            </a:r>
            <a:r>
              <a:rPr lang="en-US" altLang="zh-CN" sz="2000" dirty="0"/>
              <a:t>a</a:t>
            </a:r>
            <a:r>
              <a:rPr lang="zh-CN" altLang="en-US" sz="2000" dirty="0"/>
              <a:t>）宏观形貌            （</a:t>
            </a:r>
            <a:r>
              <a:rPr lang="en-US" altLang="zh-CN" sz="2000" dirty="0"/>
              <a:t>b</a:t>
            </a:r>
            <a:r>
              <a:rPr lang="zh-CN" altLang="en-US" sz="2000" dirty="0"/>
              <a:t>）微观解理花样</a:t>
            </a:r>
          </a:p>
        </p:txBody>
      </p:sp>
      <p:sp>
        <p:nvSpPr>
          <p:cNvPr id="73744" name="Rectangle 16"/>
          <p:cNvSpPr>
            <a:spLocks noChangeArrowheads="1"/>
          </p:cNvSpPr>
          <p:nvPr/>
        </p:nvSpPr>
        <p:spPr bwMode="auto">
          <a:xfrm>
            <a:off x="539552" y="404664"/>
            <a:ext cx="2232025" cy="523220"/>
          </a:xfrm>
          <a:prstGeom prst="rect">
            <a:avLst/>
          </a:prstGeom>
          <a:noFill/>
          <a:ln w="9525">
            <a:noFill/>
            <a:miter lim="800000"/>
            <a:headEnd/>
            <a:tailEnd/>
          </a:ln>
          <a:effectLst/>
        </p:spPr>
        <p:txBody>
          <a:bodyPr>
            <a:spAutoFit/>
          </a:bodyPr>
          <a:lstStyle/>
          <a:p>
            <a:pPr marL="514350" indent="-514350" algn="ctr">
              <a:buFont typeface="+mj-lt"/>
              <a:buAutoNum type="arabicPeriod" startAt="2"/>
            </a:pPr>
            <a:r>
              <a:rPr lang="zh-CN" altLang="en-US" sz="2800" b="1" dirty="0">
                <a:solidFill>
                  <a:schemeClr val="tx2"/>
                </a:solidFill>
              </a:rPr>
              <a:t>脆性断口</a:t>
            </a:r>
          </a:p>
        </p:txBody>
      </p:sp>
      <p:sp>
        <p:nvSpPr>
          <p:cNvPr id="73745" name="Line 17"/>
          <p:cNvSpPr>
            <a:spLocks noChangeShapeType="1"/>
          </p:cNvSpPr>
          <p:nvPr/>
        </p:nvSpPr>
        <p:spPr bwMode="auto">
          <a:xfrm flipH="1">
            <a:off x="5148064" y="1858596"/>
            <a:ext cx="144661" cy="1426388"/>
          </a:xfrm>
          <a:prstGeom prst="line">
            <a:avLst/>
          </a:prstGeom>
          <a:noFill/>
          <a:ln w="9525">
            <a:solidFill>
              <a:srgbClr val="800000"/>
            </a:solidFill>
            <a:round/>
            <a:headEnd/>
            <a:tailEnd type="triangle" w="med" len="med"/>
          </a:ln>
          <a:effectLst/>
        </p:spPr>
        <p:txBody>
          <a:bodyPr/>
          <a:lstStyle/>
          <a:p>
            <a:endParaRPr lang="zh-CN" altLang="en-US"/>
          </a:p>
        </p:txBody>
      </p:sp>
      <p:pic>
        <p:nvPicPr>
          <p:cNvPr id="63490" name="Picture 2" descr="c:\DOCUME~1\yangping\APPLIC~1\360se6\USERDA~1\Temp\RUPTUR~1.JPG"/>
          <p:cNvPicPr>
            <a:picLocks noChangeAspect="1" noChangeArrowheads="1"/>
          </p:cNvPicPr>
          <p:nvPr/>
        </p:nvPicPr>
        <p:blipFill>
          <a:blip r:embed="rId4" cstate="print"/>
          <a:srcRect/>
          <a:stretch>
            <a:fillRect/>
          </a:stretch>
        </p:blipFill>
        <p:spPr bwMode="auto">
          <a:xfrm>
            <a:off x="2429938" y="4365104"/>
            <a:ext cx="5731487" cy="184482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blinds(horizontal)">
                                      <p:cBhvr>
                                        <p:cTn id="7" dur="500"/>
                                        <p:tgtEl>
                                          <p:spTgt spid="63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4" name="Text Box 12"/>
          <p:cNvSpPr txBox="1">
            <a:spLocks noChangeArrowheads="1"/>
          </p:cNvSpPr>
          <p:nvPr/>
        </p:nvSpPr>
        <p:spPr bwMode="auto">
          <a:xfrm>
            <a:off x="1043608" y="764704"/>
            <a:ext cx="6913562" cy="519113"/>
          </a:xfrm>
          <a:prstGeom prst="rect">
            <a:avLst/>
          </a:prstGeom>
          <a:solidFill>
            <a:srgbClr val="FFCCCC"/>
          </a:solidFill>
          <a:ln w="9525">
            <a:noFill/>
            <a:miter lim="800000"/>
            <a:headEnd/>
            <a:tailEnd/>
          </a:ln>
          <a:effectLst/>
        </p:spPr>
        <p:txBody>
          <a:bodyPr>
            <a:spAutoFit/>
          </a:bodyPr>
          <a:lstStyle/>
          <a:p>
            <a:pPr>
              <a:spcBef>
                <a:spcPct val="50000"/>
              </a:spcBef>
            </a:pPr>
            <a:r>
              <a:rPr lang="zh-CN" altLang="en-US" sz="2800" b="1" dirty="0"/>
              <a:t>脆性断裂也可能沿晶界发生。</a:t>
            </a:r>
          </a:p>
        </p:txBody>
      </p:sp>
      <p:pic>
        <p:nvPicPr>
          <p:cNvPr id="74765" name="Picture 13" descr="xja"/>
          <p:cNvPicPr>
            <a:picLocks noChangeAspect="1" noChangeArrowheads="1"/>
          </p:cNvPicPr>
          <p:nvPr/>
        </p:nvPicPr>
        <p:blipFill>
          <a:blip r:embed="rId2" cstate="print">
            <a:clrChange>
              <a:clrFrom>
                <a:srgbClr val="FFFDFE"/>
              </a:clrFrom>
              <a:clrTo>
                <a:srgbClr val="FFFDFE">
                  <a:alpha val="0"/>
                </a:srgbClr>
              </a:clrTo>
            </a:clrChange>
          </a:blip>
          <a:srcRect/>
          <a:stretch>
            <a:fillRect/>
          </a:stretch>
        </p:blipFill>
        <p:spPr bwMode="auto">
          <a:xfrm>
            <a:off x="1187450" y="1876425"/>
            <a:ext cx="3600450" cy="2416175"/>
          </a:xfrm>
          <a:prstGeom prst="rect">
            <a:avLst/>
          </a:prstGeom>
          <a:noFill/>
        </p:spPr>
      </p:pic>
      <p:pic>
        <p:nvPicPr>
          <p:cNvPr id="74766" name="Picture 14" descr="xjb"/>
          <p:cNvPicPr>
            <a:picLocks noChangeAspect="1" noChangeArrowheads="1"/>
          </p:cNvPicPr>
          <p:nvPr/>
        </p:nvPicPr>
        <p:blipFill>
          <a:blip r:embed="rId3" cstate="print">
            <a:clrChange>
              <a:clrFrom>
                <a:srgbClr val="FFFFFF"/>
              </a:clrFrom>
              <a:clrTo>
                <a:srgbClr val="FFFFFF">
                  <a:alpha val="0"/>
                </a:srgbClr>
              </a:clrTo>
            </a:clrChange>
          </a:blip>
          <a:srcRect l="7497" t="7460" r="7497" b="9570"/>
          <a:stretch>
            <a:fillRect/>
          </a:stretch>
        </p:blipFill>
        <p:spPr bwMode="auto">
          <a:xfrm>
            <a:off x="5292725" y="2060575"/>
            <a:ext cx="2592388" cy="1982788"/>
          </a:xfrm>
          <a:prstGeom prst="rect">
            <a:avLst/>
          </a:prstGeom>
          <a:noFill/>
        </p:spPr>
      </p:pic>
      <p:sp>
        <p:nvSpPr>
          <p:cNvPr id="74767" name="Rectangle 15"/>
          <p:cNvSpPr>
            <a:spLocks noChangeArrowheads="1"/>
          </p:cNvSpPr>
          <p:nvPr/>
        </p:nvSpPr>
        <p:spPr bwMode="auto">
          <a:xfrm>
            <a:off x="1806956" y="4315808"/>
            <a:ext cx="5961888" cy="1569660"/>
          </a:xfrm>
          <a:prstGeom prst="rect">
            <a:avLst/>
          </a:prstGeom>
          <a:noFill/>
          <a:ln w="9525">
            <a:noFill/>
            <a:miter lim="800000"/>
            <a:headEnd/>
            <a:tailEnd/>
          </a:ln>
          <a:effectLst/>
        </p:spPr>
        <p:txBody>
          <a:bodyPr wrap="none" anchor="ctr">
            <a:spAutoFit/>
          </a:bodyPr>
          <a:lstStyle/>
          <a:p>
            <a:pPr algn="ctr"/>
            <a:r>
              <a:rPr lang="zh-CN" altLang="en-US" sz="2400" b="1" dirty="0"/>
              <a:t>（</a:t>
            </a:r>
            <a:r>
              <a:rPr lang="en-US" altLang="zh-CN" sz="2400" b="1" dirty="0"/>
              <a:t>a</a:t>
            </a:r>
            <a:r>
              <a:rPr lang="zh-CN" altLang="en-US" sz="2400" b="1" dirty="0"/>
              <a:t>）                                       （</a:t>
            </a:r>
            <a:r>
              <a:rPr lang="en-US" altLang="zh-CN" sz="2400" b="1" dirty="0"/>
              <a:t>b</a:t>
            </a:r>
            <a:r>
              <a:rPr lang="zh-CN" altLang="en-US" sz="2400" b="1" dirty="0"/>
              <a:t>）</a:t>
            </a:r>
            <a:endParaRPr lang="zh-CN" altLang="en-US" sz="2400" dirty="0"/>
          </a:p>
          <a:p>
            <a:pPr algn="ctr"/>
            <a:r>
              <a:rPr lang="zh-CN" altLang="en-US" sz="2400" b="1" dirty="0" smtClean="0"/>
              <a:t>脆性</a:t>
            </a:r>
            <a:r>
              <a:rPr lang="zh-CN" altLang="en-US" sz="2400" b="1" dirty="0"/>
              <a:t>沿晶断裂断口</a:t>
            </a:r>
          </a:p>
          <a:p>
            <a:pPr algn="ctr"/>
            <a:endParaRPr lang="zh-CN" altLang="en-US" sz="2400" dirty="0"/>
          </a:p>
          <a:p>
            <a:pPr algn="ctr"/>
            <a:r>
              <a:rPr lang="zh-CN" altLang="en-US" sz="2400" dirty="0"/>
              <a:t>（</a:t>
            </a:r>
            <a:r>
              <a:rPr lang="en-US" altLang="zh-CN" sz="2400" dirty="0"/>
              <a:t>a</a:t>
            </a:r>
            <a:r>
              <a:rPr lang="zh-CN" altLang="en-US" sz="2400" dirty="0"/>
              <a:t>）回火脆性断口      （</a:t>
            </a:r>
            <a:r>
              <a:rPr lang="en-US" altLang="zh-CN" sz="2400" dirty="0"/>
              <a:t>b</a:t>
            </a:r>
            <a:r>
              <a:rPr lang="zh-CN" altLang="en-US" sz="2400" dirty="0"/>
              <a:t>）应力腐蚀断口</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251520" y="404664"/>
            <a:ext cx="3571875" cy="3516314"/>
            <a:chOff x="180" y="675"/>
            <a:chExt cx="2250" cy="2215"/>
          </a:xfrm>
        </p:grpSpPr>
        <p:pic>
          <p:nvPicPr>
            <p:cNvPr id="5132" name="Picture 4" descr="image017"/>
            <p:cNvPicPr>
              <a:picLocks noChangeAspect="1" noChangeArrowheads="1"/>
            </p:cNvPicPr>
            <p:nvPr/>
          </p:nvPicPr>
          <p:blipFill>
            <a:blip r:embed="rId2" cstate="print"/>
            <a:srcRect/>
            <a:stretch>
              <a:fillRect/>
            </a:stretch>
          </p:blipFill>
          <p:spPr bwMode="auto">
            <a:xfrm>
              <a:off x="180" y="675"/>
              <a:ext cx="2234" cy="1755"/>
            </a:xfrm>
            <a:prstGeom prst="rect">
              <a:avLst/>
            </a:prstGeom>
            <a:noFill/>
            <a:ln w="9525">
              <a:noFill/>
              <a:miter lim="800000"/>
              <a:headEnd/>
              <a:tailEnd/>
            </a:ln>
          </p:spPr>
        </p:pic>
        <p:sp>
          <p:nvSpPr>
            <p:cNvPr id="5133" name="Rectangle 5"/>
            <p:cNvSpPr>
              <a:spLocks noChangeArrowheads="1"/>
            </p:cNvSpPr>
            <p:nvPr/>
          </p:nvSpPr>
          <p:spPr bwMode="auto">
            <a:xfrm>
              <a:off x="180" y="2444"/>
              <a:ext cx="2250" cy="446"/>
            </a:xfrm>
            <a:prstGeom prst="rect">
              <a:avLst/>
            </a:prstGeom>
            <a:noFill/>
            <a:ln w="9525" algn="ctr">
              <a:noFill/>
              <a:miter lim="800000"/>
              <a:headEnd/>
              <a:tailEnd/>
            </a:ln>
          </p:spPr>
          <p:txBody>
            <a:bodyPr>
              <a:spAutoFit/>
            </a:bodyPr>
            <a:lstStyle/>
            <a:p>
              <a:pPr>
                <a:spcBef>
                  <a:spcPct val="50000"/>
                </a:spcBef>
              </a:pPr>
              <a:r>
                <a:rPr lang="zh-CN" altLang="en-US" sz="2000" b="1" dirty="0">
                  <a:latin typeface="+mn-lt"/>
                  <a:ea typeface="楷体_GB2312" pitchFamily="49" charset="-122"/>
                </a:rPr>
                <a:t>建造中的</a:t>
              </a:r>
              <a:r>
                <a:rPr lang="en-US" altLang="zh-CN" sz="2000" b="1" dirty="0">
                  <a:latin typeface="+mn-lt"/>
                  <a:ea typeface="楷体_GB2312" pitchFamily="49" charset="-122"/>
                </a:rPr>
                <a:t>Titanic </a:t>
              </a:r>
              <a:r>
                <a:rPr lang="zh-CN" altLang="en-US" sz="2000" b="1" dirty="0" smtClean="0">
                  <a:latin typeface="+mn-lt"/>
                  <a:ea typeface="楷体_GB2312" pitchFamily="49" charset="-122"/>
                </a:rPr>
                <a:t>号（</a:t>
              </a:r>
              <a:r>
                <a:rPr lang="en-US" altLang="zh-CN" sz="2000" b="1" i="1" dirty="0">
                  <a:latin typeface="+mn-lt"/>
                  <a:ea typeface="楷体_GB2312" pitchFamily="49" charset="-122"/>
                </a:rPr>
                <a:t>Popular Science</a:t>
              </a:r>
              <a:r>
                <a:rPr lang="en-US" altLang="zh-CN" sz="2000" b="1" dirty="0">
                  <a:latin typeface="+mn-lt"/>
                  <a:ea typeface="楷体_GB2312" pitchFamily="49" charset="-122"/>
                </a:rPr>
                <a:t>, February 1995</a:t>
              </a:r>
              <a:r>
                <a:rPr lang="zh-CN" altLang="en-US" sz="2000" b="1" dirty="0">
                  <a:latin typeface="+mn-lt"/>
                  <a:ea typeface="楷体_GB2312" pitchFamily="49" charset="-122"/>
                </a:rPr>
                <a:t>）</a:t>
              </a:r>
            </a:p>
          </p:txBody>
        </p:sp>
      </p:grpSp>
      <p:sp>
        <p:nvSpPr>
          <p:cNvPr id="20" name="矩形 19"/>
          <p:cNvSpPr/>
          <p:nvPr/>
        </p:nvSpPr>
        <p:spPr>
          <a:xfrm>
            <a:off x="3995936" y="1700808"/>
            <a:ext cx="4824536" cy="1938992"/>
          </a:xfrm>
          <a:prstGeom prst="rect">
            <a:avLst/>
          </a:prstGeom>
        </p:spPr>
        <p:txBody>
          <a:bodyPr wrap="square">
            <a:spAutoFit/>
          </a:bodyPr>
          <a:lstStyle/>
          <a:p>
            <a:pPr algn="just"/>
            <a:r>
              <a:rPr lang="zh-CN" altLang="en-US" sz="2400" b="1" u="sng" dirty="0">
                <a:solidFill>
                  <a:srgbClr val="0000CC"/>
                </a:solidFill>
                <a:effectLst>
                  <a:outerShdw blurRad="38100" dist="38100" dir="2700000" algn="tl">
                    <a:srgbClr val="000000"/>
                  </a:outerShdw>
                </a:effectLst>
                <a:latin typeface="楷体_GB2312" pitchFamily="49" charset="-122"/>
                <a:ea typeface="楷体_GB2312" pitchFamily="49" charset="-122"/>
              </a:rPr>
              <a:t>原因</a:t>
            </a:r>
            <a:r>
              <a:rPr lang="en-US" altLang="zh-CN" sz="2400" b="1" u="sng" dirty="0">
                <a:solidFill>
                  <a:srgbClr val="0000CC"/>
                </a:solidFill>
                <a:effectLst>
                  <a:outerShdw blurRad="38100" dist="38100" dir="2700000" algn="tl">
                    <a:srgbClr val="000000"/>
                  </a:outerShdw>
                </a:effectLst>
                <a:latin typeface="楷体_GB2312" pitchFamily="49" charset="-122"/>
                <a:ea typeface="楷体_GB2312" pitchFamily="49" charset="-122"/>
              </a:rPr>
              <a:t>2</a:t>
            </a:r>
            <a:r>
              <a:rPr lang="zh-CN" altLang="en-US" sz="2400" b="1" u="sng" dirty="0">
                <a:solidFill>
                  <a:srgbClr val="0000CC"/>
                </a:solidFill>
                <a:effectLst>
                  <a:outerShdw blurRad="38100" dist="38100" dir="2700000" algn="tl">
                    <a:srgbClr val="000000"/>
                  </a:outerShdw>
                </a:effectLst>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船体上可见</a:t>
            </a:r>
            <a:r>
              <a:rPr lang="zh-CN" altLang="en-US" sz="2400" b="1" dirty="0">
                <a:solidFill>
                  <a:srgbClr val="FF3399"/>
                </a:solidFill>
                <a:latin typeface="楷体_GB2312" pitchFamily="49" charset="-122"/>
                <a:ea typeface="楷体_GB2312" pitchFamily="49" charset="-122"/>
              </a:rPr>
              <a:t>长长的焊缝</a:t>
            </a:r>
            <a:r>
              <a:rPr lang="zh-CN" altLang="en-US" sz="2400" b="1" dirty="0">
                <a:solidFill>
                  <a:srgbClr val="000000"/>
                </a:solidFill>
                <a:latin typeface="楷体_GB2312" pitchFamily="49" charset="-122"/>
                <a:ea typeface="楷体_GB2312" pitchFamily="49" charset="-122"/>
              </a:rPr>
              <a:t>。船在冰水中撞击冰山而裂开时，脆性的焊缝无异于一条</a:t>
            </a:r>
            <a:r>
              <a:rPr lang="en-US" altLang="zh-CN" sz="2400" b="1" dirty="0">
                <a:solidFill>
                  <a:srgbClr val="000000"/>
                </a:solidFill>
                <a:latin typeface="楷体_GB2312" pitchFamily="49" charset="-122"/>
                <a:ea typeface="楷体_GB2312" pitchFamily="49" charset="-122"/>
              </a:rPr>
              <a:t>300</a:t>
            </a:r>
            <a:r>
              <a:rPr lang="zh-CN" altLang="en-US" sz="2400" b="1" dirty="0">
                <a:solidFill>
                  <a:srgbClr val="000000"/>
                </a:solidFill>
                <a:latin typeface="楷体_GB2312" pitchFamily="49" charset="-122"/>
                <a:ea typeface="楷体_GB2312" pitchFamily="49" charset="-122"/>
              </a:rPr>
              <a:t>英尺长的大拉链，使船体产生很长的裂纹，海水大量涌入使船迅速沉没。</a:t>
            </a:r>
            <a:r>
              <a:rPr lang="zh-CN" altLang="en-US" sz="1400" b="1" u="sng" dirty="0">
                <a:solidFill>
                  <a:srgbClr val="006600"/>
                </a:solidFill>
                <a:effectLst>
                  <a:outerShdw blurRad="38100" dist="38100" dir="2700000" algn="tl">
                    <a:srgbClr val="000000"/>
                  </a:outerShdw>
                </a:effectLst>
              </a:rPr>
              <a:t>加工</a:t>
            </a:r>
          </a:p>
        </p:txBody>
      </p:sp>
      <p:grpSp>
        <p:nvGrpSpPr>
          <p:cNvPr id="3" name="Group 14"/>
          <p:cNvGrpSpPr>
            <a:grpSpLocks/>
          </p:cNvGrpSpPr>
          <p:nvPr/>
        </p:nvGrpSpPr>
        <p:grpSpPr bwMode="auto">
          <a:xfrm>
            <a:off x="251520" y="404540"/>
            <a:ext cx="8640763" cy="5800725"/>
            <a:chOff x="207" y="316"/>
            <a:chExt cx="5443" cy="3654"/>
          </a:xfrm>
        </p:grpSpPr>
        <p:sp>
          <p:nvSpPr>
            <p:cNvPr id="17" name="矩形 16"/>
            <p:cNvSpPr/>
            <p:nvPr/>
          </p:nvSpPr>
          <p:spPr>
            <a:xfrm>
              <a:off x="2520" y="316"/>
              <a:ext cx="3084" cy="756"/>
            </a:xfrm>
            <a:prstGeom prst="rect">
              <a:avLst/>
            </a:prstGeom>
          </p:spPr>
          <p:txBody>
            <a:bodyPr wrap="square">
              <a:spAutoFit/>
            </a:bodyPr>
            <a:lstStyle/>
            <a:p>
              <a:pPr algn="just"/>
              <a:r>
                <a:rPr lang="zh-CN" altLang="en-US" sz="2400" b="1" u="sng" dirty="0">
                  <a:solidFill>
                    <a:srgbClr val="0000CC"/>
                  </a:solidFill>
                  <a:effectLst>
                    <a:outerShdw blurRad="38100" dist="38100" dir="2700000" algn="tl">
                      <a:srgbClr val="000000"/>
                    </a:outerShdw>
                  </a:effectLst>
                  <a:latin typeface="楷体_GB2312" pitchFamily="49" charset="-122"/>
                  <a:ea typeface="楷体_GB2312" pitchFamily="49" charset="-122"/>
                </a:rPr>
                <a:t>原因</a:t>
              </a:r>
              <a:r>
                <a:rPr lang="en-US" altLang="zh-CN" sz="2400" b="1" u="sng" dirty="0">
                  <a:solidFill>
                    <a:srgbClr val="0000CC"/>
                  </a:solidFill>
                  <a:effectLst>
                    <a:outerShdw blurRad="38100" dist="38100" dir="2700000" algn="tl">
                      <a:srgbClr val="000000"/>
                    </a:outerShdw>
                  </a:effectLst>
                  <a:latin typeface="楷体_GB2312" pitchFamily="49" charset="-122"/>
                  <a:ea typeface="楷体_GB2312" pitchFamily="49" charset="-122"/>
                </a:rPr>
                <a:t>1</a:t>
              </a:r>
              <a:r>
                <a:rPr lang="zh-CN" altLang="en-US" sz="2400" b="1" u="sng" dirty="0">
                  <a:solidFill>
                    <a:srgbClr val="0000CC"/>
                  </a:solidFill>
                  <a:effectLst>
                    <a:outerShdw blurRad="38100" dist="38100" dir="2700000" algn="tl">
                      <a:srgbClr val="000000"/>
                    </a:outerShdw>
                  </a:effectLst>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在水线上下都由</a:t>
              </a:r>
              <a:r>
                <a:rPr lang="en-US" altLang="zh-CN" sz="2400" b="1" dirty="0" smtClean="0">
                  <a:solidFill>
                    <a:srgbClr val="000000"/>
                  </a:solidFill>
                  <a:latin typeface="楷体_GB2312" pitchFamily="49" charset="-122"/>
                  <a:ea typeface="楷体_GB2312" pitchFamily="49" charset="-122"/>
                </a:rPr>
                <a:t>10</a:t>
              </a:r>
              <a:r>
                <a:rPr lang="zh-CN" altLang="en-US" sz="2400" b="1" dirty="0" smtClean="0">
                  <a:solidFill>
                    <a:srgbClr val="000000"/>
                  </a:solidFill>
                  <a:latin typeface="楷体_GB2312" pitchFamily="49" charset="-122"/>
                  <a:ea typeface="楷体_GB2312" pitchFamily="49" charset="-122"/>
                </a:rPr>
                <a:t>张</a:t>
              </a:r>
              <a:r>
                <a:rPr lang="en-US" altLang="zh-CN" sz="2400" b="1" dirty="0">
                  <a:solidFill>
                    <a:srgbClr val="000000"/>
                  </a:solidFill>
                  <a:latin typeface="楷体_GB2312" pitchFamily="49" charset="-122"/>
                  <a:ea typeface="楷体_GB2312" pitchFamily="49" charset="-122"/>
                </a:rPr>
                <a:t>30 </a:t>
              </a:r>
              <a:r>
                <a:rPr lang="zh-CN" altLang="en-US" sz="2400" b="1" dirty="0">
                  <a:solidFill>
                    <a:srgbClr val="000000"/>
                  </a:solidFill>
                  <a:latin typeface="楷体_GB2312" pitchFamily="49" charset="-122"/>
                  <a:ea typeface="楷体_GB2312" pitchFamily="49" charset="-122"/>
                </a:rPr>
                <a:t>英尺长的</a:t>
              </a:r>
              <a:r>
                <a:rPr lang="zh-CN" altLang="en-US" sz="2400" b="1" u="sng" dirty="0">
                  <a:solidFill>
                    <a:srgbClr val="FF3399"/>
                  </a:solidFill>
                  <a:latin typeface="楷体_GB2312" pitchFamily="49" charset="-122"/>
                  <a:ea typeface="楷体_GB2312" pitchFamily="49" charset="-122"/>
                </a:rPr>
                <a:t>高含硫量脆性钢板</a:t>
              </a:r>
              <a:r>
                <a:rPr lang="zh-CN" altLang="en-US" sz="2400" b="1" dirty="0">
                  <a:solidFill>
                    <a:srgbClr val="000000"/>
                  </a:solidFill>
                  <a:latin typeface="楷体_GB2312" pitchFamily="49" charset="-122"/>
                  <a:ea typeface="楷体_GB2312" pitchFamily="49" charset="-122"/>
                </a:rPr>
                <a:t>焊接成</a:t>
              </a:r>
              <a:r>
                <a:rPr lang="en-US" altLang="zh-CN" sz="2400" b="1" dirty="0">
                  <a:solidFill>
                    <a:srgbClr val="000000"/>
                  </a:solidFill>
                  <a:latin typeface="楷体_GB2312" pitchFamily="49" charset="-122"/>
                  <a:ea typeface="楷体_GB2312" pitchFamily="49" charset="-122"/>
                </a:rPr>
                <a:t>300</a:t>
              </a:r>
              <a:r>
                <a:rPr lang="zh-CN" altLang="en-US" sz="2400" b="1" dirty="0">
                  <a:solidFill>
                    <a:srgbClr val="000000"/>
                  </a:solidFill>
                  <a:latin typeface="楷体_GB2312" pitchFamily="49" charset="-122"/>
                  <a:ea typeface="楷体_GB2312" pitchFamily="49" charset="-122"/>
                </a:rPr>
                <a:t>英尺的船体。</a:t>
              </a:r>
              <a:r>
                <a:rPr lang="zh-CN" altLang="en-US" sz="1600" b="1" u="sng" dirty="0">
                  <a:solidFill>
                    <a:srgbClr val="006600"/>
                  </a:solidFill>
                  <a:effectLst>
                    <a:outerShdw blurRad="38100" dist="38100" dir="2700000" algn="tl">
                      <a:srgbClr val="000000"/>
                    </a:outerShdw>
                  </a:effectLst>
                  <a:latin typeface="楷体_GB2312" pitchFamily="49" charset="-122"/>
                  <a:ea typeface="楷体_GB2312" pitchFamily="49" charset="-122"/>
                </a:rPr>
                <a:t>选材</a:t>
              </a:r>
              <a:endParaRPr lang="en-US" altLang="zh-CN" sz="1600" b="1" u="sng" dirty="0">
                <a:solidFill>
                  <a:srgbClr val="006600"/>
                </a:solidFill>
                <a:effectLst>
                  <a:outerShdw blurRad="38100" dist="38100" dir="2700000" algn="tl">
                    <a:srgbClr val="000000"/>
                  </a:outerShdw>
                </a:effectLst>
                <a:latin typeface="楷体_GB2312" pitchFamily="49" charset="-122"/>
                <a:ea typeface="楷体_GB2312" pitchFamily="49" charset="-122"/>
              </a:endParaRPr>
            </a:p>
          </p:txBody>
        </p:sp>
        <p:pic>
          <p:nvPicPr>
            <p:cNvPr id="5126" name="Picture 4" descr="image015"/>
            <p:cNvPicPr>
              <a:picLocks noChangeAspect="1" noChangeArrowheads="1"/>
            </p:cNvPicPr>
            <p:nvPr/>
          </p:nvPicPr>
          <p:blipFill>
            <a:blip r:embed="rId3" cstate="print"/>
            <a:srcRect/>
            <a:stretch>
              <a:fillRect/>
            </a:stretch>
          </p:blipFill>
          <p:spPr bwMode="auto">
            <a:xfrm>
              <a:off x="207" y="2539"/>
              <a:ext cx="3150" cy="1152"/>
            </a:xfrm>
            <a:prstGeom prst="rect">
              <a:avLst/>
            </a:prstGeom>
            <a:noFill/>
            <a:ln w="9525">
              <a:noFill/>
              <a:miter lim="800000"/>
              <a:headEnd/>
              <a:tailEnd/>
            </a:ln>
          </p:spPr>
        </p:pic>
        <p:sp>
          <p:nvSpPr>
            <p:cNvPr id="5127" name="Rectangle 5"/>
            <p:cNvSpPr>
              <a:spLocks noChangeArrowheads="1"/>
            </p:cNvSpPr>
            <p:nvPr/>
          </p:nvSpPr>
          <p:spPr bwMode="auto">
            <a:xfrm>
              <a:off x="207" y="3718"/>
              <a:ext cx="3050" cy="252"/>
            </a:xfrm>
            <a:prstGeom prst="rect">
              <a:avLst/>
            </a:prstGeom>
            <a:noFill/>
            <a:ln w="9525" algn="ctr">
              <a:noFill/>
              <a:miter lim="800000"/>
              <a:headEnd/>
              <a:tailEnd/>
            </a:ln>
          </p:spPr>
          <p:txBody>
            <a:bodyPr wrap="none">
              <a:spAutoFit/>
            </a:bodyPr>
            <a:lstStyle/>
            <a:p>
              <a:pPr>
                <a:spcBef>
                  <a:spcPct val="50000"/>
                </a:spcBef>
              </a:pPr>
              <a:r>
                <a:rPr lang="zh-CN" altLang="en-US" sz="2000" b="1" dirty="0" smtClean="0">
                  <a:latin typeface="+mn-lt"/>
                  <a:ea typeface="楷体_GB2312" pitchFamily="49" charset="-122"/>
                </a:rPr>
                <a:t>钢板冲击试验：</a:t>
              </a:r>
              <a:r>
                <a:rPr lang="en-US" altLang="zh-CN" sz="2000" b="1" dirty="0" smtClean="0">
                  <a:latin typeface="+mn-lt"/>
                  <a:ea typeface="楷体_GB2312" pitchFamily="49" charset="-122"/>
                </a:rPr>
                <a:t>Titanic (</a:t>
              </a:r>
              <a:r>
                <a:rPr lang="zh-CN" altLang="en-US" sz="2000" b="1" dirty="0">
                  <a:latin typeface="+mn-lt"/>
                  <a:ea typeface="楷体_GB2312" pitchFamily="49" charset="-122"/>
                </a:rPr>
                <a:t>左</a:t>
              </a:r>
              <a:r>
                <a:rPr lang="en-US" altLang="zh-CN" sz="2000" b="1" dirty="0">
                  <a:latin typeface="+mn-lt"/>
                  <a:ea typeface="楷体_GB2312" pitchFamily="49" charset="-122"/>
                </a:rPr>
                <a:t>)</a:t>
              </a:r>
              <a:r>
                <a:rPr lang="zh-CN" altLang="en-US" sz="2000" b="1" dirty="0">
                  <a:latin typeface="+mn-lt"/>
                  <a:ea typeface="楷体_GB2312" pitchFamily="49" charset="-122"/>
                </a:rPr>
                <a:t>和近代</a:t>
              </a:r>
              <a:r>
                <a:rPr lang="zh-CN" altLang="en-US" sz="2000" b="1" dirty="0" smtClean="0">
                  <a:latin typeface="+mn-lt"/>
                  <a:ea typeface="楷体_GB2312" pitchFamily="49" charset="-122"/>
                </a:rPr>
                <a:t>船 </a:t>
              </a:r>
              <a:r>
                <a:rPr lang="en-US" altLang="zh-CN" sz="2000" b="1" dirty="0" smtClean="0">
                  <a:latin typeface="+mn-lt"/>
                  <a:ea typeface="楷体_GB2312" pitchFamily="49" charset="-122"/>
                </a:rPr>
                <a:t>(</a:t>
              </a:r>
              <a:r>
                <a:rPr lang="zh-CN" altLang="en-US" sz="2000" b="1" dirty="0">
                  <a:latin typeface="+mn-lt"/>
                  <a:ea typeface="楷体_GB2312" pitchFamily="49" charset="-122"/>
                </a:rPr>
                <a:t>右</a:t>
              </a:r>
              <a:r>
                <a:rPr lang="en-US" altLang="zh-CN" sz="2000" b="1" dirty="0" smtClean="0">
                  <a:latin typeface="+mn-lt"/>
                  <a:ea typeface="楷体_GB2312" pitchFamily="49" charset="-122"/>
                </a:rPr>
                <a:t>)</a:t>
              </a:r>
              <a:endParaRPr lang="zh-CN" altLang="en-US" sz="2000" b="1" dirty="0">
                <a:latin typeface="+mn-lt"/>
                <a:ea typeface="楷体_GB2312" pitchFamily="49" charset="-122"/>
              </a:endParaRPr>
            </a:p>
          </p:txBody>
        </p:sp>
        <p:sp>
          <p:nvSpPr>
            <p:cNvPr id="25" name="矩形 24"/>
            <p:cNvSpPr/>
            <p:nvPr/>
          </p:nvSpPr>
          <p:spPr>
            <a:xfrm>
              <a:off x="3382" y="2539"/>
              <a:ext cx="2268" cy="756"/>
            </a:xfrm>
            <a:prstGeom prst="rect">
              <a:avLst/>
            </a:prstGeom>
            <a:ln>
              <a:solidFill>
                <a:srgbClr val="FF3399"/>
              </a:solidFill>
            </a:ln>
          </p:spPr>
          <p:txBody>
            <a:bodyPr wrap="square">
              <a:spAutoFit/>
            </a:bodyPr>
            <a:lstStyle/>
            <a:p>
              <a:pPr>
                <a:defRPr/>
              </a:pPr>
              <a:r>
                <a:rPr lang="zh-CN" altLang="en-US" sz="2400" b="1" kern="0" dirty="0">
                  <a:solidFill>
                    <a:schemeClr val="accent2">
                      <a:lumMod val="50000"/>
                    </a:schemeClr>
                  </a:solidFill>
                  <a:latin typeface="楷体_GB2312" pitchFamily="49" charset="-122"/>
                  <a:ea typeface="楷体_GB2312" pitchFamily="49" charset="-122"/>
                </a:rPr>
                <a:t>含硫高的钢板，韧性很差，特别是在低温呈脆性。</a:t>
              </a:r>
              <a:r>
                <a:rPr lang="zh-CN" altLang="en-US" sz="2400" b="1" dirty="0">
                  <a:solidFill>
                    <a:schemeClr val="accent2">
                      <a:lumMod val="50000"/>
                    </a:schemeClr>
                  </a:solidFill>
                  <a:latin typeface="楷体_GB2312" pitchFamily="49" charset="-122"/>
                  <a:ea typeface="楷体_GB2312" pitchFamily="49" charset="-122"/>
                </a:rPr>
                <a:t>脆性断口</a:t>
              </a:r>
            </a:p>
          </p:txBody>
        </p:sp>
        <p:sp>
          <p:nvSpPr>
            <p:cNvPr id="26" name="矩形 25"/>
            <p:cNvSpPr/>
            <p:nvPr/>
          </p:nvSpPr>
          <p:spPr>
            <a:xfrm>
              <a:off x="3382" y="3355"/>
              <a:ext cx="2268" cy="523"/>
            </a:xfrm>
            <a:prstGeom prst="rect">
              <a:avLst/>
            </a:prstGeom>
            <a:ln>
              <a:solidFill>
                <a:srgbClr val="FF3399"/>
              </a:solidFill>
            </a:ln>
          </p:spPr>
          <p:txBody>
            <a:bodyPr wrap="square">
              <a:spAutoFit/>
            </a:bodyPr>
            <a:lstStyle/>
            <a:p>
              <a:pPr>
                <a:defRPr/>
              </a:pPr>
              <a:r>
                <a:rPr lang="zh-CN" altLang="en-US" sz="2400" b="1" kern="0" dirty="0">
                  <a:solidFill>
                    <a:schemeClr val="accent2">
                      <a:lumMod val="50000"/>
                    </a:schemeClr>
                  </a:solidFill>
                  <a:latin typeface="楷体_GB2312" pitchFamily="49" charset="-122"/>
                  <a:ea typeface="楷体_GB2312" pitchFamily="49" charset="-122"/>
                </a:rPr>
                <a:t>近代船用钢板的冲击试样则具有相当好的韧性</a:t>
              </a:r>
              <a:endParaRPr lang="zh-CN" altLang="en-US" sz="2400" b="1" dirty="0">
                <a:solidFill>
                  <a:schemeClr val="accent2">
                    <a:lumMod val="50000"/>
                  </a:schemeClr>
                </a:solidFill>
                <a:latin typeface="楷体_GB2312" pitchFamily="49" charset="-122"/>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2" name="Text Box 12"/>
          <p:cNvSpPr txBox="1">
            <a:spLocks noChangeArrowheads="1"/>
          </p:cNvSpPr>
          <p:nvPr/>
        </p:nvSpPr>
        <p:spPr bwMode="auto">
          <a:xfrm>
            <a:off x="683568" y="476672"/>
            <a:ext cx="5400675" cy="523220"/>
          </a:xfrm>
          <a:prstGeom prst="rect">
            <a:avLst/>
          </a:prstGeom>
          <a:noFill/>
          <a:ln w="9525">
            <a:noFill/>
            <a:miter lim="800000"/>
            <a:headEnd/>
            <a:tailEnd/>
          </a:ln>
          <a:effectLst/>
        </p:spPr>
        <p:txBody>
          <a:bodyPr>
            <a:spAutoFit/>
          </a:bodyPr>
          <a:lstStyle/>
          <a:p>
            <a:pPr marL="514350" indent="-514350">
              <a:spcBef>
                <a:spcPct val="50000"/>
              </a:spcBef>
              <a:buFont typeface="+mj-lt"/>
              <a:buAutoNum type="arabicPeriod" startAt="3"/>
            </a:pPr>
            <a:r>
              <a:rPr lang="zh-CN" altLang="en-US" sz="2800" b="1" dirty="0">
                <a:solidFill>
                  <a:schemeClr val="tx2"/>
                </a:solidFill>
              </a:rPr>
              <a:t>疲劳断口</a:t>
            </a:r>
          </a:p>
        </p:txBody>
      </p:sp>
      <p:pic>
        <p:nvPicPr>
          <p:cNvPr id="76813" name="Picture 13" descr="pla"/>
          <p:cNvPicPr>
            <a:picLocks noChangeAspect="1" noChangeArrowheads="1"/>
          </p:cNvPicPr>
          <p:nvPr/>
        </p:nvPicPr>
        <p:blipFill>
          <a:blip r:embed="rId2" cstate="print">
            <a:clrChange>
              <a:clrFrom>
                <a:srgbClr val="F9FAF5"/>
              </a:clrFrom>
              <a:clrTo>
                <a:srgbClr val="F9FAF5">
                  <a:alpha val="0"/>
                </a:srgbClr>
              </a:clrTo>
            </a:clrChange>
          </a:blip>
          <a:srcRect/>
          <a:stretch>
            <a:fillRect/>
          </a:stretch>
        </p:blipFill>
        <p:spPr bwMode="auto">
          <a:xfrm rot="-144693">
            <a:off x="869950" y="1835150"/>
            <a:ext cx="2559050" cy="2355850"/>
          </a:xfrm>
          <a:prstGeom prst="rect">
            <a:avLst/>
          </a:prstGeom>
          <a:noFill/>
        </p:spPr>
      </p:pic>
      <p:pic>
        <p:nvPicPr>
          <p:cNvPr id="76814" name="Picture 14" descr="plc"/>
          <p:cNvPicPr>
            <a:picLocks noChangeAspect="1" noChangeArrowheads="1"/>
          </p:cNvPicPr>
          <p:nvPr/>
        </p:nvPicPr>
        <p:blipFill>
          <a:blip r:embed="rId3" cstate="print">
            <a:clrChange>
              <a:clrFrom>
                <a:srgbClr val="F5F2ED"/>
              </a:clrFrom>
              <a:clrTo>
                <a:srgbClr val="F5F2ED">
                  <a:alpha val="0"/>
                </a:srgbClr>
              </a:clrTo>
            </a:clrChange>
          </a:blip>
          <a:srcRect/>
          <a:stretch>
            <a:fillRect/>
          </a:stretch>
        </p:blipFill>
        <p:spPr bwMode="auto">
          <a:xfrm>
            <a:off x="5795963" y="1573213"/>
            <a:ext cx="3024187" cy="2744787"/>
          </a:xfrm>
          <a:prstGeom prst="rect">
            <a:avLst/>
          </a:prstGeom>
          <a:noFill/>
        </p:spPr>
      </p:pic>
      <p:pic>
        <p:nvPicPr>
          <p:cNvPr id="76815" name="Picture 15" descr="cj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348038" y="1549400"/>
            <a:ext cx="2455862" cy="2816225"/>
          </a:xfrm>
          <a:prstGeom prst="rect">
            <a:avLst/>
          </a:prstGeom>
          <a:noFill/>
        </p:spPr>
      </p:pic>
      <p:sp>
        <p:nvSpPr>
          <p:cNvPr id="76816" name="Rectangle 16"/>
          <p:cNvSpPr>
            <a:spLocks noChangeArrowheads="1"/>
          </p:cNvSpPr>
          <p:nvPr/>
        </p:nvSpPr>
        <p:spPr bwMode="auto">
          <a:xfrm>
            <a:off x="468313" y="4349750"/>
            <a:ext cx="8213725" cy="1311275"/>
          </a:xfrm>
          <a:prstGeom prst="rect">
            <a:avLst/>
          </a:prstGeom>
          <a:noFill/>
          <a:ln w="9525">
            <a:noFill/>
            <a:miter lim="800000"/>
            <a:headEnd/>
            <a:tailEnd/>
          </a:ln>
          <a:effectLst/>
        </p:spPr>
        <p:txBody>
          <a:bodyPr wrap="none" anchor="ctr">
            <a:spAutoFit/>
          </a:bodyPr>
          <a:lstStyle/>
          <a:p>
            <a:pPr algn="ctr"/>
            <a:r>
              <a:rPr lang="zh-CN" altLang="en-US" sz="2000" b="1" dirty="0"/>
              <a:t>（</a:t>
            </a:r>
            <a:r>
              <a:rPr lang="en-US" altLang="zh-CN" sz="2000" b="1" dirty="0"/>
              <a:t>a</a:t>
            </a:r>
            <a:r>
              <a:rPr lang="zh-CN" altLang="en-US" sz="2000" b="1" dirty="0"/>
              <a:t>）                                （</a:t>
            </a:r>
            <a:r>
              <a:rPr lang="en-US" altLang="zh-CN" sz="2000" b="1" dirty="0"/>
              <a:t>b</a:t>
            </a:r>
            <a:r>
              <a:rPr lang="zh-CN" altLang="en-US" sz="2000" b="1" dirty="0"/>
              <a:t>）                           （</a:t>
            </a:r>
            <a:r>
              <a:rPr lang="en-US" altLang="zh-CN" sz="2000" b="1" dirty="0"/>
              <a:t>c</a:t>
            </a:r>
            <a:r>
              <a:rPr lang="zh-CN" altLang="en-US" sz="2000" b="1" dirty="0"/>
              <a:t>）</a:t>
            </a:r>
            <a:endParaRPr lang="zh-CN" altLang="en-US" sz="2000" dirty="0"/>
          </a:p>
          <a:p>
            <a:pPr algn="ctr"/>
            <a:r>
              <a:rPr lang="zh-CN" altLang="en-US" sz="2000" b="1" dirty="0"/>
              <a:t>图</a:t>
            </a:r>
            <a:r>
              <a:rPr lang="en-US" altLang="zh-CN" sz="2000" b="1" dirty="0"/>
              <a:t>8-8  </a:t>
            </a:r>
            <a:r>
              <a:rPr lang="zh-CN" altLang="en-US" sz="2000" b="1" dirty="0"/>
              <a:t>疲劳断口</a:t>
            </a:r>
          </a:p>
          <a:p>
            <a:pPr algn="ctr"/>
            <a:endParaRPr lang="zh-CN" altLang="en-US" sz="2000" dirty="0"/>
          </a:p>
          <a:p>
            <a:pPr algn="ctr"/>
            <a:r>
              <a:rPr lang="zh-CN" altLang="en-US" sz="2000" dirty="0"/>
              <a:t>（</a:t>
            </a:r>
            <a:r>
              <a:rPr lang="en-US" altLang="zh-CN" sz="2000" dirty="0"/>
              <a:t>a</a:t>
            </a:r>
            <a:r>
              <a:rPr lang="zh-CN" altLang="en-US" sz="2000" dirty="0"/>
              <a:t>）疲劳断口宏观形貌（</a:t>
            </a:r>
            <a:r>
              <a:rPr lang="en-US" altLang="zh-CN" sz="2000" dirty="0"/>
              <a:t>b</a:t>
            </a:r>
            <a:r>
              <a:rPr lang="zh-CN" altLang="en-US" sz="2000" dirty="0"/>
              <a:t>）疲劳断口示意图（</a:t>
            </a:r>
            <a:r>
              <a:rPr lang="en-US" altLang="zh-CN" sz="2000" dirty="0"/>
              <a:t>c</a:t>
            </a:r>
            <a:r>
              <a:rPr lang="zh-CN" altLang="en-US" sz="2000" dirty="0"/>
              <a:t>）疲劳条纹的微观图象</a:t>
            </a:r>
          </a:p>
        </p:txBody>
      </p:sp>
      <p:sp>
        <p:nvSpPr>
          <p:cNvPr id="76817" name="Rectangle 17"/>
          <p:cNvSpPr>
            <a:spLocks noChangeArrowheads="1"/>
          </p:cNvSpPr>
          <p:nvPr/>
        </p:nvSpPr>
        <p:spPr bwMode="auto">
          <a:xfrm>
            <a:off x="4859338" y="1052513"/>
            <a:ext cx="1182687" cy="457200"/>
          </a:xfrm>
          <a:prstGeom prst="rect">
            <a:avLst/>
          </a:prstGeom>
          <a:noFill/>
          <a:ln w="9525">
            <a:noFill/>
            <a:miter lim="800000"/>
            <a:headEnd/>
            <a:tailEnd/>
          </a:ln>
          <a:effectLst/>
        </p:spPr>
        <p:txBody>
          <a:bodyPr wrap="none" anchor="ctr">
            <a:spAutoFit/>
          </a:bodyPr>
          <a:lstStyle/>
          <a:p>
            <a:r>
              <a:rPr lang="zh-CN" altLang="en-US" sz="2400" u="sng"/>
              <a:t>疲劳源</a:t>
            </a:r>
            <a:r>
              <a:rPr lang="zh-CN" altLang="en-US" sz="2400"/>
              <a:t> </a:t>
            </a:r>
          </a:p>
        </p:txBody>
      </p:sp>
      <p:sp>
        <p:nvSpPr>
          <p:cNvPr id="76818" name="Line 18"/>
          <p:cNvSpPr>
            <a:spLocks noChangeShapeType="1"/>
          </p:cNvSpPr>
          <p:nvPr/>
        </p:nvSpPr>
        <p:spPr bwMode="auto">
          <a:xfrm flipH="1">
            <a:off x="4427538" y="1484313"/>
            <a:ext cx="936625" cy="431800"/>
          </a:xfrm>
          <a:prstGeom prst="line">
            <a:avLst/>
          </a:prstGeom>
          <a:noFill/>
          <a:ln w="9525">
            <a:solidFill>
              <a:schemeClr val="tx1"/>
            </a:solidFill>
            <a:round/>
            <a:headEnd/>
            <a:tailEnd type="triangle" w="med" len="med"/>
          </a:ln>
          <a:effectLst/>
        </p:spPr>
        <p:txBody>
          <a:bodyPr/>
          <a:lstStyle/>
          <a:p>
            <a:endParaRPr lang="zh-CN" altLang="en-US"/>
          </a:p>
        </p:txBody>
      </p:sp>
      <p:sp>
        <p:nvSpPr>
          <p:cNvPr id="76819" name="Rectangle 19"/>
          <p:cNvSpPr>
            <a:spLocks noChangeArrowheads="1"/>
          </p:cNvSpPr>
          <p:nvPr/>
        </p:nvSpPr>
        <p:spPr bwMode="auto">
          <a:xfrm>
            <a:off x="1835150" y="1341438"/>
            <a:ext cx="2401888" cy="457200"/>
          </a:xfrm>
          <a:prstGeom prst="rect">
            <a:avLst/>
          </a:prstGeom>
          <a:noFill/>
          <a:ln w="9525">
            <a:noFill/>
            <a:miter lim="800000"/>
            <a:headEnd/>
            <a:tailEnd/>
          </a:ln>
          <a:effectLst/>
        </p:spPr>
        <p:txBody>
          <a:bodyPr wrap="none" anchor="ctr">
            <a:spAutoFit/>
          </a:bodyPr>
          <a:lstStyle/>
          <a:p>
            <a:r>
              <a:rPr lang="zh-CN" altLang="en-US" sz="2400" u="sng"/>
              <a:t>疲劳裂纹扩展区</a:t>
            </a:r>
            <a:r>
              <a:rPr lang="zh-CN" altLang="en-US" sz="2400"/>
              <a:t> </a:t>
            </a:r>
          </a:p>
        </p:txBody>
      </p:sp>
      <p:sp>
        <p:nvSpPr>
          <p:cNvPr id="76820" name="Line 20"/>
          <p:cNvSpPr>
            <a:spLocks noChangeShapeType="1"/>
          </p:cNvSpPr>
          <p:nvPr/>
        </p:nvSpPr>
        <p:spPr bwMode="auto">
          <a:xfrm>
            <a:off x="3059113" y="1773238"/>
            <a:ext cx="1584325" cy="792162"/>
          </a:xfrm>
          <a:prstGeom prst="line">
            <a:avLst/>
          </a:prstGeom>
          <a:noFill/>
          <a:ln w="9525">
            <a:solidFill>
              <a:schemeClr val="tx1"/>
            </a:solidFill>
            <a:round/>
            <a:headEnd/>
            <a:tailEnd type="triangle" w="med" len="med"/>
          </a:ln>
          <a:effectLst/>
        </p:spPr>
        <p:txBody>
          <a:bodyPr/>
          <a:lstStyle/>
          <a:p>
            <a:endParaRPr lang="zh-CN" altLang="en-US"/>
          </a:p>
        </p:txBody>
      </p:sp>
      <p:sp>
        <p:nvSpPr>
          <p:cNvPr id="76821" name="Rectangle 21"/>
          <p:cNvSpPr>
            <a:spLocks noChangeArrowheads="1"/>
          </p:cNvSpPr>
          <p:nvPr/>
        </p:nvSpPr>
        <p:spPr bwMode="auto">
          <a:xfrm>
            <a:off x="5435600" y="4149725"/>
            <a:ext cx="1619250" cy="366713"/>
          </a:xfrm>
          <a:prstGeom prst="rect">
            <a:avLst/>
          </a:prstGeom>
          <a:noFill/>
          <a:ln w="9525">
            <a:noFill/>
            <a:miter lim="800000"/>
            <a:headEnd/>
            <a:tailEnd/>
          </a:ln>
          <a:effectLst/>
        </p:spPr>
        <p:txBody>
          <a:bodyPr wrap="none" anchor="ctr">
            <a:spAutoFit/>
          </a:bodyPr>
          <a:lstStyle/>
          <a:p>
            <a:r>
              <a:rPr lang="en-US" altLang="zh-CN" b="1">
                <a:solidFill>
                  <a:srgbClr val="FF3300"/>
                </a:solidFill>
              </a:rPr>
              <a:t>“</a:t>
            </a:r>
            <a:r>
              <a:rPr lang="zh-CN" altLang="en-US" b="1">
                <a:solidFill>
                  <a:srgbClr val="FF3300"/>
                </a:solidFill>
              </a:rPr>
              <a:t>贝纹”状花样 </a:t>
            </a:r>
          </a:p>
        </p:txBody>
      </p:sp>
      <p:sp>
        <p:nvSpPr>
          <p:cNvPr id="76822" name="Rectangle 22"/>
          <p:cNvSpPr>
            <a:spLocks noChangeArrowheads="1"/>
          </p:cNvSpPr>
          <p:nvPr/>
        </p:nvSpPr>
        <p:spPr bwMode="auto">
          <a:xfrm>
            <a:off x="2627313" y="4149725"/>
            <a:ext cx="1792287" cy="457200"/>
          </a:xfrm>
          <a:prstGeom prst="rect">
            <a:avLst/>
          </a:prstGeom>
          <a:noFill/>
          <a:ln w="9525">
            <a:noFill/>
            <a:miter lim="800000"/>
            <a:headEnd/>
            <a:tailEnd/>
          </a:ln>
          <a:effectLst/>
        </p:spPr>
        <p:txBody>
          <a:bodyPr wrap="none" anchor="ctr">
            <a:spAutoFit/>
          </a:bodyPr>
          <a:lstStyle/>
          <a:p>
            <a:r>
              <a:rPr lang="zh-CN" altLang="en-US" sz="2400" u="sng" dirty="0"/>
              <a:t>瞬时断裂区</a:t>
            </a:r>
            <a:r>
              <a:rPr lang="zh-CN" altLang="en-US" sz="2400" dirty="0"/>
              <a:t> </a:t>
            </a:r>
          </a:p>
        </p:txBody>
      </p:sp>
      <p:sp>
        <p:nvSpPr>
          <p:cNvPr id="76823" name="Line 23"/>
          <p:cNvSpPr>
            <a:spLocks noChangeShapeType="1"/>
          </p:cNvSpPr>
          <p:nvPr/>
        </p:nvSpPr>
        <p:spPr bwMode="auto">
          <a:xfrm flipV="1">
            <a:off x="3492500" y="3644900"/>
            <a:ext cx="1150938" cy="504825"/>
          </a:xfrm>
          <a:prstGeom prst="line">
            <a:avLst/>
          </a:prstGeom>
          <a:noFill/>
          <a:ln w="9525">
            <a:solidFill>
              <a:schemeClr val="tx1"/>
            </a:solidFill>
            <a:round/>
            <a:headEnd/>
            <a:tailEnd type="triangle" w="med" len="med"/>
          </a:ln>
          <a:effectLst/>
        </p:spPr>
        <p:txBody>
          <a:bodyPr/>
          <a:lstStyle/>
          <a:p>
            <a:endParaRPr lang="zh-CN" altLang="en-US"/>
          </a:p>
        </p:txBody>
      </p:sp>
      <p:sp>
        <p:nvSpPr>
          <p:cNvPr id="76824" name="Line 24"/>
          <p:cNvSpPr>
            <a:spLocks noChangeShapeType="1"/>
          </p:cNvSpPr>
          <p:nvPr/>
        </p:nvSpPr>
        <p:spPr bwMode="auto">
          <a:xfrm flipH="1" flipV="1">
            <a:off x="4932363" y="2924175"/>
            <a:ext cx="647700" cy="1225550"/>
          </a:xfrm>
          <a:prstGeom prst="line">
            <a:avLst/>
          </a:prstGeom>
          <a:noFill/>
          <a:ln w="9525">
            <a:solidFill>
              <a:schemeClr val="tx1"/>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cstate="print"/>
          <a:srcRect l="16238" t="49922" r="19385" b="16856"/>
          <a:stretch>
            <a:fillRect/>
          </a:stretch>
        </p:blipFill>
        <p:spPr bwMode="auto">
          <a:xfrm>
            <a:off x="2771800" y="1124744"/>
            <a:ext cx="6120680" cy="2526886"/>
          </a:xfrm>
          <a:prstGeom prst="rect">
            <a:avLst/>
          </a:prstGeom>
          <a:noFill/>
          <a:ln w="9525">
            <a:noFill/>
            <a:miter lim="800000"/>
            <a:headEnd/>
            <a:tailEnd/>
          </a:ln>
        </p:spPr>
      </p:pic>
      <p:sp>
        <p:nvSpPr>
          <p:cNvPr id="3" name="Text Box 12"/>
          <p:cNvSpPr txBox="1">
            <a:spLocks noChangeArrowheads="1"/>
          </p:cNvSpPr>
          <p:nvPr/>
        </p:nvSpPr>
        <p:spPr bwMode="auto">
          <a:xfrm>
            <a:off x="467544" y="476672"/>
            <a:ext cx="5400675" cy="523220"/>
          </a:xfrm>
          <a:prstGeom prst="rect">
            <a:avLst/>
          </a:prstGeom>
          <a:noFill/>
          <a:ln w="9525">
            <a:noFill/>
            <a:miter lim="800000"/>
            <a:headEnd/>
            <a:tailEnd/>
          </a:ln>
          <a:effec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514350" indent="-514350">
              <a:spcBef>
                <a:spcPct val="50000"/>
              </a:spcBef>
              <a:buFont typeface="+mj-lt"/>
              <a:buAutoNum type="arabicPeriod" startAt="3"/>
            </a:pPr>
            <a:r>
              <a:rPr lang="zh-CN" altLang="en-US" sz="2800" b="1" dirty="0" smtClean="0">
                <a:solidFill>
                  <a:schemeClr val="tx2"/>
                </a:solidFill>
              </a:rPr>
              <a:t>蠕变断裂断口</a:t>
            </a:r>
            <a:endParaRPr lang="zh-CN" altLang="en-US" sz="2800" b="1" dirty="0">
              <a:solidFill>
                <a:schemeClr val="tx2"/>
              </a:solidFill>
            </a:endParaRPr>
          </a:p>
        </p:txBody>
      </p:sp>
      <p:pic>
        <p:nvPicPr>
          <p:cNvPr id="117764" name="Picture 4" descr="c:\DOCUME~1\yangping\APPLIC~1\360se6\USERDA~1\Temp\12A1W1~1.JPG"/>
          <p:cNvPicPr>
            <a:picLocks noChangeAspect="1" noChangeArrowheads="1"/>
          </p:cNvPicPr>
          <p:nvPr/>
        </p:nvPicPr>
        <p:blipFill>
          <a:blip r:embed="rId3" cstate="print"/>
          <a:srcRect b="7950"/>
          <a:stretch>
            <a:fillRect/>
          </a:stretch>
        </p:blipFill>
        <p:spPr bwMode="auto">
          <a:xfrm>
            <a:off x="179512" y="1124744"/>
            <a:ext cx="2483768" cy="2808312"/>
          </a:xfrm>
          <a:prstGeom prst="rect">
            <a:avLst/>
          </a:prstGeom>
          <a:noFill/>
        </p:spPr>
      </p:pic>
      <p:sp>
        <p:nvSpPr>
          <p:cNvPr id="5" name="矩形 4"/>
          <p:cNvSpPr/>
          <p:nvPr/>
        </p:nvSpPr>
        <p:spPr>
          <a:xfrm>
            <a:off x="179512" y="4005064"/>
            <a:ext cx="2592288" cy="2308324"/>
          </a:xfrm>
          <a:prstGeom prst="rect">
            <a:avLst/>
          </a:prstGeom>
        </p:spPr>
        <p:txBody>
          <a:bodyPr wrap="square">
            <a:spAutoFit/>
          </a:bodyPr>
          <a:lstStyle/>
          <a:p>
            <a:r>
              <a:rPr lang="zh-CN" altLang="zh-CN" dirty="0" smtClean="0"/>
              <a:t>化工厂使用的反应炉炉管，一端材料为Cr25Ni20，另一端为Incoloy800，由钎焊连接。管内介质为H2、N2、CO等，工作压力为3.8kPa，工作温度790℃</a:t>
            </a:r>
            <a:r>
              <a:rPr lang="zh-CN" altLang="en-US" dirty="0" smtClean="0"/>
              <a:t>。（</a:t>
            </a:r>
            <a:r>
              <a:rPr lang="en-US" altLang="zh-CN" dirty="0" smtClean="0"/>
              <a:t>50</a:t>
            </a:r>
            <a:r>
              <a:rPr lang="zh-CN" altLang="en-US" dirty="0" smtClean="0"/>
              <a:t>倍）</a:t>
            </a:r>
            <a:endParaRPr lang="zh-CN" altLang="en-US" dirty="0"/>
          </a:p>
        </p:txBody>
      </p:sp>
      <p:sp>
        <p:nvSpPr>
          <p:cNvPr id="6" name="矩形 5"/>
          <p:cNvSpPr/>
          <p:nvPr/>
        </p:nvSpPr>
        <p:spPr>
          <a:xfrm>
            <a:off x="5580112" y="5108991"/>
            <a:ext cx="3168352" cy="1200329"/>
          </a:xfrm>
          <a:prstGeom prst="rect">
            <a:avLst/>
          </a:prstGeom>
        </p:spPr>
        <p:txBody>
          <a:bodyPr wrap="square">
            <a:spAutoFit/>
          </a:bodyPr>
          <a:lstStyle/>
          <a:p>
            <a:r>
              <a:rPr lang="zh-CN" altLang="en-US" dirty="0" smtClean="0"/>
              <a:t>已产生蠕变空洞，蠕变裂纹主要发生在</a:t>
            </a:r>
            <a:r>
              <a:rPr lang="en-US" altLang="zh-CN" dirty="0" err="1" smtClean="0"/>
              <a:t>Cr25Ni20</a:t>
            </a:r>
            <a:r>
              <a:rPr lang="zh-CN" altLang="en-US" dirty="0" smtClean="0"/>
              <a:t>材料端，炉管断裂属高温下的蠕变断裂失效。</a:t>
            </a:r>
            <a:endParaRPr lang="zh-CN" altLang="en-US" dirty="0"/>
          </a:p>
        </p:txBody>
      </p:sp>
      <p:pic>
        <p:nvPicPr>
          <p:cNvPr id="7" name="Picture 3"/>
          <p:cNvPicPr>
            <a:picLocks noChangeAspect="1" noChangeArrowheads="1"/>
          </p:cNvPicPr>
          <p:nvPr/>
        </p:nvPicPr>
        <p:blipFill>
          <a:blip r:embed="rId4" cstate="print"/>
          <a:srcRect b="9830"/>
          <a:stretch>
            <a:fillRect/>
          </a:stretch>
        </p:blipFill>
        <p:spPr>
          <a:xfrm>
            <a:off x="2843808" y="4653136"/>
            <a:ext cx="2659062" cy="1656184"/>
          </a:xfrm>
          <a:prstGeom prst="rect">
            <a:avLst/>
          </a:prstGeom>
          <a:ln/>
        </p:spPr>
      </p:pic>
      <p:sp>
        <p:nvSpPr>
          <p:cNvPr id="8" name="矩形 7"/>
          <p:cNvSpPr/>
          <p:nvPr/>
        </p:nvSpPr>
        <p:spPr>
          <a:xfrm>
            <a:off x="2771800" y="3861048"/>
            <a:ext cx="6048672" cy="646331"/>
          </a:xfrm>
          <a:prstGeom prst="rect">
            <a:avLst/>
          </a:prstGeom>
        </p:spPr>
        <p:txBody>
          <a:bodyPr wrap="square">
            <a:spAutoFit/>
          </a:bodyPr>
          <a:lstStyle/>
          <a:p>
            <a:r>
              <a:rPr lang="zh-CN" altLang="en-US" dirty="0" smtClean="0"/>
              <a:t>管内壁表面生成大量空穴并连成裂纹向基体内扩展，裂纹呈沿晶裂纹，部分粗大的裂纹内有氧化物。</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915166" y="457583"/>
            <a:ext cx="8229600" cy="1143000"/>
          </a:xfrm>
          <a:noFill/>
          <a:ln w="0">
            <a:miter lim="800000"/>
            <a:headEnd/>
            <a:tailEnd/>
          </a:ln>
        </p:spPr>
        <p:txBody>
          <a:bodyPr vert="horz" wrap="square" lIns="91440" tIns="45720" rIns="91440" bIns="45720" numCol="1" anchor="ctr" anchorCtr="0" compatLnSpc="1">
            <a:prstTxWarp prst="textNoShape">
              <a:avLst/>
            </a:prstTxWarp>
          </a:bodyPr>
          <a:lstStyle/>
          <a:p>
            <a:r>
              <a:rPr lang="zh-CN" sz="2400" dirty="0"/>
              <a:t>典型蠕变形貌。在一条黑色粗大的主裂纹附近有数个奥氏体晶粒，晶界上有碳化物，许多空穴沿晶界排列。此种形态比较典型，以圆形和椭圆形空穴为主。</a:t>
            </a:r>
          </a:p>
        </p:txBody>
      </p:sp>
      <p:sp>
        <p:nvSpPr>
          <p:cNvPr id="31748" name="Text Box 4"/>
          <p:cNvSpPr txBox="1">
            <a:spLocks noChangeArrowheads="1"/>
          </p:cNvSpPr>
          <p:nvPr/>
        </p:nvSpPr>
        <p:spPr bwMode="auto">
          <a:xfrm>
            <a:off x="915166" y="1600583"/>
            <a:ext cx="7313668" cy="2308324"/>
          </a:xfrm>
          <a:prstGeom prst="rect">
            <a:avLst/>
          </a:prstGeom>
          <a:noFill/>
          <a:ln w="9525">
            <a:noFill/>
            <a:miter lim="800000"/>
            <a:headEnd/>
            <a:tailEnd/>
          </a:ln>
        </p:spPr>
        <p:txBody>
          <a:bodyPr wrap="square">
            <a:spAutoFit/>
          </a:bodyPr>
          <a:lstStyle/>
          <a:p>
            <a:r>
              <a:rPr lang="zh-CN" dirty="0"/>
              <a:t>化工厂使用的反应炉炉管，一端材料为</a:t>
            </a:r>
            <a:r>
              <a:rPr lang="zh-CN" altLang="zh-CN" dirty="0"/>
              <a:t>Cr25Ni20</a:t>
            </a:r>
            <a:r>
              <a:rPr lang="zh-CN" dirty="0"/>
              <a:t>，另一端为</a:t>
            </a:r>
            <a:r>
              <a:rPr lang="zh-CN" altLang="zh-CN" dirty="0"/>
              <a:t>Incoloy800</a:t>
            </a:r>
            <a:r>
              <a:rPr lang="zh-CN" dirty="0"/>
              <a:t>，由钎焊连接。管内介质为</a:t>
            </a:r>
            <a:r>
              <a:rPr lang="zh-CN" altLang="zh-CN" dirty="0"/>
              <a:t>H2</a:t>
            </a:r>
            <a:r>
              <a:rPr lang="zh-CN" dirty="0"/>
              <a:t>、</a:t>
            </a:r>
            <a:r>
              <a:rPr lang="zh-CN" altLang="zh-CN" dirty="0"/>
              <a:t>N2</a:t>
            </a:r>
            <a:r>
              <a:rPr lang="zh-CN" dirty="0"/>
              <a:t>、</a:t>
            </a:r>
            <a:r>
              <a:rPr lang="zh-CN" altLang="zh-CN" dirty="0"/>
              <a:t>CO</a:t>
            </a:r>
            <a:r>
              <a:rPr lang="zh-CN" dirty="0"/>
              <a:t>等，工作压力为</a:t>
            </a:r>
            <a:r>
              <a:rPr lang="zh-CN" altLang="zh-CN" dirty="0"/>
              <a:t>3.8kPa</a:t>
            </a:r>
            <a:r>
              <a:rPr lang="zh-CN" dirty="0"/>
              <a:t>，工作温度</a:t>
            </a:r>
            <a:r>
              <a:rPr lang="zh-CN" altLang="zh-CN" dirty="0"/>
              <a:t>790℃</a:t>
            </a:r>
            <a:r>
              <a:rPr lang="zh-CN" dirty="0"/>
              <a:t>，其中</a:t>
            </a:r>
            <a:r>
              <a:rPr lang="zh-CN" altLang="zh-CN" dirty="0"/>
              <a:t>18</a:t>
            </a:r>
            <a:r>
              <a:rPr lang="zh-CN" dirty="0"/>
              <a:t>管使用约</a:t>
            </a:r>
            <a:r>
              <a:rPr lang="zh-CN" altLang="zh-CN" dirty="0"/>
              <a:t>4×104h</a:t>
            </a:r>
            <a:r>
              <a:rPr lang="zh-CN" dirty="0"/>
              <a:t>，</a:t>
            </a:r>
            <a:r>
              <a:rPr lang="zh-CN" altLang="zh-CN" dirty="0"/>
              <a:t>28</a:t>
            </a:r>
            <a:r>
              <a:rPr lang="zh-CN" dirty="0"/>
              <a:t>管使用</a:t>
            </a:r>
            <a:r>
              <a:rPr lang="zh-CN" altLang="zh-CN" dirty="0"/>
              <a:t>8×103h</a:t>
            </a:r>
            <a:r>
              <a:rPr lang="zh-CN" dirty="0"/>
              <a:t>后，均发生断裂。</a:t>
            </a:r>
          </a:p>
          <a:p>
            <a:endParaRPr lang="zh-CN" dirty="0"/>
          </a:p>
          <a:p>
            <a:r>
              <a:rPr lang="zh-CN" dirty="0"/>
              <a:t>采用金相检验方法，对断裂炉管作分析，</a:t>
            </a:r>
            <a:r>
              <a:rPr lang="zh-CN" altLang="zh-CN" dirty="0"/>
              <a:t>2</a:t>
            </a:r>
            <a:r>
              <a:rPr lang="zh-CN" dirty="0"/>
              <a:t>根管子均已产生蠕变空洞，蠕变裂纹主要发生在</a:t>
            </a:r>
            <a:r>
              <a:rPr lang="zh-CN" altLang="zh-CN" dirty="0"/>
              <a:t>Cr25Ni20</a:t>
            </a:r>
            <a:r>
              <a:rPr lang="zh-CN" dirty="0"/>
              <a:t>材料端，炉管断裂属高温下的蠕变断裂失效。</a:t>
            </a:r>
          </a:p>
        </p:txBody>
      </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cstate="print"/>
          <a:srcRect l="18900" t="48726" r="10817" b="15099"/>
          <a:stretch>
            <a:fillRect/>
          </a:stretch>
        </p:blipFill>
        <p:spPr bwMode="auto">
          <a:xfrm>
            <a:off x="0" y="260649"/>
            <a:ext cx="6660232" cy="2742448"/>
          </a:xfrm>
          <a:prstGeom prst="rect">
            <a:avLst/>
          </a:prstGeom>
          <a:noFill/>
          <a:ln w="9525">
            <a:noFill/>
            <a:miter lim="800000"/>
            <a:headEnd/>
            <a:tailEnd/>
          </a:ln>
        </p:spPr>
      </p:pic>
      <p:pic>
        <p:nvPicPr>
          <p:cNvPr id="118787" name="Picture 3"/>
          <p:cNvPicPr>
            <a:picLocks noChangeAspect="1" noChangeArrowheads="1"/>
          </p:cNvPicPr>
          <p:nvPr/>
        </p:nvPicPr>
        <p:blipFill>
          <a:blip r:embed="rId3" cstate="print"/>
          <a:srcRect l="18107" t="31543" r="15229" b="14844"/>
          <a:stretch>
            <a:fillRect/>
          </a:stretch>
        </p:blipFill>
        <p:spPr bwMode="auto">
          <a:xfrm>
            <a:off x="2919013" y="2852936"/>
            <a:ext cx="6224987" cy="4005064"/>
          </a:xfrm>
          <a:prstGeom prst="rect">
            <a:avLst/>
          </a:prstGeom>
          <a:noFill/>
          <a:ln w="9525">
            <a:noFill/>
            <a:miter lim="800000"/>
            <a:headEnd/>
            <a:tailEnd/>
          </a:ln>
        </p:spPr>
      </p:pic>
      <p:pic>
        <p:nvPicPr>
          <p:cNvPr id="118788" name="Picture 4"/>
          <p:cNvPicPr>
            <a:picLocks noChangeAspect="1" noChangeArrowheads="1"/>
          </p:cNvPicPr>
          <p:nvPr/>
        </p:nvPicPr>
        <p:blipFill>
          <a:blip r:embed="rId4" cstate="print"/>
          <a:srcRect l="11019" t="28590" r="47047" b="18254"/>
          <a:stretch>
            <a:fillRect/>
          </a:stretch>
        </p:blipFill>
        <p:spPr bwMode="auto">
          <a:xfrm>
            <a:off x="5868144" y="3755571"/>
            <a:ext cx="3024336" cy="30669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56" name="Picture 12" descr="gga"/>
          <p:cNvPicPr>
            <a:picLocks noChangeAspect="1" noChangeArrowheads="1"/>
          </p:cNvPicPr>
          <p:nvPr/>
        </p:nvPicPr>
        <p:blipFill>
          <a:blip r:embed="rId2" cstate="print">
            <a:clrChange>
              <a:clrFrom>
                <a:srgbClr val="FBFDF0"/>
              </a:clrFrom>
              <a:clrTo>
                <a:srgbClr val="FBFDF0">
                  <a:alpha val="0"/>
                </a:srgbClr>
              </a:clrTo>
            </a:clrChange>
          </a:blip>
          <a:srcRect/>
          <a:stretch>
            <a:fillRect/>
          </a:stretch>
        </p:blipFill>
        <p:spPr bwMode="auto">
          <a:xfrm>
            <a:off x="539750" y="2617068"/>
            <a:ext cx="2279650" cy="2324100"/>
          </a:xfrm>
          <a:prstGeom prst="rect">
            <a:avLst/>
          </a:prstGeom>
          <a:noFill/>
        </p:spPr>
      </p:pic>
      <p:pic>
        <p:nvPicPr>
          <p:cNvPr id="82957" name="Picture 13" descr="ggb"/>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27313" y="2708920"/>
            <a:ext cx="2335212" cy="2370138"/>
          </a:xfrm>
          <a:prstGeom prst="rect">
            <a:avLst/>
          </a:prstGeom>
          <a:noFill/>
        </p:spPr>
      </p:pic>
      <p:pic>
        <p:nvPicPr>
          <p:cNvPr id="82958" name="Picture 14" descr="ggc"/>
          <p:cNvPicPr>
            <a:picLocks noChangeAspect="1" noChangeArrowheads="1"/>
          </p:cNvPicPr>
          <p:nvPr/>
        </p:nvPicPr>
        <p:blipFill>
          <a:blip r:embed="rId4" cstate="print">
            <a:clrChange>
              <a:clrFrom>
                <a:srgbClr val="FFFFF7"/>
              </a:clrFrom>
              <a:clrTo>
                <a:srgbClr val="FFFFF7">
                  <a:alpha val="0"/>
                </a:srgbClr>
              </a:clrTo>
            </a:clrChange>
          </a:blip>
          <a:srcRect/>
          <a:stretch>
            <a:fillRect/>
          </a:stretch>
        </p:blipFill>
        <p:spPr bwMode="auto">
          <a:xfrm>
            <a:off x="5148263" y="2958381"/>
            <a:ext cx="3960812" cy="1695450"/>
          </a:xfrm>
          <a:prstGeom prst="rect">
            <a:avLst/>
          </a:prstGeom>
          <a:noFill/>
        </p:spPr>
      </p:pic>
      <p:sp>
        <p:nvSpPr>
          <p:cNvPr id="82959" name="Rectangle 15"/>
          <p:cNvSpPr>
            <a:spLocks noChangeArrowheads="1"/>
          </p:cNvSpPr>
          <p:nvPr/>
        </p:nvSpPr>
        <p:spPr bwMode="auto">
          <a:xfrm>
            <a:off x="1044575" y="4876800"/>
            <a:ext cx="7272338" cy="1431925"/>
          </a:xfrm>
          <a:prstGeom prst="rect">
            <a:avLst/>
          </a:prstGeom>
          <a:noFill/>
          <a:ln w="9525">
            <a:noFill/>
            <a:miter lim="800000"/>
            <a:headEnd/>
            <a:tailEnd/>
          </a:ln>
          <a:effectLst/>
        </p:spPr>
        <p:txBody>
          <a:bodyPr anchor="ctr">
            <a:spAutoFit/>
          </a:bodyPr>
          <a:lstStyle/>
          <a:p>
            <a:pPr indent="266700"/>
            <a:r>
              <a:rPr lang="zh-CN" altLang="en-US" sz="2400" b="1"/>
              <a:t>（</a:t>
            </a:r>
            <a:r>
              <a:rPr lang="en-US" altLang="zh-CN" sz="2400" b="1"/>
              <a:t>a</a:t>
            </a:r>
            <a:r>
              <a:rPr lang="zh-CN" altLang="en-US" sz="2400" b="1"/>
              <a:t>）                          （</a:t>
            </a:r>
            <a:r>
              <a:rPr lang="en-US" altLang="zh-CN" sz="2400" b="1"/>
              <a:t>b</a:t>
            </a:r>
            <a:r>
              <a:rPr lang="zh-CN" altLang="en-US" sz="2400" b="1"/>
              <a:t>）                       （</a:t>
            </a:r>
            <a:r>
              <a:rPr lang="en-US" altLang="zh-CN" sz="2400" b="1"/>
              <a:t>c</a:t>
            </a:r>
            <a:r>
              <a:rPr lang="zh-CN" altLang="en-US" sz="2400" b="1"/>
              <a:t>）</a:t>
            </a:r>
            <a:endParaRPr lang="zh-CN" altLang="en-US" sz="2400"/>
          </a:p>
          <a:p>
            <a:pPr indent="266700"/>
            <a:r>
              <a:rPr lang="zh-CN" altLang="en-US" sz="2400" b="1"/>
              <a:t>            图</a:t>
            </a:r>
            <a:r>
              <a:rPr lang="en-US" altLang="zh-CN" sz="2400" b="1"/>
              <a:t>8-12  </a:t>
            </a:r>
            <a:r>
              <a:rPr lang="zh-CN" altLang="en-US" sz="2400" b="1"/>
              <a:t>钢轨轨头磨耗、压溃和剥离</a:t>
            </a:r>
            <a:endParaRPr lang="zh-CN" altLang="en-US" sz="2400"/>
          </a:p>
          <a:p>
            <a:pPr indent="266700"/>
            <a:r>
              <a:rPr lang="zh-CN" altLang="en-US" sz="2000"/>
              <a:t>（</a:t>
            </a:r>
            <a:r>
              <a:rPr lang="en-US" altLang="zh-CN" sz="2000"/>
              <a:t>a</a:t>
            </a:r>
            <a:r>
              <a:rPr lang="zh-CN" altLang="en-US" sz="2000"/>
              <a:t>）轨头侧面磨耗（</a:t>
            </a:r>
            <a:r>
              <a:rPr lang="en-US" altLang="zh-CN" sz="2000"/>
              <a:t>b</a:t>
            </a:r>
            <a:r>
              <a:rPr lang="zh-CN" altLang="en-US" sz="2000"/>
              <a:t>）轨头踏面被压溃及出现飞边</a:t>
            </a:r>
          </a:p>
          <a:p>
            <a:pPr indent="266700"/>
            <a:r>
              <a:rPr lang="zh-CN" altLang="en-US" sz="2000"/>
              <a:t>（</a:t>
            </a:r>
            <a:r>
              <a:rPr lang="en-US" altLang="zh-CN" sz="2000"/>
              <a:t>c</a:t>
            </a:r>
            <a:r>
              <a:rPr lang="zh-CN" altLang="en-US" sz="2000"/>
              <a:t>）鱼鳞状裂纹和剥离坑</a:t>
            </a:r>
          </a:p>
        </p:txBody>
      </p:sp>
      <p:sp>
        <p:nvSpPr>
          <p:cNvPr id="82960" name="Rectangle 16"/>
          <p:cNvSpPr>
            <a:spLocks noChangeArrowheads="1"/>
          </p:cNvSpPr>
          <p:nvPr/>
        </p:nvSpPr>
        <p:spPr bwMode="auto">
          <a:xfrm>
            <a:off x="827088" y="1670571"/>
            <a:ext cx="8101012" cy="822325"/>
          </a:xfrm>
          <a:prstGeom prst="rect">
            <a:avLst/>
          </a:prstGeom>
          <a:noFill/>
          <a:ln w="9525">
            <a:noFill/>
            <a:miter lim="800000"/>
            <a:headEnd/>
            <a:tailEnd/>
          </a:ln>
          <a:effectLst/>
        </p:spPr>
        <p:txBody>
          <a:bodyPr>
            <a:spAutoFit/>
          </a:bodyPr>
          <a:lstStyle/>
          <a:p>
            <a:pPr>
              <a:spcBef>
                <a:spcPct val="50000"/>
              </a:spcBef>
            </a:pPr>
            <a:r>
              <a:rPr lang="zh-CN" altLang="en-US" sz="2400" dirty="0"/>
              <a:t>铁路全天候运行，行程长、工作条件较恶劣，磨耗、腐蚀、疲劳断裂时其主要形式。</a:t>
            </a:r>
          </a:p>
        </p:txBody>
      </p:sp>
      <p:sp>
        <p:nvSpPr>
          <p:cNvPr id="7" name="Text Box 12"/>
          <p:cNvSpPr txBox="1">
            <a:spLocks noChangeArrowheads="1"/>
          </p:cNvSpPr>
          <p:nvPr/>
        </p:nvSpPr>
        <p:spPr bwMode="auto">
          <a:xfrm>
            <a:off x="612428" y="1121370"/>
            <a:ext cx="6119812" cy="579438"/>
          </a:xfrm>
          <a:prstGeom prst="rect">
            <a:avLst/>
          </a:prstGeom>
          <a:noFill/>
          <a:ln w="9525">
            <a:noFill/>
            <a:miter lim="800000"/>
            <a:headEnd/>
            <a:tailEnd/>
          </a:ln>
          <a:effectLst/>
        </p:spPr>
        <p:txBody>
          <a:bodyPr>
            <a:spAutoFit/>
          </a:bodyPr>
          <a:lstStyle/>
          <a:p>
            <a:pPr>
              <a:spcBef>
                <a:spcPct val="50000"/>
              </a:spcBef>
            </a:pPr>
            <a:r>
              <a:rPr lang="en-US" altLang="zh-CN" sz="3200" b="1" dirty="0" smtClean="0">
                <a:solidFill>
                  <a:srgbClr val="0000FF"/>
                </a:solidFill>
              </a:rPr>
              <a:t>1</a:t>
            </a:r>
            <a:r>
              <a:rPr lang="zh-CN" altLang="en-US" sz="3200" b="1" dirty="0" smtClean="0">
                <a:solidFill>
                  <a:srgbClr val="0000FF"/>
                </a:solidFill>
              </a:rPr>
              <a:t>、</a:t>
            </a:r>
            <a:r>
              <a:rPr lang="zh-CN" altLang="en-US" sz="3200" b="1" dirty="0">
                <a:solidFill>
                  <a:srgbClr val="0000FF"/>
                </a:solidFill>
              </a:rPr>
              <a:t>铁路钢轨的失效</a:t>
            </a:r>
            <a:endParaRPr lang="zh-CN" altLang="en-US" sz="3200" dirty="0"/>
          </a:p>
        </p:txBody>
      </p:sp>
      <p:sp>
        <p:nvSpPr>
          <p:cNvPr id="8" name="Text Box 12"/>
          <p:cNvSpPr txBox="1">
            <a:spLocks noChangeArrowheads="1"/>
          </p:cNvSpPr>
          <p:nvPr/>
        </p:nvSpPr>
        <p:spPr bwMode="auto">
          <a:xfrm>
            <a:off x="251520" y="473298"/>
            <a:ext cx="5616699" cy="579438"/>
          </a:xfrm>
          <a:prstGeom prst="rect">
            <a:avLst/>
          </a:prstGeom>
          <a:noFill/>
          <a:ln w="9525">
            <a:noFill/>
            <a:miter lim="800000"/>
            <a:headEnd/>
            <a:tailEnd/>
          </a:ln>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spcBef>
                <a:spcPct val="50000"/>
              </a:spcBef>
            </a:pPr>
            <a:r>
              <a:rPr lang="zh-CN" altLang="en-US" sz="3200" b="1" dirty="0">
                <a:solidFill>
                  <a:schemeClr val="tx2"/>
                </a:solidFill>
              </a:rPr>
              <a:t>（三</a:t>
            </a:r>
            <a:r>
              <a:rPr lang="zh-CN" altLang="en-US" sz="3200" b="1" dirty="0" smtClean="0">
                <a:solidFill>
                  <a:schemeClr val="tx2"/>
                </a:solidFill>
              </a:rPr>
              <a:t>）零件</a:t>
            </a:r>
            <a:r>
              <a:rPr lang="zh-CN" altLang="en-US" sz="3200" b="1" dirty="0">
                <a:solidFill>
                  <a:schemeClr val="tx2"/>
                </a:solidFill>
              </a:rPr>
              <a:t>失效分析实例</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80" name="Text Box 12"/>
          <p:cNvSpPr txBox="1">
            <a:spLocks noChangeArrowheads="1"/>
          </p:cNvSpPr>
          <p:nvPr/>
        </p:nvSpPr>
        <p:spPr bwMode="auto">
          <a:xfrm>
            <a:off x="899592" y="3356992"/>
            <a:ext cx="7777162" cy="2830513"/>
          </a:xfrm>
          <a:prstGeom prst="rect">
            <a:avLst/>
          </a:prstGeom>
          <a:noFill/>
          <a:ln w="9525">
            <a:noFill/>
            <a:miter lim="800000"/>
            <a:headEnd/>
            <a:tailEnd/>
          </a:ln>
          <a:effectLst/>
        </p:spPr>
        <p:txBody>
          <a:bodyPr>
            <a:spAutoFit/>
          </a:bodyPr>
          <a:lstStyle/>
          <a:p>
            <a:pPr>
              <a:spcBef>
                <a:spcPct val="50000"/>
              </a:spcBef>
              <a:buClr>
                <a:srgbClr val="FF3300"/>
              </a:buClr>
              <a:buFont typeface="Wingdings" pitchFamily="2" charset="2"/>
              <a:buChar char="p"/>
            </a:pPr>
            <a:r>
              <a:rPr lang="en-US" altLang="zh-CN" sz="2400" dirty="0"/>
              <a:t>   </a:t>
            </a:r>
            <a:r>
              <a:rPr lang="zh-CN" altLang="en-US" sz="2400" dirty="0"/>
              <a:t>钢轨使用初期出现的纵向劈裂等主要与钢轨的内部和表面质量有关，如非金属夹杂物、白点、偏析、残余缩孔、翻皮、折叠等引起的核伤。（图</a:t>
            </a:r>
            <a:r>
              <a:rPr lang="en-US" altLang="zh-CN" sz="2400" dirty="0"/>
              <a:t>a</a:t>
            </a:r>
            <a:r>
              <a:rPr lang="zh-CN" altLang="en-US" sz="2400" dirty="0"/>
              <a:t>）</a:t>
            </a:r>
          </a:p>
          <a:p>
            <a:pPr>
              <a:spcBef>
                <a:spcPct val="50000"/>
              </a:spcBef>
              <a:buClr>
                <a:srgbClr val="FF3300"/>
              </a:buClr>
              <a:buFont typeface="Wingdings" pitchFamily="2" charset="2"/>
              <a:buChar char="p"/>
            </a:pPr>
            <a:r>
              <a:rPr lang="zh-CN" altLang="en-US" sz="2400" dirty="0"/>
              <a:t>   表面损伤（表面剥离、压溃、擦伤、机械碰撞等）、钢轨结构引起的局部高应力则可能导致疲劳裂纹甚至折断。轨头严重磨耗、压溃等则主要与钢轨的强度与负荷有关。（图</a:t>
            </a:r>
            <a:r>
              <a:rPr lang="en-US" altLang="zh-CN" sz="2400" dirty="0"/>
              <a:t>b</a:t>
            </a:r>
            <a:r>
              <a:rPr lang="zh-CN" altLang="en-US" sz="2400" dirty="0"/>
              <a:t>）</a:t>
            </a:r>
          </a:p>
        </p:txBody>
      </p:sp>
      <p:pic>
        <p:nvPicPr>
          <p:cNvPr id="83981" name="Picture 13" descr="gghsa"/>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58888" y="0"/>
            <a:ext cx="2663825" cy="2214563"/>
          </a:xfrm>
          <a:prstGeom prst="rect">
            <a:avLst/>
          </a:prstGeom>
          <a:solidFill>
            <a:schemeClr val="folHlink"/>
          </a:solidFill>
        </p:spPr>
      </p:pic>
      <p:pic>
        <p:nvPicPr>
          <p:cNvPr id="83982" name="Picture 14" descr="gghsb"/>
          <p:cNvPicPr>
            <a:picLocks noChangeAspect="1" noChangeArrowheads="1"/>
          </p:cNvPicPr>
          <p:nvPr/>
        </p:nvPicPr>
        <p:blipFill>
          <a:blip r:embed="rId3" cstate="print">
            <a:clrChange>
              <a:clrFrom>
                <a:srgbClr val="FFFFFD"/>
              </a:clrFrom>
              <a:clrTo>
                <a:srgbClr val="FFFFFD">
                  <a:alpha val="0"/>
                </a:srgbClr>
              </a:clrTo>
            </a:clrChange>
          </a:blip>
          <a:srcRect/>
          <a:stretch>
            <a:fillRect/>
          </a:stretch>
        </p:blipFill>
        <p:spPr bwMode="auto">
          <a:xfrm>
            <a:off x="5292725" y="0"/>
            <a:ext cx="2735263" cy="2232025"/>
          </a:xfrm>
          <a:prstGeom prst="rect">
            <a:avLst/>
          </a:prstGeom>
          <a:solidFill>
            <a:schemeClr val="folHlink"/>
          </a:solidFill>
        </p:spPr>
      </p:pic>
      <p:sp>
        <p:nvSpPr>
          <p:cNvPr id="83983" name="Rectangle 15"/>
          <p:cNvSpPr>
            <a:spLocks noChangeArrowheads="1"/>
          </p:cNvSpPr>
          <p:nvPr/>
        </p:nvSpPr>
        <p:spPr bwMode="auto">
          <a:xfrm>
            <a:off x="539750" y="2076450"/>
            <a:ext cx="8112125" cy="1066800"/>
          </a:xfrm>
          <a:prstGeom prst="rect">
            <a:avLst/>
          </a:prstGeom>
          <a:noFill/>
          <a:ln w="9525">
            <a:noFill/>
            <a:miter lim="800000"/>
            <a:headEnd/>
            <a:tailEnd/>
          </a:ln>
          <a:effectLst/>
        </p:spPr>
        <p:txBody>
          <a:bodyPr wrap="none" anchor="ctr">
            <a:spAutoFit/>
          </a:bodyPr>
          <a:lstStyle/>
          <a:p>
            <a:pPr algn="ctr"/>
            <a:r>
              <a:rPr lang="zh-CN" altLang="en-US" sz="2000" b="1"/>
              <a:t>（</a:t>
            </a:r>
            <a:r>
              <a:rPr lang="en-US" altLang="zh-CN" sz="2000" b="1"/>
              <a:t>a</a:t>
            </a:r>
            <a:r>
              <a:rPr lang="zh-CN" altLang="en-US" sz="2000" b="1"/>
              <a:t>）                                                  （</a:t>
            </a:r>
            <a:r>
              <a:rPr lang="en-US" altLang="zh-CN" sz="2000" b="1"/>
              <a:t>b</a:t>
            </a:r>
            <a:r>
              <a:rPr lang="zh-CN" altLang="en-US" sz="2000" b="1"/>
              <a:t>）</a:t>
            </a:r>
            <a:endParaRPr lang="zh-CN" altLang="en-US" sz="2000"/>
          </a:p>
          <a:p>
            <a:pPr algn="ctr"/>
            <a:r>
              <a:rPr lang="zh-CN" altLang="en-US" sz="2000" b="1"/>
              <a:t>图</a:t>
            </a:r>
            <a:r>
              <a:rPr lang="en-US" altLang="zh-CN" sz="2000" b="1"/>
              <a:t>8-13  </a:t>
            </a:r>
            <a:r>
              <a:rPr lang="zh-CN" altLang="en-US" sz="2000" b="1"/>
              <a:t>钢轨在交变接触应力作用下产生的核伤</a:t>
            </a:r>
            <a:r>
              <a:rPr lang="en-US" altLang="zh-CN" b="1"/>
              <a:t>(</a:t>
            </a:r>
            <a:r>
              <a:rPr lang="zh-CN" altLang="en-US" b="1"/>
              <a:t>接触疲劳伤损</a:t>
            </a:r>
            <a:r>
              <a:rPr lang="en-US" altLang="zh-CN" b="1"/>
              <a:t>)</a:t>
            </a:r>
            <a:r>
              <a:rPr lang="en-US" altLang="zh-CN" sz="2400"/>
              <a:t> </a:t>
            </a:r>
            <a:endParaRPr lang="en-US" altLang="zh-CN" sz="2000"/>
          </a:p>
          <a:p>
            <a:pPr algn="ctr"/>
            <a:r>
              <a:rPr lang="zh-CN" altLang="en-US" sz="2000"/>
              <a:t>（</a:t>
            </a:r>
            <a:r>
              <a:rPr lang="en-US" altLang="zh-CN" sz="2000"/>
              <a:t>a</a:t>
            </a:r>
            <a:r>
              <a:rPr lang="zh-CN" altLang="en-US" sz="2000"/>
              <a:t>）夹杂物引起的核伤断口（白核）    （</a:t>
            </a:r>
            <a:r>
              <a:rPr lang="en-US" altLang="zh-CN" sz="2000"/>
              <a:t>b</a:t>
            </a:r>
            <a:r>
              <a:rPr lang="zh-CN" altLang="en-US" sz="2000"/>
              <a:t>）表面剥离引起的核伤断口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80"/>
                                        </p:tgtEl>
                                        <p:attrNameLst>
                                          <p:attrName>style.visibility</p:attrName>
                                        </p:attrNameLst>
                                      </p:cBhvr>
                                      <p:to>
                                        <p:strVal val="visible"/>
                                      </p:to>
                                    </p:set>
                                    <p:animEffect transition="in" filter="blinds(horizontal)">
                                      <p:cBhvr>
                                        <p:cTn id="7" dur="500"/>
                                        <p:tgtEl>
                                          <p:spTgt spid="83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8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3" name="Rectangle 13"/>
          <p:cNvSpPr>
            <a:spLocks noChangeArrowheads="1"/>
          </p:cNvSpPr>
          <p:nvPr/>
        </p:nvSpPr>
        <p:spPr bwMode="auto">
          <a:xfrm>
            <a:off x="607580" y="412885"/>
            <a:ext cx="3892412" cy="584775"/>
          </a:xfrm>
          <a:prstGeom prst="rect">
            <a:avLst/>
          </a:prstGeom>
          <a:noFill/>
          <a:ln w="9525">
            <a:noFill/>
            <a:miter lim="800000"/>
            <a:headEnd/>
            <a:tailEnd/>
          </a:ln>
          <a:effectLst/>
        </p:spPr>
        <p:txBody>
          <a:bodyPr wrap="none" anchor="ctr">
            <a:spAutoFit/>
          </a:bodyPr>
          <a:lstStyle/>
          <a:p>
            <a:pPr algn="ctr"/>
            <a:r>
              <a:rPr lang="zh-CN" altLang="en-US" sz="3200" b="1" dirty="0">
                <a:cs typeface="Times New Roman" pitchFamily="18" charset="0"/>
              </a:rPr>
              <a:t>钢轨伤损的主要形式</a:t>
            </a:r>
            <a:endParaRPr lang="zh-CN" altLang="en-US" sz="3200" dirty="0"/>
          </a:p>
        </p:txBody>
      </p:sp>
      <p:graphicFrame>
        <p:nvGraphicFramePr>
          <p:cNvPr id="81934" name="Group 14"/>
          <p:cNvGraphicFramePr>
            <a:graphicFrameLocks noGrp="1"/>
          </p:cNvGraphicFramePr>
          <p:nvPr/>
        </p:nvGraphicFramePr>
        <p:xfrm>
          <a:off x="683568" y="1340768"/>
          <a:ext cx="7991475" cy="4297680"/>
        </p:xfrm>
        <a:graphic>
          <a:graphicData uri="http://schemas.openxmlformats.org/drawingml/2006/table">
            <a:tbl>
              <a:tblPr/>
              <a:tblGrid>
                <a:gridCol w="2087562"/>
                <a:gridCol w="5903913"/>
              </a:tblGrid>
              <a:tr h="433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宋体" charset="-122"/>
                          <a:ea typeface="宋体" charset="-122"/>
                          <a:cs typeface="Times New Roman" pitchFamily="18" charset="0"/>
                        </a:rPr>
                        <a:t>失效形式</a:t>
                      </a:r>
                      <a:endParaRPr kumimoji="0" lang="zh-CN" altLang="en-US" sz="2400" b="1" i="0" u="none" strike="noStrike" cap="none" normalizeH="0" baseline="0" dirty="0" smtClean="0">
                        <a:ln>
                          <a:noFill/>
                        </a:ln>
                        <a:solidFill>
                          <a:srgbClr val="0000FF"/>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宋体" charset="-122"/>
                          <a:ea typeface="宋体" charset="-122"/>
                          <a:cs typeface="Times New Roman" pitchFamily="18" charset="0"/>
                        </a:rPr>
                        <a:t>失   效   的   原   因</a:t>
                      </a:r>
                      <a:endParaRPr kumimoji="0" lang="zh-CN" altLang="en-US" sz="2400" b="1" i="0" u="none" strike="noStrike" cap="none" normalizeH="0" baseline="0" dirty="0" smtClean="0">
                        <a:ln>
                          <a:noFill/>
                        </a:ln>
                        <a:solidFill>
                          <a:srgbClr val="0000FF"/>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75000"/>
                      </a:schemeClr>
                    </a:solidFill>
                  </a:tcPr>
                </a:tc>
              </a:tr>
              <a:tr h="436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C00000"/>
                          </a:solidFill>
                          <a:effectLst/>
                          <a:latin typeface="宋体" charset="-122"/>
                          <a:ea typeface="宋体" charset="-122"/>
                          <a:cs typeface="Times New Roman" pitchFamily="18" charset="0"/>
                        </a:rPr>
                        <a:t>磨耗</a:t>
                      </a:r>
                      <a:endParaRPr kumimoji="0" lang="zh-CN" altLang="en-US" sz="2400" b="1" i="0" u="none" strike="noStrike" cap="none" normalizeH="0" baseline="0" dirty="0" smtClean="0">
                        <a:ln>
                          <a:noFill/>
                        </a:ln>
                        <a:solidFill>
                          <a:srgbClr val="C00000"/>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钢轨与车轮接触面表层发生磨损</a:t>
                      </a:r>
                      <a:endParaRPr kumimoji="0" lang="zh-CN" altLang="en-US"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r>
              <a:tr h="436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C00000"/>
                          </a:solidFill>
                          <a:effectLst/>
                          <a:latin typeface="宋体" charset="-122"/>
                          <a:ea typeface="宋体" charset="-122"/>
                          <a:cs typeface="Times New Roman" pitchFamily="18" charset="0"/>
                        </a:rPr>
                        <a:t>压溃</a:t>
                      </a:r>
                      <a:endParaRPr kumimoji="0" lang="zh-CN" altLang="en-US" sz="2400" b="1" i="0" u="none" strike="noStrike" cap="none" normalizeH="0" baseline="0" dirty="0" smtClean="0">
                        <a:ln>
                          <a:noFill/>
                        </a:ln>
                        <a:solidFill>
                          <a:srgbClr val="C00000"/>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轮轨接触压应力使钢轨表面发生塑性变形</a:t>
                      </a:r>
                      <a:endParaRPr kumimoji="0" lang="zh-CN" altLang="en-US"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tr>
              <a:tr h="433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C00000"/>
                          </a:solidFill>
                          <a:effectLst/>
                          <a:latin typeface="宋体" charset="-122"/>
                          <a:ea typeface="宋体" charset="-122"/>
                          <a:cs typeface="Times New Roman" pitchFamily="18" charset="0"/>
                        </a:rPr>
                        <a:t>剥离</a:t>
                      </a:r>
                      <a:endParaRPr kumimoji="0" lang="zh-CN" altLang="en-US" sz="2400" b="1" i="0" u="none" strike="noStrike" cap="none" normalizeH="0" baseline="0" dirty="0" smtClean="0">
                        <a:ln>
                          <a:noFill/>
                        </a:ln>
                        <a:solidFill>
                          <a:srgbClr val="C00000"/>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交变接触应力使疲劳裂纹在钢轨表层</a:t>
                      </a:r>
                      <a:r>
                        <a:rPr kumimoji="0" lang="en-US" altLang="zh-CN" sz="2400" b="1" i="0" u="none" strike="noStrike" cap="none" normalizeH="0" baseline="0" dirty="0" smtClean="0">
                          <a:ln>
                            <a:noFill/>
                          </a:ln>
                          <a:solidFill>
                            <a:schemeClr val="tx1"/>
                          </a:solidFill>
                          <a:effectLst/>
                          <a:latin typeface="宋体" charset="-122"/>
                          <a:ea typeface="宋体" charset="-122"/>
                          <a:cs typeface="Times New Roman" pitchFamily="18" charset="0"/>
                        </a:rPr>
                        <a:t>(</a:t>
                      </a: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次表层</a:t>
                      </a:r>
                      <a:r>
                        <a:rPr kumimoji="0" lang="en-US" altLang="zh-CN" sz="2400" b="1" i="0" u="none" strike="noStrike" cap="none" normalizeH="0" baseline="0" dirty="0" smtClean="0">
                          <a:ln>
                            <a:noFill/>
                          </a:ln>
                          <a:solidFill>
                            <a:schemeClr val="tx1"/>
                          </a:solidFill>
                          <a:effectLst/>
                          <a:latin typeface="宋体" charset="-122"/>
                          <a:ea typeface="宋体" charset="-122"/>
                          <a:cs typeface="Times New Roman" pitchFamily="18" charset="0"/>
                        </a:rPr>
                        <a:t>)</a:t>
                      </a: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形成扩展至剥落</a:t>
                      </a:r>
                      <a:endParaRPr kumimoji="0" lang="zh-CN" altLang="en-US"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r>
              <a:tr h="438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C00000"/>
                          </a:solidFill>
                          <a:effectLst/>
                          <a:latin typeface="宋体" charset="-122"/>
                          <a:ea typeface="宋体" charset="-122"/>
                          <a:cs typeface="Times New Roman" pitchFamily="18" charset="0"/>
                        </a:rPr>
                        <a:t>疲劳裂纹</a:t>
                      </a:r>
                      <a:endParaRPr kumimoji="0" lang="en-US" altLang="zh-CN" sz="2400" b="1" i="0" u="none" strike="noStrike" cap="none" normalizeH="0" baseline="0" dirty="0" smtClean="0">
                        <a:ln>
                          <a:noFill/>
                        </a:ln>
                        <a:solidFill>
                          <a:srgbClr val="C00000"/>
                        </a:solidFill>
                        <a:effectLst/>
                        <a:latin typeface="宋体" charset="-122"/>
                        <a:ea typeface="宋体"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C00000"/>
                          </a:solidFill>
                          <a:effectLst/>
                          <a:latin typeface="宋体" charset="-122"/>
                          <a:ea typeface="宋体" charset="-122"/>
                          <a:cs typeface="Times New Roman" pitchFamily="18" charset="0"/>
                        </a:rPr>
                        <a:t>或折断</a:t>
                      </a:r>
                      <a:endParaRPr kumimoji="0" lang="zh-CN" altLang="en-US" sz="2400" b="1" i="0" u="none" strike="noStrike" cap="none" normalizeH="0" baseline="0" dirty="0" smtClean="0">
                        <a:ln>
                          <a:noFill/>
                        </a:ln>
                        <a:solidFill>
                          <a:srgbClr val="C00000"/>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交变应力引起疲劳裂纹的萌生</a:t>
                      </a:r>
                      <a:r>
                        <a:rPr kumimoji="0" lang="en-US" altLang="zh-CN" sz="2400" b="1" i="0" u="none" strike="noStrike" cap="none" normalizeH="0" baseline="0" dirty="0" smtClean="0">
                          <a:ln>
                            <a:noFill/>
                          </a:ln>
                          <a:solidFill>
                            <a:schemeClr val="tx1"/>
                          </a:solidFill>
                          <a:effectLst/>
                          <a:latin typeface="宋体" charset="-122"/>
                          <a:ea typeface="宋体" charset="-122"/>
                          <a:cs typeface="Times New Roman" pitchFamily="18" charset="0"/>
                        </a:rPr>
                        <a:t>,</a:t>
                      </a: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并可能进一步扩展至断裂</a:t>
                      </a:r>
                      <a:endParaRPr kumimoji="0" lang="zh-CN" altLang="en-US"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tr>
              <a:tr h="436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擦伤</a:t>
                      </a:r>
                      <a:endParaRPr kumimoji="0" lang="zh-CN" altLang="en-US"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轮轨接触面发生热机械作用</a:t>
                      </a:r>
                      <a:r>
                        <a:rPr kumimoji="0" lang="en-US" altLang="zh-CN" sz="2400" b="1" i="0" u="none" strike="noStrike" cap="none" normalizeH="0" baseline="0" dirty="0" smtClean="0">
                          <a:ln>
                            <a:noFill/>
                          </a:ln>
                          <a:solidFill>
                            <a:schemeClr val="tx1"/>
                          </a:solidFill>
                          <a:effectLst/>
                          <a:latin typeface="宋体" charset="-122"/>
                          <a:ea typeface="宋体" charset="-122"/>
                          <a:cs typeface="Times New Roman" pitchFamily="18" charset="0"/>
                        </a:rPr>
                        <a:t>, </a:t>
                      </a: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导致组织产生相变由珠光体组织转变成马氏体组织</a:t>
                      </a:r>
                      <a:endParaRPr kumimoji="0" lang="zh-CN" altLang="en-US"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r>
              <a:tr h="436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锈蚀</a:t>
                      </a:r>
                      <a:endParaRPr kumimoji="0" lang="zh-CN" altLang="en-US"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charset="-122"/>
                          <a:ea typeface="宋体" charset="-122"/>
                          <a:cs typeface="Times New Roman" pitchFamily="18" charset="0"/>
                        </a:rPr>
                        <a:t>腐蚀环境作用</a:t>
                      </a:r>
                      <a:endParaRPr kumimoji="0" lang="zh-CN" altLang="en-US"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4" name="Text Box 12"/>
          <p:cNvSpPr txBox="1">
            <a:spLocks noChangeArrowheads="1"/>
          </p:cNvSpPr>
          <p:nvPr/>
        </p:nvSpPr>
        <p:spPr bwMode="auto">
          <a:xfrm>
            <a:off x="539552" y="548680"/>
            <a:ext cx="8208912" cy="1723549"/>
          </a:xfrm>
          <a:prstGeom prst="rect">
            <a:avLst/>
          </a:prstGeom>
          <a:noFill/>
          <a:ln w="9525">
            <a:noFill/>
            <a:miter lim="800000"/>
            <a:headEnd/>
            <a:tailEnd/>
          </a:ln>
          <a:effectLst/>
        </p:spPr>
        <p:txBody>
          <a:bodyPr wrap="square">
            <a:spAutoFit/>
          </a:bodyPr>
          <a:lstStyle/>
          <a:p>
            <a:pPr>
              <a:spcBef>
                <a:spcPct val="50000"/>
              </a:spcBef>
            </a:pPr>
            <a:r>
              <a:rPr lang="en-US" altLang="zh-CN" sz="2800" b="1" dirty="0" smtClean="0">
                <a:solidFill>
                  <a:srgbClr val="0000FF"/>
                </a:solidFill>
              </a:rPr>
              <a:t>2</a:t>
            </a:r>
            <a:r>
              <a:rPr lang="zh-CN" altLang="en-US" sz="2800" b="1" dirty="0" smtClean="0">
                <a:solidFill>
                  <a:srgbClr val="0000FF"/>
                </a:solidFill>
              </a:rPr>
              <a:t>、</a:t>
            </a:r>
            <a:r>
              <a:rPr lang="zh-CN" altLang="en-US" sz="2800" b="1" dirty="0">
                <a:solidFill>
                  <a:srgbClr val="0000FF"/>
                </a:solidFill>
              </a:rPr>
              <a:t>机车车辆车轴的失效</a:t>
            </a:r>
          </a:p>
          <a:p>
            <a:pPr>
              <a:spcBef>
                <a:spcPct val="50000"/>
              </a:spcBef>
            </a:pPr>
            <a:r>
              <a:rPr lang="zh-CN" altLang="en-US" sz="2000" dirty="0"/>
              <a:t>车轴在运行时承受着旋转弯曲和扭转载荷，车轴材料通常具有较好的韧塑性，其形状又有很好的对称性，所以车轴具有疲劳断裂的完整过程（疲劳裂纹形成、裂纹扩展、最终瞬时断裂），</a:t>
            </a:r>
            <a:r>
              <a:rPr lang="zh-CN" altLang="en-US" sz="2400" b="1" dirty="0">
                <a:solidFill>
                  <a:srgbClr val="FF3300"/>
                </a:solidFill>
              </a:rPr>
              <a:t>断口见图：</a:t>
            </a:r>
          </a:p>
        </p:txBody>
      </p:sp>
      <p:pic>
        <p:nvPicPr>
          <p:cNvPr id="79885" name="Picture 13" descr="cza"/>
          <p:cNvPicPr>
            <a:picLocks noChangeAspect="1" noChangeArrowheads="1"/>
          </p:cNvPicPr>
          <p:nvPr/>
        </p:nvPicPr>
        <p:blipFill>
          <a:blip r:embed="rId2" cstate="print">
            <a:clrChange>
              <a:clrFrom>
                <a:srgbClr val="FFFFFF"/>
              </a:clrFrom>
              <a:clrTo>
                <a:srgbClr val="FFFFFF">
                  <a:alpha val="0"/>
                </a:srgbClr>
              </a:clrTo>
            </a:clrChange>
            <a:lum bright="18000" contrast="6000"/>
          </a:blip>
          <a:srcRect/>
          <a:stretch>
            <a:fillRect/>
          </a:stretch>
        </p:blipFill>
        <p:spPr bwMode="auto">
          <a:xfrm>
            <a:off x="1619250" y="2465785"/>
            <a:ext cx="2952750" cy="2649537"/>
          </a:xfrm>
          <a:prstGeom prst="rect">
            <a:avLst/>
          </a:prstGeom>
          <a:noFill/>
        </p:spPr>
      </p:pic>
      <p:pic>
        <p:nvPicPr>
          <p:cNvPr id="79886" name="Picture 14" descr="zcb"/>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334000" y="2420888"/>
            <a:ext cx="2762250" cy="2838450"/>
          </a:xfrm>
          <a:prstGeom prst="rect">
            <a:avLst/>
          </a:prstGeom>
          <a:noFill/>
        </p:spPr>
      </p:pic>
      <p:sp>
        <p:nvSpPr>
          <p:cNvPr id="79887" name="Rectangle 15"/>
          <p:cNvSpPr>
            <a:spLocks noChangeArrowheads="1"/>
          </p:cNvSpPr>
          <p:nvPr/>
        </p:nvSpPr>
        <p:spPr bwMode="auto">
          <a:xfrm>
            <a:off x="836613" y="4941888"/>
            <a:ext cx="8199437" cy="1431925"/>
          </a:xfrm>
          <a:prstGeom prst="rect">
            <a:avLst/>
          </a:prstGeom>
          <a:noFill/>
          <a:ln w="9525">
            <a:noFill/>
            <a:miter lim="800000"/>
            <a:headEnd/>
            <a:tailEnd/>
          </a:ln>
          <a:effectLst/>
        </p:spPr>
        <p:txBody>
          <a:bodyPr wrap="none" anchor="ctr">
            <a:spAutoFit/>
          </a:bodyPr>
          <a:lstStyle/>
          <a:p>
            <a:pPr algn="ctr">
              <a:tabLst>
                <a:tab pos="323850" algn="l"/>
              </a:tabLst>
            </a:pPr>
            <a:r>
              <a:rPr lang="zh-CN" altLang="en-US" sz="2400" dirty="0"/>
              <a:t>（</a:t>
            </a:r>
            <a:r>
              <a:rPr lang="en-US" altLang="zh-CN" sz="2400" dirty="0"/>
              <a:t>a</a:t>
            </a:r>
            <a:r>
              <a:rPr lang="zh-CN" altLang="en-US" sz="2400" dirty="0"/>
              <a:t>）                                      （</a:t>
            </a:r>
            <a:r>
              <a:rPr lang="en-US" altLang="zh-CN" sz="2400" dirty="0"/>
              <a:t>b</a:t>
            </a:r>
            <a:r>
              <a:rPr lang="zh-CN" altLang="en-US" sz="2400" dirty="0"/>
              <a:t>）</a:t>
            </a:r>
          </a:p>
          <a:p>
            <a:pPr algn="ctr">
              <a:tabLst>
                <a:tab pos="323850" algn="l"/>
              </a:tabLst>
            </a:pPr>
            <a:r>
              <a:rPr lang="zh-CN" altLang="en-US" sz="2400" b="1" dirty="0"/>
              <a:t>图</a:t>
            </a:r>
            <a:r>
              <a:rPr lang="en-US" altLang="zh-CN" sz="2400" b="1" dirty="0"/>
              <a:t>8-10  </a:t>
            </a:r>
            <a:r>
              <a:rPr lang="zh-CN" altLang="en-US" sz="2400" b="1" dirty="0"/>
              <a:t>车轴疲劳断口</a:t>
            </a:r>
            <a:endParaRPr lang="zh-CN" altLang="en-US" sz="2400" dirty="0"/>
          </a:p>
          <a:p>
            <a:pPr algn="ctr">
              <a:tabLst>
                <a:tab pos="323850" algn="l"/>
              </a:tabLst>
            </a:pPr>
            <a:r>
              <a:rPr lang="zh-CN" altLang="en-US" sz="2000" dirty="0"/>
              <a:t>（</a:t>
            </a:r>
            <a:r>
              <a:rPr lang="en-US" altLang="zh-CN" sz="2000" dirty="0"/>
              <a:t>a</a:t>
            </a:r>
            <a:r>
              <a:rPr lang="zh-CN" altLang="en-US" sz="2000" dirty="0"/>
              <a:t>）   疲劳源在轴内部，由严重冶金缺陷引起裂纹萌生。</a:t>
            </a:r>
          </a:p>
          <a:p>
            <a:pPr algn="ctr">
              <a:tabLst>
                <a:tab pos="323850" algn="l"/>
              </a:tabLst>
            </a:pPr>
            <a:r>
              <a:rPr lang="zh-CN" altLang="en-US" sz="2000" dirty="0"/>
              <a:t>（</a:t>
            </a:r>
            <a:r>
              <a:rPr lang="en-US" altLang="zh-CN" sz="2000" dirty="0"/>
              <a:t>b</a:t>
            </a:r>
            <a:r>
              <a:rPr lang="zh-CN" altLang="en-US" sz="2000" dirty="0"/>
              <a:t>）疲劳源在轴表面，由表面加工缺陷引起缺口效应，致使裂纹萌生。</a:t>
            </a:r>
          </a:p>
        </p:txBody>
      </p:sp>
      <p:sp>
        <p:nvSpPr>
          <p:cNvPr id="79888" name="Line 16"/>
          <p:cNvSpPr>
            <a:spLocks noChangeShapeType="1"/>
          </p:cNvSpPr>
          <p:nvPr/>
        </p:nvSpPr>
        <p:spPr bwMode="auto">
          <a:xfrm flipH="1" flipV="1">
            <a:off x="3203575" y="3387130"/>
            <a:ext cx="1439863" cy="1295400"/>
          </a:xfrm>
          <a:prstGeom prst="line">
            <a:avLst/>
          </a:prstGeom>
          <a:noFill/>
          <a:ln w="9525">
            <a:solidFill>
              <a:srgbClr val="800000"/>
            </a:solidFill>
            <a:round/>
            <a:headEnd/>
            <a:tailEnd type="triangle" w="med" len="med"/>
          </a:ln>
          <a:effectLst/>
        </p:spPr>
        <p:txBody>
          <a:bodyPr/>
          <a:lstStyle/>
          <a:p>
            <a:endParaRPr lang="zh-CN" altLang="en-US"/>
          </a:p>
        </p:txBody>
      </p:sp>
      <p:sp>
        <p:nvSpPr>
          <p:cNvPr id="79889" name="Line 17"/>
          <p:cNvSpPr>
            <a:spLocks noChangeShapeType="1"/>
          </p:cNvSpPr>
          <p:nvPr/>
        </p:nvSpPr>
        <p:spPr bwMode="auto">
          <a:xfrm rot="5400000" flipH="1" flipV="1">
            <a:off x="5277324" y="4091707"/>
            <a:ext cx="101402" cy="1080244"/>
          </a:xfrm>
          <a:prstGeom prst="line">
            <a:avLst/>
          </a:prstGeom>
          <a:noFill/>
          <a:ln w="9525">
            <a:solidFill>
              <a:srgbClr val="800000"/>
            </a:solidFill>
            <a:round/>
            <a:headEnd/>
            <a:tailEnd type="triangle" w="med" len="med"/>
          </a:ln>
          <a:effectLst/>
        </p:spPr>
        <p:txBody>
          <a:bodyPr/>
          <a:lstStyle/>
          <a:p>
            <a:endParaRPr lang="zh-CN" altLang="en-US"/>
          </a:p>
        </p:txBody>
      </p:sp>
      <p:sp>
        <p:nvSpPr>
          <p:cNvPr id="79890" name="Rectangle 18"/>
          <p:cNvSpPr>
            <a:spLocks noChangeArrowheads="1"/>
          </p:cNvSpPr>
          <p:nvPr/>
        </p:nvSpPr>
        <p:spPr bwMode="auto">
          <a:xfrm>
            <a:off x="4284663" y="4682530"/>
            <a:ext cx="946150" cy="396875"/>
          </a:xfrm>
          <a:prstGeom prst="rect">
            <a:avLst/>
          </a:prstGeom>
          <a:noFill/>
          <a:ln w="9525">
            <a:noFill/>
            <a:miter lim="800000"/>
            <a:headEnd/>
            <a:tailEnd/>
          </a:ln>
          <a:effectLst/>
        </p:spPr>
        <p:txBody>
          <a:bodyPr wrap="none">
            <a:spAutoFit/>
          </a:bodyPr>
          <a:lstStyle/>
          <a:p>
            <a:pPr algn="ctr"/>
            <a:r>
              <a:rPr lang="zh-CN" altLang="en-US" sz="2000"/>
              <a:t>疲劳源</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8" name="Text Box 12"/>
          <p:cNvSpPr txBox="1">
            <a:spLocks noChangeArrowheads="1"/>
          </p:cNvSpPr>
          <p:nvPr/>
        </p:nvSpPr>
        <p:spPr bwMode="auto">
          <a:xfrm>
            <a:off x="2555875" y="549275"/>
            <a:ext cx="5616575" cy="519113"/>
          </a:xfrm>
          <a:prstGeom prst="rect">
            <a:avLst/>
          </a:prstGeom>
          <a:noFill/>
          <a:ln w="9525">
            <a:noFill/>
            <a:miter lim="800000"/>
            <a:headEnd/>
            <a:tailEnd/>
          </a:ln>
          <a:effectLst/>
        </p:spPr>
        <p:txBody>
          <a:bodyPr>
            <a:spAutoFit/>
          </a:bodyPr>
          <a:lstStyle/>
          <a:p>
            <a:pPr>
              <a:spcBef>
                <a:spcPct val="50000"/>
              </a:spcBef>
            </a:pPr>
            <a:r>
              <a:rPr lang="zh-CN" altLang="en-US" sz="2800" b="1"/>
              <a:t>车轴的疲劳断裂失效分析如下图：</a:t>
            </a:r>
          </a:p>
        </p:txBody>
      </p:sp>
      <p:grpSp>
        <p:nvGrpSpPr>
          <p:cNvPr id="2" name="Group 13"/>
          <p:cNvGrpSpPr>
            <a:grpSpLocks/>
          </p:cNvGrpSpPr>
          <p:nvPr/>
        </p:nvGrpSpPr>
        <p:grpSpPr bwMode="auto">
          <a:xfrm>
            <a:off x="157163" y="1484313"/>
            <a:ext cx="8518525" cy="4673600"/>
            <a:chOff x="340" y="894"/>
            <a:chExt cx="5366" cy="2944"/>
          </a:xfrm>
        </p:grpSpPr>
        <p:sp>
          <p:nvSpPr>
            <p:cNvPr id="80910" name="Rectangle 14"/>
            <p:cNvSpPr>
              <a:spLocks noChangeArrowheads="1"/>
            </p:cNvSpPr>
            <p:nvPr/>
          </p:nvSpPr>
          <p:spPr bwMode="auto">
            <a:xfrm>
              <a:off x="1429" y="894"/>
              <a:ext cx="3646" cy="495"/>
            </a:xfrm>
            <a:prstGeom prst="rect">
              <a:avLst/>
            </a:prstGeom>
            <a:noFill/>
            <a:ln w="9525">
              <a:noFill/>
              <a:miter lim="800000"/>
              <a:headEnd/>
              <a:tailEnd/>
            </a:ln>
          </p:spPr>
          <p:txBody>
            <a:bodyPr lIns="12700" tIns="12700" rIns="12700" bIns="12700"/>
            <a:lstStyle/>
            <a:p>
              <a:r>
                <a:rPr lang="zh-CN" altLang="en-US" sz="2000" dirty="0">
                  <a:latin typeface="Times New Roman" pitchFamily="18" charset="0"/>
                  <a:cs typeface="Times New Roman" pitchFamily="18" charset="0"/>
                </a:rPr>
                <a:t>疲劳裂纹源发生在车轴内部──</a:t>
              </a:r>
              <a:r>
                <a:rPr lang="zh-CN" altLang="en-US" sz="2000" b="1" dirty="0">
                  <a:solidFill>
                    <a:srgbClr val="0000CC"/>
                  </a:solidFill>
                  <a:latin typeface="Times New Roman" pitchFamily="18" charset="0"/>
                  <a:cs typeface="Times New Roman" pitchFamily="18" charset="0"/>
                </a:rPr>
                <a:t>冶金缺陷</a:t>
              </a:r>
              <a:r>
                <a:rPr lang="zh-CN" altLang="en-US" sz="2000" dirty="0">
                  <a:latin typeface="Times New Roman" pitchFamily="18" charset="0"/>
                  <a:cs typeface="Times New Roman" pitchFamily="18" charset="0"/>
                </a:rPr>
                <a:t>（残余缩孔、夹渣、空洞、成份偏析、夹杂物超标等）</a:t>
              </a:r>
              <a:endParaRPr lang="zh-CN" altLang="en-US" sz="2000" dirty="0"/>
            </a:p>
          </p:txBody>
        </p:sp>
        <p:sp>
          <p:nvSpPr>
            <p:cNvPr id="80911" name="Rectangle 15"/>
            <p:cNvSpPr>
              <a:spLocks noChangeArrowheads="1"/>
            </p:cNvSpPr>
            <p:nvPr/>
          </p:nvSpPr>
          <p:spPr bwMode="auto">
            <a:xfrm>
              <a:off x="340" y="1910"/>
              <a:ext cx="1073" cy="492"/>
            </a:xfrm>
            <a:prstGeom prst="rect">
              <a:avLst/>
            </a:prstGeom>
            <a:noFill/>
            <a:ln w="9525">
              <a:noFill/>
              <a:miter lim="800000"/>
              <a:headEnd/>
              <a:tailEnd/>
            </a:ln>
          </p:spPr>
          <p:txBody>
            <a:bodyPr lIns="12700" tIns="12700" rIns="12700" bIns="12700"/>
            <a:lstStyle/>
            <a:p>
              <a:pPr algn="ctr"/>
              <a:r>
                <a:rPr lang="zh-CN" altLang="en-US" sz="2400" b="1">
                  <a:latin typeface="Times New Roman" pitchFamily="18" charset="0"/>
                  <a:cs typeface="Times New Roman" pitchFamily="18" charset="0"/>
                </a:rPr>
                <a:t>车轴疲劳</a:t>
              </a:r>
              <a:endParaRPr lang="zh-CN" altLang="en-US" sz="2400" b="1"/>
            </a:p>
            <a:p>
              <a:pPr algn="ctr" eaLnBrk="0" hangingPunct="0"/>
              <a:r>
                <a:rPr lang="zh-CN" altLang="en-US" sz="2400" b="1">
                  <a:latin typeface="Times New Roman" pitchFamily="18" charset="0"/>
                  <a:cs typeface="Times New Roman" pitchFamily="18" charset="0"/>
                </a:rPr>
                <a:t>断裂分析</a:t>
              </a:r>
              <a:endParaRPr lang="zh-CN" altLang="en-US" sz="2400" b="1"/>
            </a:p>
          </p:txBody>
        </p:sp>
        <p:grpSp>
          <p:nvGrpSpPr>
            <p:cNvPr id="3" name="Group 16"/>
            <p:cNvGrpSpPr>
              <a:grpSpLocks/>
            </p:cNvGrpSpPr>
            <p:nvPr/>
          </p:nvGrpSpPr>
          <p:grpSpPr bwMode="auto">
            <a:xfrm>
              <a:off x="1292" y="1247"/>
              <a:ext cx="104" cy="1792"/>
              <a:chOff x="-1" y="-4"/>
              <a:chExt cx="20001" cy="20004"/>
            </a:xfrm>
          </p:grpSpPr>
          <p:sp>
            <p:nvSpPr>
              <p:cNvPr id="80913" name="Arc 17"/>
              <p:cNvSpPr>
                <a:spLocks/>
              </p:cNvSpPr>
              <p:nvPr/>
            </p:nvSpPr>
            <p:spPr bwMode="auto">
              <a:xfrm flipH="1" flipV="1">
                <a:off x="10019" y="18338"/>
                <a:ext cx="9981" cy="16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0000"/>
                </a:solidFill>
                <a:round/>
                <a:headEnd/>
                <a:tailEnd/>
              </a:ln>
            </p:spPr>
            <p:txBody>
              <a:bodyPr/>
              <a:lstStyle/>
              <a:p>
                <a:endParaRPr lang="zh-CN" altLang="en-US"/>
              </a:p>
            </p:txBody>
          </p:sp>
          <p:sp>
            <p:nvSpPr>
              <p:cNvPr id="80914" name="Line 18"/>
              <p:cNvSpPr>
                <a:spLocks noChangeShapeType="1"/>
              </p:cNvSpPr>
              <p:nvPr/>
            </p:nvSpPr>
            <p:spPr bwMode="auto">
              <a:xfrm>
                <a:off x="10019" y="11659"/>
                <a:ext cx="78" cy="6685"/>
              </a:xfrm>
              <a:prstGeom prst="line">
                <a:avLst/>
              </a:prstGeom>
              <a:noFill/>
              <a:ln w="22225">
                <a:solidFill>
                  <a:srgbClr val="000000"/>
                </a:solidFill>
                <a:round/>
                <a:headEnd type="none" w="sm" len="sm"/>
                <a:tailEnd type="none" w="sm" len="sm"/>
              </a:ln>
            </p:spPr>
            <p:txBody>
              <a:bodyPr/>
              <a:lstStyle/>
              <a:p>
                <a:endParaRPr lang="zh-CN" altLang="en-US"/>
              </a:p>
            </p:txBody>
          </p:sp>
          <p:sp>
            <p:nvSpPr>
              <p:cNvPr id="80915" name="Arc 19"/>
              <p:cNvSpPr>
                <a:spLocks/>
              </p:cNvSpPr>
              <p:nvPr/>
            </p:nvSpPr>
            <p:spPr bwMode="auto">
              <a:xfrm>
                <a:off x="-1" y="9997"/>
                <a:ext cx="10020" cy="16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0000"/>
                </a:solidFill>
                <a:round/>
                <a:headEnd/>
                <a:tailEnd/>
              </a:ln>
            </p:spPr>
            <p:txBody>
              <a:bodyPr/>
              <a:lstStyle/>
              <a:p>
                <a:endParaRPr lang="zh-CN" altLang="en-US"/>
              </a:p>
            </p:txBody>
          </p:sp>
          <p:sp>
            <p:nvSpPr>
              <p:cNvPr id="80916" name="Arc 20"/>
              <p:cNvSpPr>
                <a:spLocks/>
              </p:cNvSpPr>
              <p:nvPr/>
            </p:nvSpPr>
            <p:spPr bwMode="auto">
              <a:xfrm flipV="1">
                <a:off x="-1" y="8335"/>
                <a:ext cx="10020" cy="16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0000"/>
                </a:solidFill>
                <a:round/>
                <a:headEnd/>
                <a:tailEnd/>
              </a:ln>
            </p:spPr>
            <p:txBody>
              <a:bodyPr/>
              <a:lstStyle/>
              <a:p>
                <a:endParaRPr lang="zh-CN" altLang="en-US"/>
              </a:p>
            </p:txBody>
          </p:sp>
          <p:sp>
            <p:nvSpPr>
              <p:cNvPr id="80917" name="Line 21"/>
              <p:cNvSpPr>
                <a:spLocks noChangeShapeType="1"/>
              </p:cNvSpPr>
              <p:nvPr/>
            </p:nvSpPr>
            <p:spPr bwMode="auto">
              <a:xfrm>
                <a:off x="10019" y="1656"/>
                <a:ext cx="78" cy="6687"/>
              </a:xfrm>
              <a:prstGeom prst="line">
                <a:avLst/>
              </a:prstGeom>
              <a:noFill/>
              <a:ln w="22225">
                <a:solidFill>
                  <a:srgbClr val="000000"/>
                </a:solidFill>
                <a:round/>
                <a:headEnd type="none" w="sm" len="sm"/>
                <a:tailEnd type="none" w="sm" len="sm"/>
              </a:ln>
            </p:spPr>
            <p:txBody>
              <a:bodyPr/>
              <a:lstStyle/>
              <a:p>
                <a:endParaRPr lang="zh-CN" altLang="en-US"/>
              </a:p>
            </p:txBody>
          </p:sp>
          <p:sp>
            <p:nvSpPr>
              <p:cNvPr id="80918" name="Arc 22"/>
              <p:cNvSpPr>
                <a:spLocks/>
              </p:cNvSpPr>
              <p:nvPr/>
            </p:nvSpPr>
            <p:spPr bwMode="auto">
              <a:xfrm flipH="1">
                <a:off x="10019" y="-4"/>
                <a:ext cx="9981" cy="16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0000"/>
                </a:solidFill>
                <a:round/>
                <a:headEnd/>
                <a:tailEnd/>
              </a:ln>
            </p:spPr>
            <p:txBody>
              <a:bodyPr/>
              <a:lstStyle/>
              <a:p>
                <a:endParaRPr lang="zh-CN" altLang="en-US"/>
              </a:p>
            </p:txBody>
          </p:sp>
        </p:grpSp>
        <p:sp>
          <p:nvSpPr>
            <p:cNvPr id="80919" name="Rectangle 23"/>
            <p:cNvSpPr>
              <a:spLocks noChangeArrowheads="1"/>
            </p:cNvSpPr>
            <p:nvPr/>
          </p:nvSpPr>
          <p:spPr bwMode="auto">
            <a:xfrm>
              <a:off x="2267" y="2344"/>
              <a:ext cx="749" cy="565"/>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断口面基本与轴向垂直</a:t>
              </a:r>
              <a:endParaRPr lang="zh-CN" altLang="en-US" sz="2000"/>
            </a:p>
          </p:txBody>
        </p:sp>
        <p:grpSp>
          <p:nvGrpSpPr>
            <p:cNvPr id="4" name="Group 24"/>
            <p:cNvGrpSpPr>
              <a:grpSpLocks/>
            </p:cNvGrpSpPr>
            <p:nvPr/>
          </p:nvGrpSpPr>
          <p:grpSpPr bwMode="auto">
            <a:xfrm>
              <a:off x="3050" y="2369"/>
              <a:ext cx="2454" cy="381"/>
              <a:chOff x="3050" y="2432"/>
              <a:chExt cx="2454" cy="381"/>
            </a:xfrm>
          </p:grpSpPr>
          <p:sp>
            <p:nvSpPr>
              <p:cNvPr id="80921" name="Rectangle 25"/>
              <p:cNvSpPr>
                <a:spLocks noChangeArrowheads="1"/>
              </p:cNvSpPr>
              <p:nvPr/>
            </p:nvSpPr>
            <p:spPr bwMode="auto">
              <a:xfrm>
                <a:off x="4195" y="2432"/>
                <a:ext cx="1309" cy="338"/>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设计不当、严重缺陷或过载</a:t>
                </a:r>
                <a:endParaRPr lang="zh-CN" altLang="en-US" sz="2000"/>
              </a:p>
            </p:txBody>
          </p:sp>
          <p:sp>
            <p:nvSpPr>
              <p:cNvPr id="80922" name="Rectangle 26"/>
              <p:cNvSpPr>
                <a:spLocks noChangeArrowheads="1"/>
              </p:cNvSpPr>
              <p:nvPr/>
            </p:nvSpPr>
            <p:spPr bwMode="auto">
              <a:xfrm>
                <a:off x="3050" y="2475"/>
                <a:ext cx="1191" cy="338"/>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断口特征异常</a:t>
                </a:r>
                <a:r>
                  <a:rPr lang="zh-CN" altLang="en-US" sz="2000">
                    <a:latin typeface="Times New Roman" pitchFamily="18" charset="0"/>
                    <a:cs typeface="Times New Roman" pitchFamily="18" charset="0"/>
                    <a:sym typeface="Symbol" pitchFamily="18" charset="2"/>
                  </a:rPr>
                  <a:t></a:t>
                </a:r>
              </a:p>
            </p:txBody>
          </p:sp>
        </p:grpSp>
        <p:sp>
          <p:nvSpPr>
            <p:cNvPr id="80923" name="Rectangle 27"/>
            <p:cNvSpPr>
              <a:spLocks noChangeArrowheads="1"/>
            </p:cNvSpPr>
            <p:nvPr/>
          </p:nvSpPr>
          <p:spPr bwMode="auto">
            <a:xfrm>
              <a:off x="3656" y="1344"/>
              <a:ext cx="1809" cy="275"/>
            </a:xfrm>
            <a:prstGeom prst="rect">
              <a:avLst/>
            </a:prstGeom>
            <a:noFill/>
            <a:ln w="9525">
              <a:noFill/>
              <a:miter lim="800000"/>
              <a:headEnd/>
              <a:tailEnd/>
            </a:ln>
          </p:spPr>
          <p:txBody>
            <a:bodyPr lIns="12700" tIns="12700" rIns="12700" bIns="12700"/>
            <a:lstStyle/>
            <a:p>
              <a:r>
                <a:rPr lang="zh-CN" altLang="en-US" sz="2000" b="1" dirty="0">
                  <a:solidFill>
                    <a:srgbClr val="0000FF"/>
                  </a:solidFill>
                  <a:latin typeface="Times New Roman" pitchFamily="18" charset="0"/>
                  <a:cs typeface="Times New Roman" pitchFamily="18" charset="0"/>
                </a:rPr>
                <a:t>机加工缺陷</a:t>
              </a:r>
              <a:r>
                <a:rPr lang="zh-CN" altLang="en-US" sz="2000" b="1" dirty="0">
                  <a:solidFill>
                    <a:srgbClr val="0000FF"/>
                  </a:solidFill>
                  <a:latin typeface="Times New Roman" pitchFamily="18" charset="0"/>
                  <a:cs typeface="Times New Roman" pitchFamily="18" charset="0"/>
                  <a:sym typeface="Symbol" pitchFamily="18" charset="2"/>
                </a:rPr>
                <a:t></a:t>
              </a:r>
              <a:r>
                <a:rPr lang="zh-CN" altLang="en-US" sz="2000" b="1" dirty="0">
                  <a:solidFill>
                    <a:srgbClr val="0000FF"/>
                  </a:solidFill>
                  <a:latin typeface="Times New Roman" pitchFamily="18" charset="0"/>
                  <a:cs typeface="Times New Roman" pitchFamily="18" charset="0"/>
                </a:rPr>
                <a:t>机加工不当</a:t>
              </a:r>
              <a:endParaRPr lang="zh-CN" altLang="en-US" sz="2000" b="1" dirty="0">
                <a:solidFill>
                  <a:srgbClr val="0000FF"/>
                </a:solidFill>
                <a:latin typeface="Times New Roman" pitchFamily="18" charset="0"/>
                <a:cs typeface="Times New Roman" pitchFamily="18" charset="0"/>
                <a:sym typeface="Symbol" pitchFamily="18" charset="2"/>
              </a:endParaRPr>
            </a:p>
          </p:txBody>
        </p:sp>
        <p:sp>
          <p:nvSpPr>
            <p:cNvPr id="80924" name="Rectangle 28"/>
            <p:cNvSpPr>
              <a:spLocks noChangeArrowheads="1"/>
            </p:cNvSpPr>
            <p:nvPr/>
          </p:nvSpPr>
          <p:spPr bwMode="auto">
            <a:xfrm>
              <a:off x="3656" y="1613"/>
              <a:ext cx="1719" cy="275"/>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撞伤</a:t>
              </a:r>
              <a:r>
                <a:rPr lang="zh-CN" altLang="en-US" sz="2000">
                  <a:latin typeface="Times New Roman" pitchFamily="18" charset="0"/>
                  <a:cs typeface="Times New Roman" pitchFamily="18" charset="0"/>
                  <a:sym typeface="Symbol" pitchFamily="18" charset="2"/>
                </a:rPr>
                <a:t></a:t>
              </a:r>
              <a:r>
                <a:rPr lang="zh-CN" altLang="en-US" sz="2000">
                  <a:latin typeface="Times New Roman" pitchFamily="18" charset="0"/>
                  <a:cs typeface="Times New Roman" pitchFamily="18" charset="0"/>
                </a:rPr>
                <a:t>意外损伤</a:t>
              </a:r>
              <a:endParaRPr lang="zh-CN" altLang="en-US" sz="2000">
                <a:latin typeface="Times New Roman" pitchFamily="18" charset="0"/>
                <a:cs typeface="Times New Roman" pitchFamily="18" charset="0"/>
                <a:sym typeface="Symbol" pitchFamily="18" charset="2"/>
              </a:endParaRPr>
            </a:p>
          </p:txBody>
        </p:sp>
        <p:sp>
          <p:nvSpPr>
            <p:cNvPr id="80925" name="Rectangle 29"/>
            <p:cNvSpPr>
              <a:spLocks noChangeArrowheads="1"/>
            </p:cNvSpPr>
            <p:nvPr/>
          </p:nvSpPr>
          <p:spPr bwMode="auto">
            <a:xfrm>
              <a:off x="3656" y="1855"/>
              <a:ext cx="1764" cy="260"/>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腐蚀产物</a:t>
              </a:r>
              <a:r>
                <a:rPr lang="zh-CN" altLang="en-US" sz="2000">
                  <a:latin typeface="Times New Roman" pitchFamily="18" charset="0"/>
                  <a:cs typeface="Times New Roman" pitchFamily="18" charset="0"/>
                  <a:sym typeface="Symbol" pitchFamily="18" charset="2"/>
                </a:rPr>
                <a:t></a:t>
              </a:r>
              <a:r>
                <a:rPr lang="zh-CN" altLang="en-US" sz="2000">
                  <a:latin typeface="Times New Roman" pitchFamily="18" charset="0"/>
                  <a:cs typeface="Times New Roman" pitchFamily="18" charset="0"/>
                </a:rPr>
                <a:t>环境腐蚀</a:t>
              </a:r>
              <a:endParaRPr lang="zh-CN" altLang="en-US" sz="2000">
                <a:latin typeface="Times New Roman" pitchFamily="18" charset="0"/>
                <a:cs typeface="Times New Roman" pitchFamily="18" charset="0"/>
                <a:sym typeface="Symbol" pitchFamily="18" charset="2"/>
              </a:endParaRPr>
            </a:p>
          </p:txBody>
        </p:sp>
        <p:sp>
          <p:nvSpPr>
            <p:cNvPr id="80926" name="Rectangle 30"/>
            <p:cNvSpPr>
              <a:spLocks noChangeArrowheads="1"/>
            </p:cNvSpPr>
            <p:nvPr/>
          </p:nvSpPr>
          <p:spPr bwMode="auto">
            <a:xfrm>
              <a:off x="3656" y="2127"/>
              <a:ext cx="1855" cy="260"/>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磨损产物</a:t>
              </a:r>
              <a:r>
                <a:rPr lang="zh-CN" altLang="en-US" sz="2000">
                  <a:latin typeface="Times New Roman" pitchFamily="18" charset="0"/>
                  <a:cs typeface="Times New Roman" pitchFamily="18" charset="0"/>
                  <a:sym typeface="Symbol" pitchFamily="18" charset="2"/>
                </a:rPr>
                <a:t></a:t>
              </a:r>
              <a:r>
                <a:rPr lang="zh-CN" altLang="en-US" sz="2000">
                  <a:latin typeface="Times New Roman" pitchFamily="18" charset="0"/>
                  <a:cs typeface="Times New Roman" pitchFamily="18" charset="0"/>
                </a:rPr>
                <a:t>微动摩擦</a:t>
              </a:r>
              <a:endParaRPr lang="zh-CN" altLang="en-US" sz="2000">
                <a:latin typeface="Times New Roman" pitchFamily="18" charset="0"/>
                <a:cs typeface="Times New Roman" pitchFamily="18" charset="0"/>
                <a:sym typeface="Symbol" pitchFamily="18" charset="2"/>
              </a:endParaRPr>
            </a:p>
          </p:txBody>
        </p:sp>
        <p:sp>
          <p:nvSpPr>
            <p:cNvPr id="80927" name="Rectangle 31"/>
            <p:cNvSpPr>
              <a:spLocks noChangeArrowheads="1"/>
            </p:cNvSpPr>
            <p:nvPr/>
          </p:nvSpPr>
          <p:spPr bwMode="auto">
            <a:xfrm>
              <a:off x="3050" y="1693"/>
              <a:ext cx="655" cy="339"/>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轴表面异常</a:t>
              </a:r>
              <a:endParaRPr lang="zh-CN" altLang="en-US" sz="2000"/>
            </a:p>
          </p:txBody>
        </p:sp>
        <p:grpSp>
          <p:nvGrpSpPr>
            <p:cNvPr id="5" name="Group 32"/>
            <p:cNvGrpSpPr>
              <a:grpSpLocks/>
            </p:cNvGrpSpPr>
            <p:nvPr/>
          </p:nvGrpSpPr>
          <p:grpSpPr bwMode="auto">
            <a:xfrm>
              <a:off x="3531" y="1360"/>
              <a:ext cx="101" cy="938"/>
              <a:chOff x="-1" y="0"/>
              <a:chExt cx="20001" cy="20000"/>
            </a:xfrm>
          </p:grpSpPr>
          <p:sp>
            <p:nvSpPr>
              <p:cNvPr id="80929" name="Arc 33"/>
              <p:cNvSpPr>
                <a:spLocks/>
              </p:cNvSpPr>
              <p:nvPr/>
            </p:nvSpPr>
            <p:spPr bwMode="auto">
              <a:xfrm flipH="1">
                <a:off x="10000" y="0"/>
                <a:ext cx="10000" cy="16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sp>
            <p:nvSpPr>
              <p:cNvPr id="80930" name="Line 34"/>
              <p:cNvSpPr>
                <a:spLocks noChangeShapeType="1"/>
              </p:cNvSpPr>
              <p:nvPr/>
            </p:nvSpPr>
            <p:spPr bwMode="auto">
              <a:xfrm flipV="1">
                <a:off x="9829" y="1650"/>
                <a:ext cx="171" cy="6688"/>
              </a:xfrm>
              <a:prstGeom prst="line">
                <a:avLst/>
              </a:prstGeom>
              <a:noFill/>
              <a:ln w="9525">
                <a:solidFill>
                  <a:srgbClr val="000000"/>
                </a:solidFill>
                <a:round/>
                <a:headEnd type="none" w="sm" len="sm"/>
                <a:tailEnd type="none" w="sm" len="sm"/>
              </a:ln>
            </p:spPr>
            <p:txBody>
              <a:bodyPr/>
              <a:lstStyle/>
              <a:p>
                <a:endParaRPr lang="zh-CN" altLang="en-US"/>
              </a:p>
            </p:txBody>
          </p:sp>
          <p:sp>
            <p:nvSpPr>
              <p:cNvPr id="80931" name="Arc 35"/>
              <p:cNvSpPr>
                <a:spLocks/>
              </p:cNvSpPr>
              <p:nvPr/>
            </p:nvSpPr>
            <p:spPr bwMode="auto">
              <a:xfrm flipV="1">
                <a:off x="-1" y="8338"/>
                <a:ext cx="10001" cy="16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sp>
            <p:nvSpPr>
              <p:cNvPr id="80932" name="Arc 36"/>
              <p:cNvSpPr>
                <a:spLocks/>
              </p:cNvSpPr>
              <p:nvPr/>
            </p:nvSpPr>
            <p:spPr bwMode="auto">
              <a:xfrm>
                <a:off x="-1" y="10000"/>
                <a:ext cx="10001" cy="16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sp>
            <p:nvSpPr>
              <p:cNvPr id="80933" name="Line 37"/>
              <p:cNvSpPr>
                <a:spLocks noChangeShapeType="1"/>
              </p:cNvSpPr>
              <p:nvPr/>
            </p:nvSpPr>
            <p:spPr bwMode="auto">
              <a:xfrm flipV="1">
                <a:off x="9829" y="11650"/>
                <a:ext cx="171" cy="6688"/>
              </a:xfrm>
              <a:prstGeom prst="line">
                <a:avLst/>
              </a:prstGeom>
              <a:noFill/>
              <a:ln w="9525">
                <a:solidFill>
                  <a:srgbClr val="000000"/>
                </a:solidFill>
                <a:round/>
                <a:headEnd type="none" w="sm" len="sm"/>
                <a:tailEnd type="none" w="sm" len="sm"/>
              </a:ln>
            </p:spPr>
            <p:txBody>
              <a:bodyPr/>
              <a:lstStyle/>
              <a:p>
                <a:endParaRPr lang="zh-CN" altLang="en-US"/>
              </a:p>
            </p:txBody>
          </p:sp>
          <p:sp>
            <p:nvSpPr>
              <p:cNvPr id="80934" name="Arc 38"/>
              <p:cNvSpPr>
                <a:spLocks/>
              </p:cNvSpPr>
              <p:nvPr/>
            </p:nvSpPr>
            <p:spPr bwMode="auto">
              <a:xfrm flipH="1" flipV="1">
                <a:off x="10000" y="18338"/>
                <a:ext cx="10000" cy="16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grpSp>
        <p:sp>
          <p:nvSpPr>
            <p:cNvPr id="80935" name="Rectangle 39"/>
            <p:cNvSpPr>
              <a:spLocks noChangeArrowheads="1"/>
            </p:cNvSpPr>
            <p:nvPr/>
          </p:nvSpPr>
          <p:spPr bwMode="auto">
            <a:xfrm>
              <a:off x="3651" y="2778"/>
              <a:ext cx="1814" cy="339"/>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化学成份</a:t>
              </a:r>
              <a:r>
                <a:rPr lang="zh-CN" altLang="en-US" sz="2000">
                  <a:latin typeface="Times New Roman" pitchFamily="18" charset="0"/>
                  <a:cs typeface="Times New Roman" pitchFamily="18" charset="0"/>
                  <a:sym typeface="Symbol" pitchFamily="18" charset="2"/>
                </a:rPr>
                <a:t></a:t>
              </a:r>
              <a:r>
                <a:rPr lang="zh-CN" altLang="en-US" sz="2000">
                  <a:latin typeface="Times New Roman" pitchFamily="18" charset="0"/>
                  <a:cs typeface="Times New Roman" pitchFamily="18" charset="0"/>
                </a:rPr>
                <a:t>冶炼工艺不当</a:t>
              </a:r>
              <a:endParaRPr lang="zh-CN" altLang="en-US" sz="2000">
                <a:latin typeface="Times New Roman" pitchFamily="18" charset="0"/>
                <a:cs typeface="Times New Roman" pitchFamily="18" charset="0"/>
                <a:sym typeface="Symbol" pitchFamily="18" charset="2"/>
              </a:endParaRPr>
            </a:p>
          </p:txBody>
        </p:sp>
        <p:sp>
          <p:nvSpPr>
            <p:cNvPr id="80936" name="Rectangle 40"/>
            <p:cNvSpPr>
              <a:spLocks noChangeArrowheads="1"/>
            </p:cNvSpPr>
            <p:nvPr/>
          </p:nvSpPr>
          <p:spPr bwMode="auto">
            <a:xfrm>
              <a:off x="3050" y="2865"/>
              <a:ext cx="561" cy="451"/>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力学性能不合格</a:t>
              </a:r>
              <a:endParaRPr lang="zh-CN" altLang="en-US" sz="2000"/>
            </a:p>
          </p:txBody>
        </p:sp>
        <p:sp>
          <p:nvSpPr>
            <p:cNvPr id="80937" name="Rectangle 41"/>
            <p:cNvSpPr>
              <a:spLocks noChangeArrowheads="1"/>
            </p:cNvSpPr>
            <p:nvPr/>
          </p:nvSpPr>
          <p:spPr bwMode="auto">
            <a:xfrm>
              <a:off x="3656" y="3012"/>
              <a:ext cx="1764" cy="452"/>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金相组织</a:t>
              </a:r>
              <a:r>
                <a:rPr lang="zh-CN" altLang="en-US" sz="2000">
                  <a:latin typeface="Times New Roman" pitchFamily="18" charset="0"/>
                  <a:cs typeface="Times New Roman" pitchFamily="18" charset="0"/>
                  <a:sym typeface="Symbol" pitchFamily="18" charset="2"/>
                </a:rPr>
                <a:t></a:t>
              </a:r>
              <a:r>
                <a:rPr lang="zh-CN" altLang="en-US" sz="2000">
                  <a:latin typeface="Times New Roman" pitchFamily="18" charset="0"/>
                  <a:cs typeface="Times New Roman" pitchFamily="18" charset="0"/>
                </a:rPr>
                <a:t>冶炼、锻造</a:t>
              </a:r>
            </a:p>
            <a:p>
              <a:r>
                <a:rPr lang="zh-CN" altLang="en-US" sz="2000">
                  <a:latin typeface="Times New Roman" pitchFamily="18" charset="0"/>
                  <a:cs typeface="Times New Roman" pitchFamily="18" charset="0"/>
                </a:rPr>
                <a:t>          或热处理</a:t>
              </a:r>
              <a:r>
                <a:rPr lang="zh-CN" altLang="en-US" sz="2000">
                  <a:latin typeface="Times New Roman" pitchFamily="18" charset="0"/>
                  <a:cs typeface="Times New Roman" pitchFamily="18" charset="0"/>
                  <a:sym typeface="Symbol" pitchFamily="18" charset="2"/>
                </a:rPr>
                <a:t>工艺不当</a:t>
              </a:r>
            </a:p>
          </p:txBody>
        </p:sp>
        <p:grpSp>
          <p:nvGrpSpPr>
            <p:cNvPr id="6" name="Group 42"/>
            <p:cNvGrpSpPr>
              <a:grpSpLocks/>
            </p:cNvGrpSpPr>
            <p:nvPr/>
          </p:nvGrpSpPr>
          <p:grpSpPr bwMode="auto">
            <a:xfrm>
              <a:off x="3551" y="2908"/>
              <a:ext cx="40" cy="403"/>
              <a:chOff x="1" y="0"/>
              <a:chExt cx="19999" cy="19995"/>
            </a:xfrm>
          </p:grpSpPr>
          <p:sp>
            <p:nvSpPr>
              <p:cNvPr id="80939" name="Arc 43"/>
              <p:cNvSpPr>
                <a:spLocks/>
              </p:cNvSpPr>
              <p:nvPr/>
            </p:nvSpPr>
            <p:spPr bwMode="auto">
              <a:xfrm flipH="1">
                <a:off x="9912" y="0"/>
                <a:ext cx="10088" cy="165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sp>
            <p:nvSpPr>
              <p:cNvPr id="80940" name="Line 44"/>
              <p:cNvSpPr>
                <a:spLocks noChangeShapeType="1"/>
              </p:cNvSpPr>
              <p:nvPr/>
            </p:nvSpPr>
            <p:spPr bwMode="auto">
              <a:xfrm flipV="1">
                <a:off x="9676" y="1616"/>
                <a:ext cx="236" cy="6723"/>
              </a:xfrm>
              <a:prstGeom prst="line">
                <a:avLst/>
              </a:prstGeom>
              <a:noFill/>
              <a:ln w="9525">
                <a:solidFill>
                  <a:srgbClr val="000000"/>
                </a:solidFill>
                <a:round/>
                <a:headEnd type="none" w="sm" len="sm"/>
                <a:tailEnd type="none" w="sm" len="sm"/>
              </a:ln>
            </p:spPr>
            <p:txBody>
              <a:bodyPr/>
              <a:lstStyle/>
              <a:p>
                <a:endParaRPr lang="zh-CN" altLang="en-US"/>
              </a:p>
            </p:txBody>
          </p:sp>
          <p:sp>
            <p:nvSpPr>
              <p:cNvPr id="80941" name="Arc 45"/>
              <p:cNvSpPr>
                <a:spLocks/>
              </p:cNvSpPr>
              <p:nvPr/>
            </p:nvSpPr>
            <p:spPr bwMode="auto">
              <a:xfrm flipV="1">
                <a:off x="1" y="8339"/>
                <a:ext cx="9911" cy="165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sp>
            <p:nvSpPr>
              <p:cNvPr id="80942" name="Arc 46"/>
              <p:cNvSpPr>
                <a:spLocks/>
              </p:cNvSpPr>
              <p:nvPr/>
            </p:nvSpPr>
            <p:spPr bwMode="auto">
              <a:xfrm>
                <a:off x="1" y="9995"/>
                <a:ext cx="9911" cy="164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sp>
            <p:nvSpPr>
              <p:cNvPr id="80943" name="Line 47"/>
              <p:cNvSpPr>
                <a:spLocks noChangeShapeType="1"/>
              </p:cNvSpPr>
              <p:nvPr/>
            </p:nvSpPr>
            <p:spPr bwMode="auto">
              <a:xfrm flipV="1">
                <a:off x="9676" y="11609"/>
                <a:ext cx="236" cy="6723"/>
              </a:xfrm>
              <a:prstGeom prst="line">
                <a:avLst/>
              </a:prstGeom>
              <a:noFill/>
              <a:ln w="9525">
                <a:solidFill>
                  <a:srgbClr val="000000"/>
                </a:solidFill>
                <a:round/>
                <a:headEnd type="none" w="sm" len="sm"/>
                <a:tailEnd type="none" w="sm" len="sm"/>
              </a:ln>
            </p:spPr>
            <p:txBody>
              <a:bodyPr/>
              <a:lstStyle/>
              <a:p>
                <a:endParaRPr lang="zh-CN" altLang="en-US"/>
              </a:p>
            </p:txBody>
          </p:sp>
          <p:sp>
            <p:nvSpPr>
              <p:cNvPr id="80944" name="Arc 48"/>
              <p:cNvSpPr>
                <a:spLocks/>
              </p:cNvSpPr>
              <p:nvPr/>
            </p:nvSpPr>
            <p:spPr bwMode="auto">
              <a:xfrm flipH="1" flipV="1">
                <a:off x="9912" y="18332"/>
                <a:ext cx="10088" cy="16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grpSp>
        <p:grpSp>
          <p:nvGrpSpPr>
            <p:cNvPr id="7" name="Group 49"/>
            <p:cNvGrpSpPr>
              <a:grpSpLocks/>
            </p:cNvGrpSpPr>
            <p:nvPr/>
          </p:nvGrpSpPr>
          <p:grpSpPr bwMode="auto">
            <a:xfrm>
              <a:off x="2950" y="1809"/>
              <a:ext cx="77" cy="1401"/>
              <a:chOff x="4593" y="10452"/>
              <a:chExt cx="149" cy="1936"/>
            </a:xfrm>
          </p:grpSpPr>
          <p:sp>
            <p:nvSpPr>
              <p:cNvPr id="80946" name="Arc 50"/>
              <p:cNvSpPr>
                <a:spLocks/>
              </p:cNvSpPr>
              <p:nvPr/>
            </p:nvSpPr>
            <p:spPr bwMode="auto">
              <a:xfrm flipH="1">
                <a:off x="4681" y="10452"/>
                <a:ext cx="61" cy="1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sp>
            <p:nvSpPr>
              <p:cNvPr id="80947" name="Line 51"/>
              <p:cNvSpPr>
                <a:spLocks noChangeShapeType="1"/>
              </p:cNvSpPr>
              <p:nvPr/>
            </p:nvSpPr>
            <p:spPr bwMode="auto">
              <a:xfrm flipV="1">
                <a:off x="4680" y="10620"/>
                <a:ext cx="1" cy="647"/>
              </a:xfrm>
              <a:prstGeom prst="line">
                <a:avLst/>
              </a:prstGeom>
              <a:noFill/>
              <a:ln w="9525">
                <a:solidFill>
                  <a:srgbClr val="000000"/>
                </a:solidFill>
                <a:round/>
                <a:headEnd type="none" w="sm" len="sm"/>
                <a:tailEnd type="none" w="sm" len="sm"/>
              </a:ln>
            </p:spPr>
            <p:txBody>
              <a:bodyPr/>
              <a:lstStyle/>
              <a:p>
                <a:endParaRPr lang="zh-CN" altLang="en-US"/>
              </a:p>
            </p:txBody>
          </p:sp>
          <p:sp>
            <p:nvSpPr>
              <p:cNvPr id="80948" name="Arc 52"/>
              <p:cNvSpPr>
                <a:spLocks/>
              </p:cNvSpPr>
              <p:nvPr/>
            </p:nvSpPr>
            <p:spPr bwMode="auto">
              <a:xfrm flipV="1">
                <a:off x="4621" y="11259"/>
                <a:ext cx="60" cy="1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sp>
            <p:nvSpPr>
              <p:cNvPr id="80949" name="Arc 53"/>
              <p:cNvSpPr>
                <a:spLocks/>
              </p:cNvSpPr>
              <p:nvPr/>
            </p:nvSpPr>
            <p:spPr bwMode="auto">
              <a:xfrm>
                <a:off x="4593" y="11439"/>
                <a:ext cx="60" cy="1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sp>
            <p:nvSpPr>
              <p:cNvPr id="80950" name="Line 54"/>
              <p:cNvSpPr>
                <a:spLocks noChangeShapeType="1"/>
              </p:cNvSpPr>
              <p:nvPr/>
            </p:nvSpPr>
            <p:spPr bwMode="auto">
              <a:xfrm flipV="1">
                <a:off x="4660" y="11580"/>
                <a:ext cx="1" cy="647"/>
              </a:xfrm>
              <a:prstGeom prst="line">
                <a:avLst/>
              </a:prstGeom>
              <a:noFill/>
              <a:ln w="9525">
                <a:solidFill>
                  <a:srgbClr val="000000"/>
                </a:solidFill>
                <a:round/>
                <a:headEnd type="none" w="sm" len="sm"/>
                <a:tailEnd type="none" w="sm" len="sm"/>
              </a:ln>
            </p:spPr>
            <p:txBody>
              <a:bodyPr/>
              <a:lstStyle/>
              <a:p>
                <a:endParaRPr lang="zh-CN" altLang="en-US"/>
              </a:p>
            </p:txBody>
          </p:sp>
          <p:sp>
            <p:nvSpPr>
              <p:cNvPr id="80951" name="Arc 55"/>
              <p:cNvSpPr>
                <a:spLocks/>
              </p:cNvSpPr>
              <p:nvPr/>
            </p:nvSpPr>
            <p:spPr bwMode="auto">
              <a:xfrm flipH="1" flipV="1">
                <a:off x="4681" y="12227"/>
                <a:ext cx="61" cy="1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a:lstStyle/>
              <a:p>
                <a:endParaRPr lang="zh-CN" altLang="en-US"/>
              </a:p>
            </p:txBody>
          </p:sp>
        </p:grpSp>
        <p:sp>
          <p:nvSpPr>
            <p:cNvPr id="80952" name="Rectangle 56"/>
            <p:cNvSpPr>
              <a:spLocks noChangeArrowheads="1"/>
            </p:cNvSpPr>
            <p:nvPr/>
          </p:nvSpPr>
          <p:spPr bwMode="auto">
            <a:xfrm>
              <a:off x="1429" y="2730"/>
              <a:ext cx="748" cy="564"/>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疲劳裂纹源发生在车轴表面</a:t>
              </a:r>
              <a:endParaRPr lang="zh-CN" altLang="en-US" sz="2000"/>
            </a:p>
          </p:txBody>
        </p:sp>
        <p:grpSp>
          <p:nvGrpSpPr>
            <p:cNvPr id="8" name="Group 57"/>
            <p:cNvGrpSpPr>
              <a:grpSpLocks/>
            </p:cNvGrpSpPr>
            <p:nvPr/>
          </p:nvGrpSpPr>
          <p:grpSpPr bwMode="auto">
            <a:xfrm>
              <a:off x="2109" y="2475"/>
              <a:ext cx="93" cy="1085"/>
              <a:chOff x="0" y="0"/>
              <a:chExt cx="20000" cy="20001"/>
            </a:xfrm>
          </p:grpSpPr>
          <p:sp>
            <p:nvSpPr>
              <p:cNvPr id="80954" name="Arc 58"/>
              <p:cNvSpPr>
                <a:spLocks/>
              </p:cNvSpPr>
              <p:nvPr/>
            </p:nvSpPr>
            <p:spPr bwMode="auto">
              <a:xfrm flipH="1">
                <a:off x="9927" y="0"/>
                <a:ext cx="10073" cy="16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zh-CN" altLang="en-US"/>
              </a:p>
            </p:txBody>
          </p:sp>
          <p:sp>
            <p:nvSpPr>
              <p:cNvPr id="80955" name="Line 59"/>
              <p:cNvSpPr>
                <a:spLocks noChangeShapeType="1"/>
              </p:cNvSpPr>
              <p:nvPr/>
            </p:nvSpPr>
            <p:spPr bwMode="auto">
              <a:xfrm flipV="1">
                <a:off x="9781" y="1649"/>
                <a:ext cx="146" cy="6698"/>
              </a:xfrm>
              <a:prstGeom prst="line">
                <a:avLst/>
              </a:prstGeom>
              <a:noFill/>
              <a:ln w="15875">
                <a:solidFill>
                  <a:srgbClr val="000000"/>
                </a:solidFill>
                <a:round/>
                <a:headEnd type="none" w="sm" len="sm"/>
                <a:tailEnd type="none" w="sm" len="sm"/>
              </a:ln>
            </p:spPr>
            <p:txBody>
              <a:bodyPr/>
              <a:lstStyle/>
              <a:p>
                <a:endParaRPr lang="zh-CN" altLang="en-US"/>
              </a:p>
            </p:txBody>
          </p:sp>
          <p:sp>
            <p:nvSpPr>
              <p:cNvPr id="80956" name="Arc 60"/>
              <p:cNvSpPr>
                <a:spLocks/>
              </p:cNvSpPr>
              <p:nvPr/>
            </p:nvSpPr>
            <p:spPr bwMode="auto">
              <a:xfrm flipV="1">
                <a:off x="0" y="8347"/>
                <a:ext cx="9927" cy="165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zh-CN" altLang="en-US"/>
              </a:p>
            </p:txBody>
          </p:sp>
          <p:sp>
            <p:nvSpPr>
              <p:cNvPr id="80957" name="Arc 61"/>
              <p:cNvSpPr>
                <a:spLocks/>
              </p:cNvSpPr>
              <p:nvPr/>
            </p:nvSpPr>
            <p:spPr bwMode="auto">
              <a:xfrm>
                <a:off x="0" y="10006"/>
                <a:ext cx="9927" cy="16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zh-CN" altLang="en-US"/>
              </a:p>
            </p:txBody>
          </p:sp>
          <p:sp>
            <p:nvSpPr>
              <p:cNvPr id="80958" name="Line 62"/>
              <p:cNvSpPr>
                <a:spLocks noChangeShapeType="1"/>
              </p:cNvSpPr>
              <p:nvPr/>
            </p:nvSpPr>
            <p:spPr bwMode="auto">
              <a:xfrm flipV="1">
                <a:off x="9781" y="11657"/>
                <a:ext cx="146" cy="6685"/>
              </a:xfrm>
              <a:prstGeom prst="line">
                <a:avLst/>
              </a:prstGeom>
              <a:noFill/>
              <a:ln w="15875">
                <a:solidFill>
                  <a:srgbClr val="000000"/>
                </a:solidFill>
                <a:round/>
                <a:headEnd type="none" w="sm" len="sm"/>
                <a:tailEnd type="none" w="sm" len="sm"/>
              </a:ln>
            </p:spPr>
            <p:txBody>
              <a:bodyPr/>
              <a:lstStyle/>
              <a:p>
                <a:endParaRPr lang="zh-CN" altLang="en-US"/>
              </a:p>
            </p:txBody>
          </p:sp>
          <p:sp>
            <p:nvSpPr>
              <p:cNvPr id="80959" name="Arc 63"/>
              <p:cNvSpPr>
                <a:spLocks/>
              </p:cNvSpPr>
              <p:nvPr/>
            </p:nvSpPr>
            <p:spPr bwMode="auto">
              <a:xfrm flipH="1" flipV="1">
                <a:off x="9927" y="18342"/>
                <a:ext cx="10073" cy="165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zh-CN" altLang="en-US"/>
              </a:p>
            </p:txBody>
          </p:sp>
        </p:grpSp>
        <p:grpSp>
          <p:nvGrpSpPr>
            <p:cNvPr id="9" name="Group 64"/>
            <p:cNvGrpSpPr>
              <a:grpSpLocks/>
            </p:cNvGrpSpPr>
            <p:nvPr/>
          </p:nvGrpSpPr>
          <p:grpSpPr bwMode="auto">
            <a:xfrm>
              <a:off x="2245" y="3520"/>
              <a:ext cx="3461" cy="318"/>
              <a:chOff x="2277" y="3430"/>
              <a:chExt cx="3461" cy="318"/>
            </a:xfrm>
          </p:grpSpPr>
          <p:sp>
            <p:nvSpPr>
              <p:cNvPr id="80961" name="Rectangle 65"/>
              <p:cNvSpPr>
                <a:spLocks noChangeArrowheads="1"/>
              </p:cNvSpPr>
              <p:nvPr/>
            </p:nvSpPr>
            <p:spPr bwMode="auto">
              <a:xfrm>
                <a:off x="2277" y="3430"/>
                <a:ext cx="1692" cy="304"/>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断口面与轴向成</a:t>
                </a:r>
                <a:r>
                  <a:rPr lang="en-US" altLang="zh-CN" sz="2000">
                    <a:latin typeface="Times New Roman" pitchFamily="18" charset="0"/>
                    <a:cs typeface="Times New Roman" pitchFamily="18" charset="0"/>
                  </a:rPr>
                  <a:t>45</a:t>
                </a:r>
                <a:r>
                  <a:rPr lang="en-US" altLang="zh-CN" sz="2000">
                    <a:latin typeface="Times New Roman" pitchFamily="18" charset="0"/>
                    <a:cs typeface="Times New Roman" pitchFamily="18" charset="0"/>
                    <a:sym typeface="Symbol" pitchFamily="18" charset="2"/>
                  </a:rPr>
                  <a:t></a:t>
                </a:r>
                <a:r>
                  <a:rPr lang="zh-CN" altLang="en-US" sz="2000">
                    <a:latin typeface="Times New Roman" pitchFamily="18" charset="0"/>
                    <a:cs typeface="Times New Roman" pitchFamily="18" charset="0"/>
                  </a:rPr>
                  <a:t>角</a:t>
                </a:r>
                <a:endParaRPr lang="zh-CN" altLang="en-US" sz="2000">
                  <a:latin typeface="Times New Roman" pitchFamily="18" charset="0"/>
                  <a:cs typeface="Times New Roman" pitchFamily="18" charset="0"/>
                  <a:sym typeface="Symbol" pitchFamily="18" charset="2"/>
                </a:endParaRPr>
              </a:p>
            </p:txBody>
          </p:sp>
          <p:sp>
            <p:nvSpPr>
              <p:cNvPr id="80962" name="Rectangle 66"/>
              <p:cNvSpPr>
                <a:spLocks noChangeArrowheads="1"/>
              </p:cNvSpPr>
              <p:nvPr/>
            </p:nvSpPr>
            <p:spPr bwMode="auto">
              <a:xfrm>
                <a:off x="4271" y="3444"/>
                <a:ext cx="1467" cy="304"/>
              </a:xfrm>
              <a:prstGeom prst="rect">
                <a:avLst/>
              </a:prstGeom>
              <a:noFill/>
              <a:ln w="9525">
                <a:noFill/>
                <a:miter lim="800000"/>
                <a:headEnd/>
                <a:tailEnd/>
              </a:ln>
            </p:spPr>
            <p:txBody>
              <a:bodyPr lIns="12700" tIns="12700" rIns="12700" bIns="12700"/>
              <a:lstStyle/>
              <a:p>
                <a:r>
                  <a:rPr lang="zh-CN" altLang="en-US" sz="2000">
                    <a:latin typeface="Times New Roman" pitchFamily="18" charset="0"/>
                    <a:cs typeface="Times New Roman" pitchFamily="18" charset="0"/>
                  </a:rPr>
                  <a:t>扭转载荷过大</a:t>
                </a:r>
                <a:endParaRPr lang="zh-CN" altLang="en-US" sz="2000"/>
              </a:p>
            </p:txBody>
          </p:sp>
          <p:sp>
            <p:nvSpPr>
              <p:cNvPr id="80963" name="Line 67"/>
              <p:cNvSpPr>
                <a:spLocks noChangeShapeType="1"/>
              </p:cNvSpPr>
              <p:nvPr/>
            </p:nvSpPr>
            <p:spPr bwMode="auto">
              <a:xfrm flipH="1">
                <a:off x="3818" y="3560"/>
                <a:ext cx="468" cy="1"/>
              </a:xfrm>
              <a:prstGeom prst="line">
                <a:avLst/>
              </a:prstGeom>
              <a:noFill/>
              <a:ln w="15875">
                <a:solidFill>
                  <a:srgbClr val="FF0000"/>
                </a:solidFill>
                <a:round/>
                <a:headEnd type="stealth" w="lg" len="lg"/>
                <a:tailEnd type="none" w="lg" len="lg"/>
              </a:ln>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8.2.2-1[1]"/>
          <p:cNvPicPr>
            <a:picLocks noChangeAspect="1" noChangeArrowheads="1"/>
          </p:cNvPicPr>
          <p:nvPr/>
        </p:nvPicPr>
        <p:blipFill>
          <a:blip r:embed="rId2" cstate="print"/>
          <a:srcRect/>
          <a:stretch>
            <a:fillRect/>
          </a:stretch>
        </p:blipFill>
        <p:spPr>
          <a:xfrm>
            <a:off x="1312863" y="2544763"/>
            <a:ext cx="2560637" cy="1919287"/>
          </a:xfrm>
          <a:prstGeom prst="rect">
            <a:avLst/>
          </a:prstGeom>
          <a:ln/>
        </p:spPr>
      </p:pic>
      <p:pic>
        <p:nvPicPr>
          <p:cNvPr id="3" name="Picture 4" descr="9.3.5a[1]"/>
          <p:cNvPicPr>
            <a:picLocks noChangeAspect="1" noChangeArrowheads="1"/>
          </p:cNvPicPr>
          <p:nvPr/>
        </p:nvPicPr>
        <p:blipFill>
          <a:blip r:embed="rId3" cstate="print"/>
          <a:srcRect/>
          <a:stretch>
            <a:fillRect/>
          </a:stretch>
        </p:blipFill>
        <p:spPr>
          <a:xfrm>
            <a:off x="5210175" y="2406650"/>
            <a:ext cx="2681288" cy="2195513"/>
          </a:xfrm>
          <a:prstGeom prst="rect">
            <a:avLst/>
          </a:prstGeom>
          <a:ln/>
        </p:spPr>
      </p:pic>
      <p:sp>
        <p:nvSpPr>
          <p:cNvPr id="5" name="内容占位符 4"/>
          <p:cNvSpPr>
            <a:spLocks noGrp="1"/>
          </p:cNvSpPr>
          <p:nvPr>
            <p:ph sz="half" idx="1"/>
          </p:nvPr>
        </p:nvSpPr>
        <p:spPr>
          <a:xfrm>
            <a:off x="685800" y="548680"/>
            <a:ext cx="7630616" cy="5547320"/>
          </a:xfrm>
        </p:spPr>
        <p:txBody>
          <a:bodyPr/>
          <a:lstStyle/>
          <a:p>
            <a:r>
              <a:rPr lang="zh-CN" altLang="en-US" sz="2800" dirty="0" smtClean="0"/>
              <a:t>思考：分析板簧的断裂失效</a:t>
            </a:r>
            <a:endParaRPr lang="zh-CN" altLang="en-U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692696"/>
            <a:ext cx="7772400" cy="1362075"/>
          </a:xfrm>
        </p:spPr>
        <p:txBody>
          <a:bodyPr/>
          <a:lstStyle/>
          <a:p>
            <a:r>
              <a:rPr lang="en-US" altLang="zh-CN" dirty="0" err="1" smtClean="0"/>
              <a:t>CH4</a:t>
            </a:r>
            <a:r>
              <a:rPr lang="en-US" altLang="zh-CN" dirty="0" smtClean="0"/>
              <a:t>-1 </a:t>
            </a:r>
            <a:r>
              <a:rPr lang="zh-CN" altLang="en-US" dirty="0" smtClean="0"/>
              <a:t>机械零件失效与失效分析</a:t>
            </a:r>
            <a:endParaRPr lang="zh-CN" altLang="en-US" dirty="0"/>
          </a:p>
        </p:txBody>
      </p:sp>
      <p:sp>
        <p:nvSpPr>
          <p:cNvPr id="3" name="副标题 2"/>
          <p:cNvSpPr>
            <a:spLocks noGrp="1"/>
          </p:cNvSpPr>
          <p:nvPr>
            <p:ph type="body" idx="1"/>
          </p:nvPr>
        </p:nvSpPr>
        <p:spPr>
          <a:xfrm>
            <a:off x="722313" y="2204865"/>
            <a:ext cx="7772400" cy="2202036"/>
          </a:xfrm>
        </p:spPr>
        <p:txBody>
          <a:bodyPr/>
          <a:lstStyle/>
          <a:p>
            <a:r>
              <a:rPr lang="zh-CN" altLang="en-US" sz="3600" dirty="0" smtClean="0"/>
              <a:t>一、机械零件的失效</a:t>
            </a:r>
          </a:p>
          <a:p>
            <a:r>
              <a:rPr lang="zh-CN" altLang="en-US" sz="3600" dirty="0" smtClean="0"/>
              <a:t>二、机械零件的失效分析</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黑体" pitchFamily="2" charset="-122"/>
              </a:rPr>
              <a:t>第四篇  机械零件的</a:t>
            </a:r>
            <a:br>
              <a:rPr lang="zh-CN" altLang="en-US" dirty="0" smtClean="0">
                <a:latin typeface="黑体" pitchFamily="2" charset="-122"/>
              </a:rPr>
            </a:br>
            <a:r>
              <a:rPr lang="zh-CN" altLang="en-US" dirty="0" smtClean="0">
                <a:latin typeface="黑体" pitchFamily="2" charset="-122"/>
              </a:rPr>
              <a:t>失效与选材 </a:t>
            </a:r>
            <a:endParaRPr lang="zh-CN" altLang="en-US" dirty="0"/>
          </a:p>
        </p:txBody>
      </p:sp>
      <p:sp>
        <p:nvSpPr>
          <p:cNvPr id="3" name="副标题 2"/>
          <p:cNvSpPr>
            <a:spLocks noGrp="1"/>
          </p:cNvSpPr>
          <p:nvPr>
            <p:ph type="subTitle" idx="1"/>
          </p:nvPr>
        </p:nvSpPr>
        <p:spPr/>
        <p:txBody>
          <a:bodyPr/>
          <a:lstStyle/>
          <a:p>
            <a:r>
              <a:rPr lang="en-US" altLang="zh-CN" dirty="0" smtClean="0"/>
              <a:t>1 </a:t>
            </a:r>
            <a:r>
              <a:rPr lang="zh-CN" altLang="en-US" dirty="0" smtClean="0"/>
              <a:t>机械零件失效与失效分析</a:t>
            </a:r>
          </a:p>
          <a:p>
            <a:r>
              <a:rPr lang="en-US" altLang="zh-CN" dirty="0" smtClean="0"/>
              <a:t>2</a:t>
            </a:r>
            <a:r>
              <a:rPr lang="zh-CN" altLang="en-US" dirty="0" smtClean="0"/>
              <a:t> 零件的选材原则与选用方法</a:t>
            </a:r>
          </a:p>
          <a:p>
            <a:r>
              <a:rPr lang="en-US" altLang="zh-CN" dirty="0" smtClean="0"/>
              <a:t>3 </a:t>
            </a:r>
            <a:r>
              <a:rPr lang="zh-CN" altLang="en-US" dirty="0" smtClean="0"/>
              <a:t>典型零件选材实例分析</a:t>
            </a:r>
          </a:p>
          <a:p>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692696"/>
            <a:ext cx="8064896" cy="1362075"/>
          </a:xfrm>
        </p:spPr>
        <p:txBody>
          <a:bodyPr/>
          <a:lstStyle/>
          <a:p>
            <a:r>
              <a:rPr lang="en-US" altLang="zh-CN" dirty="0" err="1" smtClean="0"/>
              <a:t>CH4</a:t>
            </a:r>
            <a:r>
              <a:rPr lang="en-US" altLang="zh-CN" dirty="0" smtClean="0"/>
              <a:t>-2 </a:t>
            </a:r>
            <a:r>
              <a:rPr lang="zh-CN" altLang="en-US" dirty="0" smtClean="0"/>
              <a:t>机械零件的选材原则与选用方法</a:t>
            </a:r>
            <a:endParaRPr lang="zh-CN" altLang="en-US" dirty="0"/>
          </a:p>
        </p:txBody>
      </p:sp>
      <p:sp>
        <p:nvSpPr>
          <p:cNvPr id="3" name="副标题 2"/>
          <p:cNvSpPr>
            <a:spLocks noGrp="1"/>
          </p:cNvSpPr>
          <p:nvPr>
            <p:ph type="body" idx="1"/>
          </p:nvPr>
        </p:nvSpPr>
        <p:spPr>
          <a:xfrm>
            <a:off x="722313" y="2204865"/>
            <a:ext cx="7772400" cy="2202036"/>
          </a:xfrm>
        </p:spPr>
        <p:txBody>
          <a:bodyPr/>
          <a:lstStyle/>
          <a:p>
            <a:r>
              <a:rPr lang="zh-CN" altLang="en-US" sz="3600" dirty="0" smtClean="0"/>
              <a:t>一、机械零件的选材原则</a:t>
            </a:r>
          </a:p>
          <a:p>
            <a:r>
              <a:rPr lang="zh-CN" altLang="en-US" sz="3600" dirty="0" smtClean="0"/>
              <a:t>二、选用方法</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ChangeArrowheads="1"/>
          </p:cNvSpPr>
          <p:nvPr/>
        </p:nvSpPr>
        <p:spPr bwMode="auto">
          <a:xfrm>
            <a:off x="1403350" y="2276475"/>
            <a:ext cx="5924550" cy="923925"/>
          </a:xfrm>
          <a:prstGeom prst="rect">
            <a:avLst/>
          </a:prstGeom>
          <a:noFill/>
          <a:ln w="9525">
            <a:noFill/>
            <a:miter lim="800000"/>
            <a:headEnd/>
            <a:tailEnd/>
          </a:ln>
        </p:spPr>
        <p:txBody>
          <a:bodyPr/>
          <a:lstStyle/>
          <a:p>
            <a:pPr algn="ctr"/>
            <a:endParaRPr lang="en-US" altLang="zh-CN" sz="4400" b="1">
              <a:solidFill>
                <a:schemeClr val="tx2"/>
              </a:solidFill>
            </a:endParaRPr>
          </a:p>
        </p:txBody>
      </p:sp>
      <p:sp>
        <p:nvSpPr>
          <p:cNvPr id="31747" name="Rectangle 6"/>
          <p:cNvSpPr>
            <a:spLocks noChangeArrowheads="1"/>
          </p:cNvSpPr>
          <p:nvPr/>
        </p:nvSpPr>
        <p:spPr bwMode="auto">
          <a:xfrm>
            <a:off x="785813" y="285750"/>
            <a:ext cx="7532687" cy="762000"/>
          </a:xfrm>
          <a:prstGeom prst="rect">
            <a:avLst/>
          </a:prstGeom>
          <a:noFill/>
          <a:ln w="9525">
            <a:noFill/>
            <a:miter lim="800000"/>
            <a:headEnd/>
            <a:tailEnd/>
          </a:ln>
        </p:spPr>
        <p:txBody>
          <a:bodyPr>
            <a:spAutoFit/>
          </a:bodyPr>
          <a:lstStyle/>
          <a:p>
            <a:pPr algn="ctr">
              <a:buClr>
                <a:srgbClr val="E18101"/>
              </a:buClr>
            </a:pPr>
            <a:r>
              <a:rPr lang="zh-CN" altLang="en-US" sz="4400" b="1" dirty="0" smtClean="0">
                <a:solidFill>
                  <a:schemeClr val="tx2"/>
                </a:solidFill>
                <a:latin typeface="华文琥珀" pitchFamily="2" charset="-122"/>
                <a:ea typeface="华文琥珀" pitchFamily="2" charset="-122"/>
              </a:rPr>
              <a:t>一、机械零件</a:t>
            </a:r>
            <a:r>
              <a:rPr lang="zh-CN" altLang="en-US" sz="4400" b="1" dirty="0">
                <a:solidFill>
                  <a:schemeClr val="tx2"/>
                </a:solidFill>
                <a:latin typeface="华文琥珀" pitchFamily="2" charset="-122"/>
                <a:ea typeface="华文琥珀" pitchFamily="2" charset="-122"/>
              </a:rPr>
              <a:t>的选材原则</a:t>
            </a:r>
          </a:p>
        </p:txBody>
      </p:sp>
      <p:grpSp>
        <p:nvGrpSpPr>
          <p:cNvPr id="2" name="Group 10"/>
          <p:cNvGrpSpPr>
            <a:grpSpLocks/>
          </p:cNvGrpSpPr>
          <p:nvPr/>
        </p:nvGrpSpPr>
        <p:grpSpPr bwMode="auto">
          <a:xfrm>
            <a:off x="428625" y="1357313"/>
            <a:ext cx="3605213" cy="4416425"/>
            <a:chOff x="268" y="890"/>
            <a:chExt cx="2087" cy="2782"/>
          </a:xfrm>
        </p:grpSpPr>
        <p:sp>
          <p:nvSpPr>
            <p:cNvPr id="31753" name="Rectangle 3"/>
            <p:cNvSpPr>
              <a:spLocks noChangeArrowheads="1"/>
            </p:cNvSpPr>
            <p:nvPr/>
          </p:nvSpPr>
          <p:spPr bwMode="auto">
            <a:xfrm>
              <a:off x="385" y="890"/>
              <a:ext cx="1865" cy="365"/>
            </a:xfrm>
            <a:prstGeom prst="rect">
              <a:avLst/>
            </a:prstGeom>
            <a:noFill/>
            <a:ln w="9525">
              <a:noFill/>
              <a:miter lim="800000"/>
              <a:headEnd/>
              <a:tailEnd/>
            </a:ln>
          </p:spPr>
          <p:txBody>
            <a:bodyPr wrap="none" anchor="ctr">
              <a:spAutoFit/>
            </a:bodyPr>
            <a:lstStyle/>
            <a:p>
              <a:r>
                <a:rPr lang="en-US" altLang="zh-CN" sz="3200" b="1">
                  <a:solidFill>
                    <a:srgbClr val="0000FF"/>
                  </a:solidFill>
                </a:rPr>
                <a:t>1</a:t>
              </a:r>
              <a:r>
                <a:rPr lang="zh-CN" altLang="en-US" sz="3200" b="1">
                  <a:solidFill>
                    <a:srgbClr val="0000FF"/>
                  </a:solidFill>
                </a:rPr>
                <a:t>、选材的动机 </a:t>
              </a:r>
            </a:p>
          </p:txBody>
        </p:sp>
        <p:sp>
          <p:nvSpPr>
            <p:cNvPr id="31754" name="Rectangle 4"/>
            <p:cNvSpPr>
              <a:spLocks noChangeArrowheads="1"/>
            </p:cNvSpPr>
            <p:nvPr/>
          </p:nvSpPr>
          <p:spPr bwMode="auto">
            <a:xfrm>
              <a:off x="268" y="1520"/>
              <a:ext cx="2087" cy="2152"/>
            </a:xfrm>
            <a:prstGeom prst="rect">
              <a:avLst/>
            </a:prstGeom>
            <a:noFill/>
            <a:ln w="9525">
              <a:noFill/>
              <a:miter lim="800000"/>
              <a:headEnd/>
              <a:tailEnd/>
            </a:ln>
          </p:spPr>
          <p:txBody>
            <a:bodyPr anchor="ctr">
              <a:spAutoFit/>
            </a:bodyPr>
            <a:lstStyle/>
            <a:p>
              <a:pPr>
                <a:buClr>
                  <a:srgbClr val="FF3300"/>
                </a:buClr>
                <a:buFont typeface="Wingdings" pitchFamily="2" charset="2"/>
                <a:buChar char="p"/>
              </a:pPr>
              <a:r>
                <a:rPr lang="en-US" altLang="zh-CN" sz="2400" b="1" dirty="0">
                  <a:solidFill>
                    <a:srgbClr val="7030A0"/>
                  </a:solidFill>
                </a:rPr>
                <a:t>   </a:t>
              </a:r>
              <a:r>
                <a:rPr lang="zh-CN" altLang="en-US" sz="2400" b="1" dirty="0">
                  <a:solidFill>
                    <a:srgbClr val="FF3399"/>
                  </a:solidFill>
                </a:rPr>
                <a:t>首次开发</a:t>
              </a:r>
              <a:r>
                <a:rPr lang="zh-CN" altLang="en-US" sz="2400" b="1" dirty="0"/>
                <a:t>生产一种新产品、新零件或新装置；</a:t>
              </a:r>
            </a:p>
            <a:p>
              <a:pPr>
                <a:buClr>
                  <a:srgbClr val="FF3300"/>
                </a:buClr>
                <a:buFont typeface="Wingdings" pitchFamily="2" charset="2"/>
                <a:buNone/>
              </a:pPr>
              <a:endParaRPr lang="zh-CN" altLang="en-US" sz="2400" b="1" dirty="0"/>
            </a:p>
            <a:p>
              <a:pPr>
                <a:buClr>
                  <a:srgbClr val="FF3300"/>
                </a:buClr>
                <a:buFont typeface="Wingdings" pitchFamily="2" charset="2"/>
                <a:buChar char="p"/>
              </a:pPr>
              <a:r>
                <a:rPr lang="zh-CN" altLang="en-US" sz="2400" b="1" dirty="0"/>
                <a:t>   </a:t>
              </a:r>
              <a:r>
                <a:rPr lang="zh-CN" altLang="en-US" sz="2400" b="1" dirty="0">
                  <a:solidFill>
                    <a:srgbClr val="FF3399"/>
                  </a:solidFill>
                </a:rPr>
                <a:t>现有产品的改进</a:t>
              </a:r>
              <a:r>
                <a:rPr lang="zh-CN" altLang="en-US" sz="2400" b="1" dirty="0"/>
                <a:t>和更新换代； </a:t>
              </a:r>
            </a:p>
            <a:p>
              <a:pPr>
                <a:buClr>
                  <a:srgbClr val="FF3300"/>
                </a:buClr>
                <a:buFont typeface="Wingdings" pitchFamily="2" charset="2"/>
                <a:buChar char="p"/>
              </a:pPr>
              <a:endParaRPr lang="zh-CN" altLang="en-US" sz="2400" b="1" dirty="0"/>
            </a:p>
            <a:p>
              <a:pPr>
                <a:buClr>
                  <a:srgbClr val="FF3300"/>
                </a:buClr>
                <a:buFont typeface="Wingdings" pitchFamily="2" charset="2"/>
                <a:buChar char="p"/>
              </a:pPr>
              <a:r>
                <a:rPr lang="zh-CN" altLang="en-US" sz="2400" b="1" dirty="0"/>
                <a:t>   </a:t>
              </a:r>
              <a:r>
                <a:rPr lang="zh-CN" altLang="en-US" sz="2400" b="1" dirty="0">
                  <a:solidFill>
                    <a:srgbClr val="FF3399"/>
                  </a:solidFill>
                </a:rPr>
                <a:t>零件过早失效</a:t>
              </a:r>
              <a:r>
                <a:rPr lang="zh-CN" altLang="en-US" sz="2400" b="1" dirty="0"/>
                <a:t>甚至灾难性事故发生后，需改变用材。 </a:t>
              </a:r>
            </a:p>
          </p:txBody>
        </p:sp>
      </p:grpSp>
      <p:grpSp>
        <p:nvGrpSpPr>
          <p:cNvPr id="3" name="Group 11"/>
          <p:cNvGrpSpPr>
            <a:grpSpLocks/>
          </p:cNvGrpSpPr>
          <p:nvPr/>
        </p:nvGrpSpPr>
        <p:grpSpPr bwMode="auto">
          <a:xfrm>
            <a:off x="4357688" y="1333500"/>
            <a:ext cx="4071937" cy="5238750"/>
            <a:chOff x="2855" y="810"/>
            <a:chExt cx="2565" cy="3300"/>
          </a:xfrm>
        </p:grpSpPr>
        <p:sp>
          <p:nvSpPr>
            <p:cNvPr id="31751" name="矩形 5"/>
            <p:cNvSpPr>
              <a:spLocks noChangeArrowheads="1"/>
            </p:cNvSpPr>
            <p:nvPr/>
          </p:nvSpPr>
          <p:spPr bwMode="auto">
            <a:xfrm>
              <a:off x="2855" y="810"/>
              <a:ext cx="2565" cy="384"/>
            </a:xfrm>
            <a:prstGeom prst="rect">
              <a:avLst/>
            </a:prstGeom>
            <a:noFill/>
            <a:ln w="9525">
              <a:noFill/>
              <a:miter lim="800000"/>
              <a:headEnd/>
              <a:tailEnd/>
            </a:ln>
          </p:spPr>
          <p:txBody>
            <a:bodyPr>
              <a:spAutoFit/>
            </a:bodyPr>
            <a:lstStyle/>
            <a:p>
              <a:pPr algn="ctr"/>
              <a:r>
                <a:rPr lang="en-US" altLang="zh-CN" sz="3400" b="1">
                  <a:solidFill>
                    <a:srgbClr val="0000FF"/>
                  </a:solidFill>
                </a:rPr>
                <a:t>2.</a:t>
              </a:r>
              <a:r>
                <a:rPr lang="zh-CN" altLang="en-US" sz="3400" b="1">
                  <a:solidFill>
                    <a:srgbClr val="0000FF"/>
                  </a:solidFill>
                </a:rPr>
                <a:t>选材的基本过程</a:t>
              </a:r>
            </a:p>
          </p:txBody>
        </p:sp>
        <p:pic>
          <p:nvPicPr>
            <p:cNvPr id="31752" name="Picture 4" descr="12-1"/>
            <p:cNvPicPr>
              <a:picLocks noChangeAspect="1" noChangeArrowheads="1"/>
            </p:cNvPicPr>
            <p:nvPr/>
          </p:nvPicPr>
          <p:blipFill>
            <a:blip r:embed="rId2" cstate="print"/>
            <a:srcRect l="13260" t="1370" r="13206" b="2679"/>
            <a:stretch>
              <a:fillRect/>
            </a:stretch>
          </p:blipFill>
          <p:spPr bwMode="auto">
            <a:xfrm>
              <a:off x="2971" y="1312"/>
              <a:ext cx="2438" cy="2798"/>
            </a:xfrm>
            <a:prstGeom prst="rect">
              <a:avLst/>
            </a:prstGeom>
            <a:noFill/>
            <a:ln w="38100">
              <a:solidFill>
                <a:srgbClr val="800000"/>
              </a:solidFill>
              <a:miter lim="800000"/>
              <a:headEnd/>
              <a:tailEnd/>
            </a:ln>
          </p:spPr>
        </p:pic>
      </p:grpSp>
      <p:sp>
        <p:nvSpPr>
          <p:cNvPr id="31750" name="WordArt 9"/>
          <p:cNvSpPr>
            <a:spLocks noChangeArrowheads="1" noChangeShapeType="1" noTextEdit="1"/>
          </p:cNvSpPr>
          <p:nvPr/>
        </p:nvSpPr>
        <p:spPr bwMode="auto">
          <a:xfrm>
            <a:off x="8748713" y="6524625"/>
            <a:ext cx="228600" cy="241300"/>
          </a:xfrm>
          <a:prstGeom prst="rect">
            <a:avLst/>
          </a:prstGeom>
        </p:spPr>
        <p:txBody>
          <a:bodyPr wrap="none" fromWordArt="1">
            <a:prstTxWarp prst="textPlain">
              <a:avLst>
                <a:gd name="adj" fmla="val 50000"/>
              </a:avLst>
            </a:prstTxWarp>
          </a:bodyPr>
          <a:lstStyle/>
          <a:p>
            <a:pPr algn="ctr"/>
            <a:r>
              <a:rPr lang="en-US" altLang="zh-CN" sz="3600" kern="10">
                <a:ln w="9525">
                  <a:solidFill>
                    <a:srgbClr val="800000"/>
                  </a:solidFill>
                  <a:round/>
                  <a:headEnd/>
                  <a:tailEnd/>
                </a:ln>
                <a:solidFill>
                  <a:srgbClr val="800000"/>
                </a:solidFill>
                <a:latin typeface="宋体"/>
                <a:ea typeface="宋体"/>
              </a:rPr>
              <a:t>24</a:t>
            </a:r>
            <a:endParaRPr lang="zh-CN" altLang="en-US" sz="3600" kern="10">
              <a:ln w="9525">
                <a:solidFill>
                  <a:srgbClr val="800000"/>
                </a:solidFill>
                <a:round/>
                <a:headEnd/>
                <a:tailEnd/>
              </a:ln>
              <a:solidFill>
                <a:srgbClr val="8000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785813" y="1327150"/>
            <a:ext cx="7858125" cy="3013075"/>
          </a:xfrm>
          <a:prstGeom prst="rect">
            <a:avLst/>
          </a:prstGeom>
          <a:noFill/>
          <a:ln w="9525">
            <a:noFill/>
            <a:miter lim="800000"/>
            <a:headEnd/>
            <a:tailEnd/>
          </a:ln>
        </p:spPr>
        <p:txBody>
          <a:bodyPr anchor="ctr">
            <a:spAutoFit/>
          </a:bodyPr>
          <a:lstStyle/>
          <a:p>
            <a:pPr algn="just"/>
            <a:r>
              <a:rPr lang="zh-CN" altLang="en-US" sz="2400" b="1" u="sng">
                <a:solidFill>
                  <a:srgbClr val="0000CC"/>
                </a:solidFill>
                <a:effectLst>
                  <a:outerShdw blurRad="38100" dist="38100" dir="2700000" algn="tl">
                    <a:srgbClr val="000000"/>
                  </a:outerShdw>
                </a:effectLst>
              </a:rPr>
              <a:t>传统的设计：</a:t>
            </a:r>
            <a:endParaRPr lang="en-US" altLang="zh-CN" sz="2400" b="1" u="sng">
              <a:solidFill>
                <a:srgbClr val="0000CC"/>
              </a:solidFill>
              <a:effectLst>
                <a:outerShdw blurRad="38100" dist="38100" dir="2700000" algn="tl">
                  <a:srgbClr val="000000"/>
                </a:outerShdw>
              </a:effectLst>
            </a:endParaRPr>
          </a:p>
          <a:p>
            <a:pPr algn="just"/>
            <a:r>
              <a:rPr lang="zh-CN" altLang="en-US" sz="2400"/>
              <a:t>       把</a:t>
            </a:r>
            <a:r>
              <a:rPr lang="zh-CN" altLang="en-US" sz="2400" u="sng">
                <a:solidFill>
                  <a:srgbClr val="800000"/>
                </a:solidFill>
              </a:rPr>
              <a:t>选材</a:t>
            </a:r>
            <a:r>
              <a:rPr lang="zh-CN" altLang="en-US" sz="2400"/>
              <a:t>归入设计过程的</a:t>
            </a:r>
            <a:r>
              <a:rPr lang="zh-CN" altLang="en-US" sz="2400" b="1">
                <a:solidFill>
                  <a:srgbClr val="FF3399"/>
                </a:solidFill>
              </a:rPr>
              <a:t>后期</a:t>
            </a:r>
            <a:r>
              <a:rPr lang="zh-CN" altLang="en-US" sz="2400"/>
              <a:t>：（</a:t>
            </a:r>
            <a:r>
              <a:rPr lang="en-US" altLang="zh-CN" sz="2400"/>
              <a:t>1</a:t>
            </a:r>
            <a:r>
              <a:rPr lang="zh-CN" altLang="en-US" sz="2400">
                <a:sym typeface="Wingdings" pitchFamily="2" charset="2"/>
              </a:rPr>
              <a:t>）</a:t>
            </a:r>
            <a:r>
              <a:rPr lang="zh-CN" altLang="en-US" sz="2400"/>
              <a:t>大多数设计中创新部分很少；（</a:t>
            </a:r>
            <a:r>
              <a:rPr lang="en-US" altLang="zh-CN" sz="2400"/>
              <a:t>2</a:t>
            </a:r>
            <a:r>
              <a:rPr lang="zh-CN" altLang="en-US" sz="2400"/>
              <a:t>）设计的理论基础很不完善，设计中存在着许多未知因素。</a:t>
            </a:r>
          </a:p>
          <a:p>
            <a:pPr algn="just"/>
            <a:r>
              <a:rPr lang="en-US" altLang="zh-CN" sz="2400"/>
              <a:t>     ——</a:t>
            </a:r>
            <a:r>
              <a:rPr lang="zh-CN" altLang="en-US" sz="2400"/>
              <a:t>前人的经验进行设计和选材；</a:t>
            </a:r>
          </a:p>
          <a:p>
            <a:pPr algn="just"/>
            <a:r>
              <a:rPr lang="en-US" altLang="zh-CN" sz="2400"/>
              <a:t>     ——</a:t>
            </a:r>
            <a:r>
              <a:rPr lang="zh-CN" altLang="en-US" sz="2400"/>
              <a:t>采用过大的安全系数；</a:t>
            </a:r>
          </a:p>
          <a:p>
            <a:pPr algn="just"/>
            <a:r>
              <a:rPr lang="en-US" altLang="zh-CN" sz="2400"/>
              <a:t>     ——</a:t>
            </a:r>
            <a:r>
              <a:rPr lang="zh-CN" altLang="en-US" sz="2400"/>
              <a:t>过分依赖手册，把材料看成一种抽象的性能；</a:t>
            </a:r>
          </a:p>
          <a:p>
            <a:pPr algn="just"/>
            <a:r>
              <a:rPr lang="en-US" altLang="zh-CN" sz="2400"/>
              <a:t>     ——</a:t>
            </a:r>
            <a:r>
              <a:rPr lang="zh-CN" altLang="en-US" sz="2400"/>
              <a:t>倾向于选用所谓“万能材料”。</a:t>
            </a:r>
          </a:p>
        </p:txBody>
      </p:sp>
      <p:sp>
        <p:nvSpPr>
          <p:cNvPr id="57347" name="Rectangle 3"/>
          <p:cNvSpPr>
            <a:spLocks noChangeArrowheads="1"/>
          </p:cNvSpPr>
          <p:nvPr/>
        </p:nvSpPr>
        <p:spPr bwMode="auto">
          <a:xfrm>
            <a:off x="785813" y="4438650"/>
            <a:ext cx="7639050" cy="1552575"/>
          </a:xfrm>
          <a:prstGeom prst="rect">
            <a:avLst/>
          </a:prstGeom>
          <a:noFill/>
          <a:ln w="9525">
            <a:noFill/>
            <a:miter lim="800000"/>
            <a:headEnd/>
            <a:tailEnd/>
          </a:ln>
        </p:spPr>
        <p:txBody>
          <a:bodyPr anchor="ctr">
            <a:spAutoFit/>
          </a:bodyPr>
          <a:lstStyle/>
          <a:p>
            <a:r>
              <a:rPr lang="zh-CN" altLang="en-US" sz="2400" b="1" u="sng">
                <a:solidFill>
                  <a:srgbClr val="0000CC"/>
                </a:solidFill>
                <a:effectLst>
                  <a:outerShdw blurRad="38100" dist="38100" dir="2700000" algn="tl">
                    <a:srgbClr val="000000"/>
                  </a:outerShdw>
                </a:effectLst>
              </a:rPr>
              <a:t>现代设计：</a:t>
            </a:r>
            <a:endParaRPr lang="en-US" altLang="zh-CN" sz="2400" b="1" u="sng">
              <a:solidFill>
                <a:srgbClr val="0000CC"/>
              </a:solidFill>
              <a:effectLst>
                <a:outerShdw blurRad="38100" dist="38100" dir="2700000" algn="tl">
                  <a:srgbClr val="000000"/>
                </a:outerShdw>
              </a:effectLst>
            </a:endParaRPr>
          </a:p>
          <a:p>
            <a:r>
              <a:rPr lang="zh-CN" altLang="en-US" sz="2400"/>
              <a:t>随着设计理论的完善和设计过程的计算机化，材料在更加接近失效极限的范围内使用，</a:t>
            </a:r>
            <a:r>
              <a:rPr lang="zh-CN" altLang="en-US" sz="2400" u="sng">
                <a:solidFill>
                  <a:srgbClr val="800000"/>
                </a:solidFill>
              </a:rPr>
              <a:t>选材</a:t>
            </a:r>
            <a:r>
              <a:rPr lang="zh-CN" altLang="en-US" sz="2400"/>
              <a:t>的难度也越来越大。</a:t>
            </a:r>
          </a:p>
          <a:p>
            <a:r>
              <a:rPr lang="en-US" altLang="zh-CN" sz="2400"/>
              <a:t>    ——</a:t>
            </a:r>
            <a:r>
              <a:rPr lang="zh-CN" altLang="en-US" sz="2400"/>
              <a:t>安全系数越来越“小”。</a:t>
            </a:r>
          </a:p>
        </p:txBody>
      </p:sp>
      <p:sp>
        <p:nvSpPr>
          <p:cNvPr id="4" name="矩形 3"/>
          <p:cNvSpPr>
            <a:spLocks noChangeArrowheads="1"/>
          </p:cNvSpPr>
          <p:nvPr/>
        </p:nvSpPr>
        <p:spPr bwMode="auto">
          <a:xfrm>
            <a:off x="2500313" y="500063"/>
            <a:ext cx="5095875" cy="579437"/>
          </a:xfrm>
          <a:prstGeom prst="rect">
            <a:avLst/>
          </a:prstGeom>
          <a:solidFill>
            <a:srgbClr val="66FFFF"/>
          </a:solidFill>
          <a:ln w="9525">
            <a:noFill/>
            <a:miter lim="800000"/>
            <a:headEnd/>
            <a:tailEnd/>
          </a:ln>
        </p:spPr>
        <p:txBody>
          <a:bodyPr>
            <a:spAutoFit/>
          </a:bodyPr>
          <a:lstStyle/>
          <a:p>
            <a:pPr>
              <a:defRPr/>
            </a:pPr>
            <a:r>
              <a:rPr lang="zh-CN" altLang="en-US" sz="3200" b="1" u="sng" dirty="0">
                <a:solidFill>
                  <a:srgbClr val="7030A0"/>
                </a:solidFill>
                <a:effectLst>
                  <a:outerShdw blurRad="38100" dist="38100" dir="2700000" algn="tl">
                    <a:srgbClr val="000000">
                      <a:alpha val="43137"/>
                    </a:srgbClr>
                  </a:outerShdw>
                </a:effectLst>
                <a:latin typeface="Arial" charset="0"/>
              </a:rPr>
              <a:t>传统的设计</a:t>
            </a:r>
            <a:r>
              <a:rPr lang="en-US" altLang="zh-CN" sz="3200" b="1" u="sng" dirty="0">
                <a:solidFill>
                  <a:srgbClr val="7030A0"/>
                </a:solidFill>
                <a:effectLst>
                  <a:outerShdw blurRad="38100" dist="38100" dir="2700000" algn="tl">
                    <a:srgbClr val="000000">
                      <a:alpha val="43137"/>
                    </a:srgbClr>
                  </a:outerShdw>
                </a:effectLst>
                <a:latin typeface="Arial" charset="0"/>
              </a:rPr>
              <a:t>VS</a:t>
            </a:r>
            <a:r>
              <a:rPr lang="zh-CN" altLang="en-US" sz="3200" b="1" u="sng" dirty="0">
                <a:solidFill>
                  <a:srgbClr val="7030A0"/>
                </a:solidFill>
                <a:effectLst>
                  <a:outerShdw blurRad="38100" dist="38100" dir="2700000" algn="tl">
                    <a:srgbClr val="000000">
                      <a:alpha val="43137"/>
                    </a:srgbClr>
                  </a:outerShdw>
                </a:effectLst>
                <a:latin typeface="Arial" charset="0"/>
              </a:rPr>
              <a:t>现代设计</a:t>
            </a:r>
          </a:p>
        </p:txBody>
      </p:sp>
      <p:sp>
        <p:nvSpPr>
          <p:cNvPr id="32773" name="WordArt 6"/>
          <p:cNvSpPr>
            <a:spLocks noChangeArrowheads="1" noChangeShapeType="1" noTextEdit="1"/>
          </p:cNvSpPr>
          <p:nvPr/>
        </p:nvSpPr>
        <p:spPr bwMode="auto">
          <a:xfrm>
            <a:off x="8748713" y="6524625"/>
            <a:ext cx="228600" cy="241300"/>
          </a:xfrm>
          <a:prstGeom prst="rect">
            <a:avLst/>
          </a:prstGeom>
        </p:spPr>
        <p:txBody>
          <a:bodyPr wrap="none" fromWordArt="1">
            <a:prstTxWarp prst="textPlain">
              <a:avLst>
                <a:gd name="adj" fmla="val 50000"/>
              </a:avLst>
            </a:prstTxWarp>
          </a:bodyPr>
          <a:lstStyle/>
          <a:p>
            <a:pPr algn="ctr"/>
            <a:r>
              <a:rPr lang="en-US" altLang="zh-CN" sz="3600" kern="10">
                <a:ln w="9525">
                  <a:solidFill>
                    <a:srgbClr val="800000"/>
                  </a:solidFill>
                  <a:round/>
                  <a:headEnd/>
                  <a:tailEnd/>
                </a:ln>
                <a:solidFill>
                  <a:srgbClr val="800000"/>
                </a:solidFill>
                <a:latin typeface="宋体"/>
                <a:ea typeface="宋体"/>
              </a:rPr>
              <a:t>25</a:t>
            </a:r>
            <a:endParaRPr lang="zh-CN" altLang="en-US" sz="3600" kern="10">
              <a:ln w="9525">
                <a:solidFill>
                  <a:srgbClr val="800000"/>
                </a:solidFill>
                <a:round/>
                <a:headEnd/>
                <a:tailEnd/>
              </a:ln>
              <a:solidFill>
                <a:srgbClr val="800000"/>
              </a:solidFill>
              <a:latin typeface="宋体"/>
              <a:ea typeface="宋体"/>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971550" y="836613"/>
            <a:ext cx="2586038" cy="584200"/>
          </a:xfrm>
          <a:prstGeom prst="rect">
            <a:avLst/>
          </a:prstGeom>
          <a:noFill/>
          <a:ln w="9525">
            <a:noFill/>
            <a:miter lim="800000"/>
            <a:headEnd/>
            <a:tailEnd/>
          </a:ln>
        </p:spPr>
        <p:txBody>
          <a:bodyPr wrap="none" anchor="ctr">
            <a:spAutoFit/>
          </a:bodyPr>
          <a:lstStyle/>
          <a:p>
            <a:r>
              <a:rPr lang="en-US" altLang="zh-CN" sz="3200" b="1">
                <a:solidFill>
                  <a:srgbClr val="0000FF"/>
                </a:solidFill>
              </a:rPr>
              <a:t>3</a:t>
            </a:r>
            <a:r>
              <a:rPr lang="zh-CN" altLang="en-US" sz="3200" b="1">
                <a:solidFill>
                  <a:srgbClr val="0000FF"/>
                </a:solidFill>
              </a:rPr>
              <a:t>、选材原则 </a:t>
            </a:r>
          </a:p>
        </p:txBody>
      </p:sp>
      <p:grpSp>
        <p:nvGrpSpPr>
          <p:cNvPr id="2" name="Group 3"/>
          <p:cNvGrpSpPr>
            <a:grpSpLocks/>
          </p:cNvGrpSpPr>
          <p:nvPr/>
        </p:nvGrpSpPr>
        <p:grpSpPr bwMode="auto">
          <a:xfrm>
            <a:off x="1285875" y="1963334"/>
            <a:ext cx="5322888" cy="486181"/>
            <a:chOff x="1020" y="846"/>
            <a:chExt cx="2731" cy="244"/>
          </a:xfrm>
        </p:grpSpPr>
        <p:sp>
          <p:nvSpPr>
            <p:cNvPr id="33801" name="Rectangle 4"/>
            <p:cNvSpPr>
              <a:spLocks noChangeArrowheads="1"/>
            </p:cNvSpPr>
            <p:nvPr/>
          </p:nvSpPr>
          <p:spPr bwMode="auto">
            <a:xfrm>
              <a:off x="1020" y="846"/>
              <a:ext cx="1768" cy="232"/>
            </a:xfrm>
            <a:prstGeom prst="rect">
              <a:avLst/>
            </a:prstGeom>
            <a:noFill/>
            <a:ln w="9525">
              <a:noFill/>
              <a:miter lim="800000"/>
              <a:headEnd/>
              <a:tailEnd/>
            </a:ln>
          </p:spPr>
          <p:txBody>
            <a:bodyPr wrap="none" anchor="ctr">
              <a:spAutoFit/>
            </a:bodyPr>
            <a:lstStyle/>
            <a:p>
              <a:r>
                <a:rPr lang="zh-CN" altLang="en-US" sz="2400" b="1" dirty="0" smtClean="0">
                  <a:solidFill>
                    <a:schemeClr val="tx2"/>
                  </a:solidFill>
                </a:rPr>
                <a:t>（</a:t>
              </a:r>
              <a:r>
                <a:rPr lang="en-US" altLang="zh-CN" sz="2400" dirty="0" smtClean="0">
                  <a:solidFill>
                    <a:schemeClr val="tx2"/>
                  </a:solidFill>
                </a:rPr>
                <a:t>1</a:t>
              </a:r>
              <a:r>
                <a:rPr lang="zh-CN" altLang="en-US" sz="2400" b="1" dirty="0" smtClean="0">
                  <a:solidFill>
                    <a:schemeClr val="tx2"/>
                  </a:solidFill>
                </a:rPr>
                <a:t>）</a:t>
              </a:r>
              <a:r>
                <a:rPr lang="zh-CN" altLang="en-US" sz="2400" b="1" dirty="0">
                  <a:solidFill>
                    <a:schemeClr val="tx2"/>
                  </a:solidFill>
                </a:rPr>
                <a:t>使用性能原则</a:t>
              </a:r>
              <a:r>
                <a:rPr lang="en-US" altLang="zh-CN" sz="2400" b="1" dirty="0">
                  <a:solidFill>
                    <a:schemeClr val="tx2"/>
                  </a:solidFill>
                </a:rPr>
                <a:t>——</a:t>
              </a:r>
              <a:endParaRPr lang="en-US" altLang="zh-CN" sz="2400" dirty="0">
                <a:solidFill>
                  <a:schemeClr val="tx2"/>
                </a:solidFill>
              </a:endParaRPr>
            </a:p>
          </p:txBody>
        </p:sp>
        <p:sp>
          <p:nvSpPr>
            <p:cNvPr id="33802" name="Rectangle 5"/>
            <p:cNvSpPr>
              <a:spLocks noChangeArrowheads="1"/>
            </p:cNvSpPr>
            <p:nvPr/>
          </p:nvSpPr>
          <p:spPr bwMode="auto">
            <a:xfrm>
              <a:off x="2889" y="864"/>
              <a:ext cx="862" cy="226"/>
            </a:xfrm>
            <a:prstGeom prst="rect">
              <a:avLst/>
            </a:prstGeom>
            <a:solidFill>
              <a:srgbClr val="99CC00">
                <a:alpha val="29019"/>
              </a:srgbClr>
            </a:solidFill>
            <a:ln w="9525">
              <a:solidFill>
                <a:schemeClr val="tx1"/>
              </a:solidFill>
              <a:miter lim="800000"/>
              <a:headEnd/>
              <a:tailEnd/>
            </a:ln>
          </p:spPr>
          <p:txBody>
            <a:bodyPr wrap="none" anchor="ctr"/>
            <a:lstStyle/>
            <a:p>
              <a:pPr algn="ctr"/>
              <a:r>
                <a:rPr lang="zh-CN" altLang="en-US" sz="2400" b="1">
                  <a:solidFill>
                    <a:srgbClr val="F91605"/>
                  </a:solidFill>
                </a:rPr>
                <a:t>首要原则</a:t>
              </a:r>
            </a:p>
          </p:txBody>
        </p:sp>
      </p:grpSp>
      <p:sp>
        <p:nvSpPr>
          <p:cNvPr id="33796" name="Rectangle 6"/>
          <p:cNvSpPr>
            <a:spLocks noChangeArrowheads="1"/>
          </p:cNvSpPr>
          <p:nvPr/>
        </p:nvSpPr>
        <p:spPr bwMode="auto">
          <a:xfrm>
            <a:off x="1258888" y="2755900"/>
            <a:ext cx="3025775" cy="457200"/>
          </a:xfrm>
          <a:prstGeom prst="rect">
            <a:avLst/>
          </a:prstGeom>
          <a:noFill/>
          <a:ln w="9525">
            <a:noFill/>
            <a:miter lim="800000"/>
            <a:headEnd/>
            <a:tailEnd/>
          </a:ln>
        </p:spPr>
        <p:txBody>
          <a:bodyPr wrap="none" anchor="ctr">
            <a:spAutoFit/>
          </a:bodyPr>
          <a:lstStyle/>
          <a:p>
            <a:r>
              <a:rPr lang="zh-CN" altLang="en-US" sz="2400" b="1" dirty="0" smtClean="0">
                <a:solidFill>
                  <a:schemeClr val="tx2"/>
                </a:solidFill>
              </a:rPr>
              <a:t>（</a:t>
            </a:r>
            <a:r>
              <a:rPr lang="en-US" altLang="zh-CN" sz="2400" b="1" dirty="0" smtClean="0">
                <a:solidFill>
                  <a:schemeClr val="tx2"/>
                </a:solidFill>
              </a:rPr>
              <a:t>2</a:t>
            </a:r>
            <a:r>
              <a:rPr lang="zh-CN" altLang="en-US" sz="2400" b="1" dirty="0" smtClean="0">
                <a:solidFill>
                  <a:schemeClr val="tx2"/>
                </a:solidFill>
              </a:rPr>
              <a:t>）</a:t>
            </a:r>
            <a:r>
              <a:rPr lang="zh-CN" altLang="en-US" sz="2400" b="1" dirty="0">
                <a:solidFill>
                  <a:schemeClr val="tx2"/>
                </a:solidFill>
              </a:rPr>
              <a:t>工艺性能原则 </a:t>
            </a:r>
          </a:p>
        </p:txBody>
      </p:sp>
      <p:sp>
        <p:nvSpPr>
          <p:cNvPr id="33797" name="Rectangle 7"/>
          <p:cNvSpPr>
            <a:spLocks noChangeArrowheads="1"/>
          </p:cNvSpPr>
          <p:nvPr/>
        </p:nvSpPr>
        <p:spPr bwMode="auto">
          <a:xfrm>
            <a:off x="1257300" y="3500438"/>
            <a:ext cx="3244850" cy="457200"/>
          </a:xfrm>
          <a:prstGeom prst="rect">
            <a:avLst/>
          </a:prstGeom>
          <a:noFill/>
          <a:ln w="9525">
            <a:noFill/>
            <a:miter lim="800000"/>
            <a:headEnd/>
            <a:tailEnd/>
          </a:ln>
        </p:spPr>
        <p:txBody>
          <a:bodyPr wrap="none" anchor="ctr">
            <a:spAutoFit/>
          </a:bodyPr>
          <a:lstStyle/>
          <a:p>
            <a:r>
              <a:rPr lang="zh-CN" altLang="en-US" sz="2400" b="1" dirty="0" smtClean="0">
                <a:solidFill>
                  <a:schemeClr val="tx2"/>
                </a:solidFill>
              </a:rPr>
              <a:t>（</a:t>
            </a:r>
            <a:r>
              <a:rPr lang="en-US" altLang="zh-CN" sz="2400" b="1" dirty="0" smtClean="0">
                <a:solidFill>
                  <a:schemeClr val="tx2"/>
                </a:solidFill>
              </a:rPr>
              <a:t>3</a:t>
            </a:r>
            <a:r>
              <a:rPr lang="zh-CN" altLang="en-US" sz="2400" b="1" dirty="0" smtClean="0">
                <a:solidFill>
                  <a:schemeClr val="tx2"/>
                </a:solidFill>
              </a:rPr>
              <a:t>）</a:t>
            </a:r>
            <a:r>
              <a:rPr lang="zh-CN" altLang="en-US" sz="2400" b="1" dirty="0">
                <a:solidFill>
                  <a:schemeClr val="tx2"/>
                </a:solidFill>
              </a:rPr>
              <a:t>经济性原则</a:t>
            </a:r>
            <a:r>
              <a:rPr lang="en-US" altLang="zh-CN" sz="2400" b="1" dirty="0">
                <a:solidFill>
                  <a:schemeClr val="tx2"/>
                </a:solidFill>
              </a:rPr>
              <a:t>——</a:t>
            </a:r>
          </a:p>
        </p:txBody>
      </p:sp>
      <p:sp>
        <p:nvSpPr>
          <p:cNvPr id="33798" name="Rectangle 8"/>
          <p:cNvSpPr>
            <a:spLocks noChangeArrowheads="1"/>
          </p:cNvSpPr>
          <p:nvPr/>
        </p:nvSpPr>
        <p:spPr bwMode="auto">
          <a:xfrm>
            <a:off x="1239838" y="4221163"/>
            <a:ext cx="3332162" cy="457200"/>
          </a:xfrm>
          <a:prstGeom prst="rect">
            <a:avLst/>
          </a:prstGeom>
          <a:noFill/>
          <a:ln w="9525">
            <a:noFill/>
            <a:miter lim="800000"/>
            <a:headEnd/>
            <a:tailEnd/>
          </a:ln>
        </p:spPr>
        <p:txBody>
          <a:bodyPr wrap="none" anchor="ctr">
            <a:spAutoFit/>
          </a:bodyPr>
          <a:lstStyle/>
          <a:p>
            <a:r>
              <a:rPr lang="zh-CN" altLang="en-US" sz="2400" b="1" dirty="0" smtClean="0">
                <a:solidFill>
                  <a:schemeClr val="tx2"/>
                </a:solidFill>
              </a:rPr>
              <a:t>（</a:t>
            </a:r>
            <a:r>
              <a:rPr lang="en-US" altLang="zh-CN" sz="2400" b="1" dirty="0" smtClean="0">
                <a:solidFill>
                  <a:schemeClr val="tx2"/>
                </a:solidFill>
              </a:rPr>
              <a:t>4</a:t>
            </a:r>
            <a:r>
              <a:rPr lang="zh-CN" altLang="en-US" sz="2400" b="1" dirty="0" smtClean="0">
                <a:solidFill>
                  <a:schemeClr val="tx2"/>
                </a:solidFill>
              </a:rPr>
              <a:t>）</a:t>
            </a:r>
            <a:r>
              <a:rPr lang="zh-CN" altLang="en-US" sz="2400" b="1" dirty="0">
                <a:solidFill>
                  <a:schemeClr val="tx2"/>
                </a:solidFill>
              </a:rPr>
              <a:t>环境与资源原则 </a:t>
            </a:r>
          </a:p>
        </p:txBody>
      </p:sp>
      <p:sp>
        <p:nvSpPr>
          <p:cNvPr id="33799" name="Rectangle 9"/>
          <p:cNvSpPr>
            <a:spLocks noChangeArrowheads="1"/>
          </p:cNvSpPr>
          <p:nvPr/>
        </p:nvSpPr>
        <p:spPr bwMode="auto">
          <a:xfrm>
            <a:off x="4643438" y="3500438"/>
            <a:ext cx="1584325" cy="466725"/>
          </a:xfrm>
          <a:prstGeom prst="rect">
            <a:avLst/>
          </a:prstGeom>
          <a:solidFill>
            <a:srgbClr val="E5F5C1"/>
          </a:solidFill>
          <a:ln w="9525">
            <a:solidFill>
              <a:schemeClr val="tx1"/>
            </a:solidFill>
            <a:miter lim="800000"/>
            <a:headEnd/>
            <a:tailEnd/>
          </a:ln>
        </p:spPr>
        <p:txBody>
          <a:bodyPr>
            <a:spAutoFit/>
          </a:bodyPr>
          <a:lstStyle/>
          <a:p>
            <a:pPr algn="ctr"/>
            <a:r>
              <a:rPr lang="zh-CN" altLang="en-US" sz="2400" b="1">
                <a:solidFill>
                  <a:srgbClr val="FF3300"/>
                </a:solidFill>
              </a:rPr>
              <a:t>根本原则</a:t>
            </a:r>
          </a:p>
        </p:txBody>
      </p:sp>
      <p:sp>
        <p:nvSpPr>
          <p:cNvPr id="33800" name="WordArt 12"/>
          <p:cNvSpPr>
            <a:spLocks noChangeArrowheads="1" noChangeShapeType="1" noTextEdit="1"/>
          </p:cNvSpPr>
          <p:nvPr/>
        </p:nvSpPr>
        <p:spPr bwMode="auto">
          <a:xfrm>
            <a:off x="8748713" y="6524625"/>
            <a:ext cx="228600" cy="241300"/>
          </a:xfrm>
          <a:prstGeom prst="rect">
            <a:avLst/>
          </a:prstGeom>
        </p:spPr>
        <p:txBody>
          <a:bodyPr wrap="none" fromWordArt="1">
            <a:prstTxWarp prst="textPlain">
              <a:avLst>
                <a:gd name="adj" fmla="val 50000"/>
              </a:avLst>
            </a:prstTxWarp>
          </a:bodyPr>
          <a:lstStyle/>
          <a:p>
            <a:pPr algn="ctr"/>
            <a:r>
              <a:rPr lang="en-US" altLang="zh-CN" sz="3600" kern="10">
                <a:ln w="9525">
                  <a:solidFill>
                    <a:srgbClr val="800000"/>
                  </a:solidFill>
                  <a:round/>
                  <a:headEnd/>
                  <a:tailEnd/>
                </a:ln>
                <a:solidFill>
                  <a:srgbClr val="800000"/>
                </a:solidFill>
                <a:latin typeface="宋体"/>
                <a:ea typeface="宋体"/>
              </a:rPr>
              <a:t>26</a:t>
            </a:r>
            <a:endParaRPr lang="zh-CN" altLang="en-US" sz="3600" kern="10">
              <a:ln w="9525">
                <a:solidFill>
                  <a:srgbClr val="800000"/>
                </a:solidFill>
                <a:round/>
                <a:headEnd/>
                <a:tailEnd/>
              </a:ln>
              <a:solidFill>
                <a:srgbClr val="800000"/>
              </a:solidFill>
              <a:latin typeface="宋体"/>
              <a:ea typeface="宋体"/>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04664"/>
            <a:ext cx="8229600" cy="1370310"/>
          </a:xfrm>
        </p:spPr>
        <p:txBody>
          <a:bodyPr/>
          <a:lstStyle/>
          <a:p>
            <a:pPr algn="l"/>
            <a:r>
              <a:rPr lang="zh-CN" altLang="en-US" sz="3200" dirty="0" smtClean="0"/>
              <a:t>（</a:t>
            </a:r>
            <a:r>
              <a:rPr lang="en-US" altLang="zh-CN" sz="3200" dirty="0" smtClean="0"/>
              <a:t>1</a:t>
            </a:r>
            <a:r>
              <a:rPr lang="zh-CN" altLang="en-US" sz="3200" dirty="0" smtClean="0"/>
              <a:t>）使用性能</a:t>
            </a:r>
            <a:r>
              <a:rPr lang="zh-CN" altLang="en-US" sz="3200" dirty="0"/>
              <a:t>原则</a:t>
            </a:r>
            <a:r>
              <a:rPr lang="en-US" altLang="zh-CN" sz="3200" dirty="0">
                <a:latin typeface="Arial"/>
              </a:rPr>
              <a:t>——</a:t>
            </a:r>
            <a:r>
              <a:rPr lang="zh-CN" altLang="en-US" sz="3200" dirty="0"/>
              <a:t>首要原则</a:t>
            </a:r>
          </a:p>
        </p:txBody>
      </p:sp>
      <p:sp>
        <p:nvSpPr>
          <p:cNvPr id="8195" name="Rectangle 3"/>
          <p:cNvSpPr>
            <a:spLocks noGrp="1" noChangeArrowheads="1"/>
          </p:cNvSpPr>
          <p:nvPr>
            <p:ph type="body" idx="1"/>
          </p:nvPr>
        </p:nvSpPr>
        <p:spPr>
          <a:xfrm>
            <a:off x="685800" y="2492896"/>
            <a:ext cx="7772400" cy="4032448"/>
          </a:xfrm>
        </p:spPr>
        <p:txBody>
          <a:bodyPr/>
          <a:lstStyle/>
          <a:p>
            <a:pPr marL="514350" indent="-514350">
              <a:buFont typeface="+mj-ea"/>
              <a:buAutoNum type="circleNumDbPlain"/>
            </a:pPr>
            <a:r>
              <a:rPr lang="zh-CN" altLang="en-US" sz="2800" b="1" dirty="0" smtClean="0"/>
              <a:t>分析</a:t>
            </a:r>
            <a:r>
              <a:rPr lang="zh-CN" altLang="en-US" sz="2800" b="1" dirty="0"/>
              <a:t>零件的工作条件</a:t>
            </a:r>
            <a:r>
              <a:rPr lang="zh-CN" altLang="en-US" sz="2800" dirty="0"/>
              <a:t> </a:t>
            </a:r>
          </a:p>
          <a:p>
            <a:r>
              <a:rPr lang="zh-CN" altLang="en-US" sz="2800" b="1" dirty="0"/>
              <a:t>首先应判断零件在工作中所受载荷的性质和大小，计算载荷引起的应力分布。 </a:t>
            </a:r>
          </a:p>
          <a:p>
            <a:pPr lvl="1"/>
            <a:r>
              <a:rPr lang="zh-CN" altLang="en-US" sz="2400" b="1" dirty="0"/>
              <a:t>载荷的性质是决定材料使用性能的主要依据之一</a:t>
            </a:r>
          </a:p>
          <a:p>
            <a:pPr lvl="1"/>
            <a:r>
              <a:rPr lang="zh-CN" altLang="en-US" sz="2400" b="1" dirty="0"/>
              <a:t>计算应力是确定材料使用性能的数量依据</a:t>
            </a:r>
          </a:p>
          <a:p>
            <a:r>
              <a:rPr lang="zh-CN" altLang="en-US" sz="2800" b="1" dirty="0"/>
              <a:t>考虑零件的工作环境：环境因素会与零件的力学状态综合作用，提出更为复杂的性能要求。</a:t>
            </a:r>
          </a:p>
          <a:p>
            <a:r>
              <a:rPr lang="zh-CN" altLang="en-US" sz="2800" b="1" dirty="0"/>
              <a:t>最后还应充分考虑材料的某些特殊要求。</a:t>
            </a:r>
          </a:p>
        </p:txBody>
      </p:sp>
      <p:sp>
        <p:nvSpPr>
          <p:cNvPr id="4" name="矩形 3"/>
          <p:cNvSpPr>
            <a:spLocks noChangeArrowheads="1"/>
          </p:cNvSpPr>
          <p:nvPr/>
        </p:nvSpPr>
        <p:spPr bwMode="auto">
          <a:xfrm>
            <a:off x="539552" y="980728"/>
            <a:ext cx="8280400" cy="1532727"/>
          </a:xfrm>
          <a:prstGeom prst="rect">
            <a:avLst/>
          </a:prstGeom>
          <a:solidFill>
            <a:srgbClr val="66FFFF"/>
          </a:solidFill>
          <a:ln w="9525">
            <a:noFill/>
            <a:miter lim="800000"/>
            <a:headEnd/>
            <a:tailEnd/>
          </a:ln>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just">
              <a:lnSpc>
                <a:spcPct val="130000"/>
              </a:lnSpc>
            </a:pPr>
            <a:r>
              <a:rPr lang="zh-CN" altLang="en-US" sz="2400" b="1" dirty="0">
                <a:solidFill>
                  <a:srgbClr val="FF3399"/>
                </a:solidFill>
              </a:rPr>
              <a:t>使用性能</a:t>
            </a:r>
            <a:r>
              <a:rPr lang="zh-CN" altLang="en-US" sz="2400" b="1" dirty="0" smtClean="0">
                <a:solidFill>
                  <a:srgbClr val="FF3399"/>
                </a:solidFill>
              </a:rPr>
              <a:t>：使用</a:t>
            </a:r>
            <a:r>
              <a:rPr lang="zh-CN" altLang="en-US" sz="2400" b="1" dirty="0">
                <a:solidFill>
                  <a:srgbClr val="FF3399"/>
                </a:solidFill>
              </a:rPr>
              <a:t>状态</a:t>
            </a:r>
            <a:r>
              <a:rPr lang="zh-CN" altLang="en-US" sz="2400" b="1" dirty="0" smtClean="0">
                <a:solidFill>
                  <a:srgbClr val="FF3399"/>
                </a:solidFill>
              </a:rPr>
              <a:t>下所具有</a:t>
            </a:r>
            <a:r>
              <a:rPr lang="zh-CN" altLang="en-US" sz="2400" b="1" dirty="0">
                <a:solidFill>
                  <a:srgbClr val="FF3399"/>
                </a:solidFill>
              </a:rPr>
              <a:t>的机械性能、</a:t>
            </a:r>
            <a:r>
              <a:rPr lang="zh-CN" altLang="en-US" sz="2400" b="1" dirty="0" smtClean="0">
                <a:solidFill>
                  <a:srgbClr val="FF3399"/>
                </a:solidFill>
              </a:rPr>
              <a:t>物理</a:t>
            </a:r>
            <a:r>
              <a:rPr lang="en-US" altLang="zh-CN" sz="2400" b="1" dirty="0" smtClean="0">
                <a:solidFill>
                  <a:srgbClr val="FF3399"/>
                </a:solidFill>
              </a:rPr>
              <a:t>/</a:t>
            </a:r>
            <a:r>
              <a:rPr lang="zh-CN" altLang="en-US" sz="2400" b="1" dirty="0" smtClean="0">
                <a:solidFill>
                  <a:srgbClr val="FF3399"/>
                </a:solidFill>
              </a:rPr>
              <a:t>化学</a:t>
            </a:r>
            <a:r>
              <a:rPr lang="zh-CN" altLang="en-US" sz="2400" b="1" dirty="0">
                <a:solidFill>
                  <a:srgbClr val="FF3399"/>
                </a:solidFill>
              </a:rPr>
              <a:t>性能。</a:t>
            </a:r>
          </a:p>
          <a:p>
            <a:pPr algn="just">
              <a:lnSpc>
                <a:spcPct val="130000"/>
              </a:lnSpc>
            </a:pPr>
            <a:r>
              <a:rPr lang="zh-CN" altLang="en-US" sz="2400" b="1" dirty="0">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a:t>
            </a:r>
            <a:r>
              <a:rPr lang="zh-CN" altLang="en-US" sz="2400" dirty="0" smtClean="0"/>
              <a:t>大量</a:t>
            </a:r>
            <a:r>
              <a:rPr lang="zh-CN" altLang="en-US" sz="2400" dirty="0"/>
              <a:t>机器零件和工程构件，主要是机械性能。</a:t>
            </a:r>
          </a:p>
          <a:p>
            <a:pPr algn="just">
              <a:lnSpc>
                <a:spcPct val="130000"/>
              </a:lnSpc>
            </a:pPr>
            <a:r>
              <a:rPr lang="zh-CN" altLang="en-US" sz="2400" b="1" dirty="0">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a:t>
            </a:r>
            <a:r>
              <a:rPr lang="zh-CN" altLang="en-US" sz="2400" dirty="0" smtClean="0"/>
              <a:t>特殊</a:t>
            </a:r>
            <a:r>
              <a:rPr lang="zh-CN" altLang="en-US" sz="2400" dirty="0"/>
              <a:t>条件下工作的零件</a:t>
            </a:r>
            <a:r>
              <a:rPr lang="zh-CN" altLang="en-US" sz="2400" dirty="0" smtClean="0"/>
              <a:t>，要考虑物理</a:t>
            </a:r>
            <a:r>
              <a:rPr lang="en-US" altLang="zh-CN" sz="2400" dirty="0" smtClean="0"/>
              <a:t>/</a:t>
            </a:r>
            <a:r>
              <a:rPr lang="zh-CN" altLang="en-US" sz="2400" dirty="0" smtClean="0"/>
              <a:t>化学性能要求。</a:t>
            </a:r>
            <a:endParaRPr lang="zh-CN" altLang="en-US" sz="24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11560" y="476672"/>
            <a:ext cx="6019800" cy="732433"/>
          </a:xfrm>
        </p:spPr>
        <p:txBody>
          <a:bodyPr/>
          <a:lstStyle/>
          <a:p>
            <a:pPr algn="l"/>
            <a:r>
              <a:rPr lang="zh-CN" altLang="en-US" sz="3600" dirty="0">
                <a:latin typeface="黑体" pitchFamily="2" charset="-122"/>
                <a:ea typeface="黑体" pitchFamily="2" charset="-122"/>
              </a:rPr>
              <a:t>工作条件因素： </a:t>
            </a:r>
          </a:p>
        </p:txBody>
      </p:sp>
      <p:graphicFrame>
        <p:nvGraphicFramePr>
          <p:cNvPr id="9220" name="Group 4"/>
          <p:cNvGraphicFramePr>
            <a:graphicFrameLocks noGrp="1"/>
          </p:cNvGraphicFramePr>
          <p:nvPr>
            <p:ph idx="1"/>
          </p:nvPr>
        </p:nvGraphicFramePr>
        <p:xfrm>
          <a:off x="457200" y="1371600"/>
          <a:ext cx="8153400" cy="4572001"/>
        </p:xfrm>
        <a:graphic>
          <a:graphicData uri="http://schemas.openxmlformats.org/drawingml/2006/table">
            <a:tbl>
              <a:tblPr/>
              <a:tblGrid>
                <a:gridCol w="2052638"/>
                <a:gridCol w="6100762"/>
              </a:tblGrid>
              <a:tr h="2900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受力状况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91605"/>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91605"/>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a:t>
                      </a:r>
                      <a:r>
                        <a:rPr kumimoji="0" lang="zh-CN" altLang="en-US" sz="2400" b="1" i="0" u="none" strike="noStrike" cap="none" normalizeH="0" baseline="0" smtClean="0">
                          <a:ln>
                            <a:noFill/>
                          </a:ln>
                          <a:solidFill>
                            <a:schemeClr val="tx1"/>
                          </a:solidFill>
                          <a:effectLst/>
                          <a:latin typeface="Arial" charset="0"/>
                          <a:ea typeface="幼圆" pitchFamily="49" charset="-122"/>
                        </a:rPr>
                        <a:t>、载荷的类型（如静载、动载、循环载荷或单调载荷等），</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2</a:t>
                      </a:r>
                      <a:r>
                        <a:rPr kumimoji="0" lang="zh-CN" altLang="en-US" sz="2400" b="1" i="0" u="none" strike="noStrike" cap="none" normalizeH="0" baseline="0" smtClean="0">
                          <a:ln>
                            <a:noFill/>
                          </a:ln>
                          <a:solidFill>
                            <a:schemeClr val="tx1"/>
                          </a:solidFill>
                          <a:effectLst/>
                          <a:latin typeface="Arial" charset="0"/>
                          <a:ea typeface="幼圆" pitchFamily="49" charset="-122"/>
                        </a:rPr>
                        <a:t>、载荷的作用形式（如拉伸、压缩、弯曲或扭转等），</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3</a:t>
                      </a:r>
                      <a:r>
                        <a:rPr kumimoji="0" lang="zh-CN" altLang="en-US" sz="2400" b="1" i="0" u="none" strike="noStrike" cap="none" normalizeH="0" baseline="0" smtClean="0">
                          <a:ln>
                            <a:noFill/>
                          </a:ln>
                          <a:solidFill>
                            <a:schemeClr val="tx1"/>
                          </a:solidFill>
                          <a:effectLst/>
                          <a:latin typeface="Arial" charset="0"/>
                          <a:ea typeface="幼圆" pitchFamily="49" charset="-122"/>
                        </a:rPr>
                        <a:t>、载荷的大小以及分布特点（如均布载荷或集中载荷）。</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28575" cap="flat" cmpd="sng" algn="ctr">
                      <a:solidFill>
                        <a:srgbClr val="F91605"/>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1068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环境状况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91605"/>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a:t>
                      </a:r>
                      <a:r>
                        <a:rPr kumimoji="0" lang="zh-CN" altLang="en-US" sz="2400" b="1" i="0" u="none" strike="noStrike" cap="none" normalizeH="0" baseline="0" smtClean="0">
                          <a:ln>
                            <a:noFill/>
                          </a:ln>
                          <a:solidFill>
                            <a:schemeClr val="tx1"/>
                          </a:solidFill>
                          <a:effectLst/>
                          <a:latin typeface="Arial" charset="0"/>
                          <a:ea typeface="幼圆" pitchFamily="49" charset="-122"/>
                        </a:rPr>
                        <a:t>、温度（如低温、高温、常温或变温）</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2</a:t>
                      </a:r>
                      <a:r>
                        <a:rPr kumimoji="0" lang="zh-CN" altLang="en-US" sz="2400" b="1" i="0" u="none" strike="noStrike" cap="none" normalizeH="0" baseline="0" smtClean="0">
                          <a:ln>
                            <a:noFill/>
                          </a:ln>
                          <a:solidFill>
                            <a:schemeClr val="tx1"/>
                          </a:solidFill>
                          <a:effectLst/>
                          <a:latin typeface="Arial" charset="0"/>
                          <a:ea typeface="幼圆" pitchFamily="49" charset="-122"/>
                        </a:rPr>
                        <a:t>、介质情况（如有无腐蚀或摩擦作用）。</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603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特殊功能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91605"/>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导电性、磁性、热膨胀性、比重、外观等。</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23528" y="404664"/>
            <a:ext cx="6235824" cy="1118617"/>
          </a:xfrm>
        </p:spPr>
        <p:txBody>
          <a:bodyPr/>
          <a:lstStyle/>
          <a:p>
            <a:pPr marL="742950" indent="-742950" algn="l">
              <a:buClr>
                <a:srgbClr val="C00000"/>
              </a:buClr>
              <a:buFont typeface="+mj-ea"/>
              <a:buAutoNum type="circleNumDbPlain" startAt="2"/>
            </a:pPr>
            <a:r>
              <a:rPr lang="zh-CN" altLang="en-US" sz="3600" b="1" dirty="0" smtClean="0">
                <a:latin typeface="黑体" pitchFamily="2" charset="-122"/>
                <a:ea typeface="黑体" pitchFamily="2" charset="-122"/>
              </a:rPr>
              <a:t>进行</a:t>
            </a:r>
            <a:r>
              <a:rPr lang="zh-CN" altLang="en-US" sz="3600" b="1" dirty="0">
                <a:latin typeface="黑体" pitchFamily="2" charset="-122"/>
                <a:ea typeface="黑体" pitchFamily="2" charset="-122"/>
              </a:rPr>
              <a:t>失效分析 </a:t>
            </a:r>
          </a:p>
        </p:txBody>
      </p:sp>
      <p:sp>
        <p:nvSpPr>
          <p:cNvPr id="10243" name="Rectangle 3"/>
          <p:cNvSpPr>
            <a:spLocks noGrp="1" noChangeArrowheads="1"/>
          </p:cNvSpPr>
          <p:nvPr>
            <p:ph type="body" sz="half" idx="1"/>
          </p:nvPr>
        </p:nvSpPr>
        <p:spPr>
          <a:xfrm>
            <a:off x="323528" y="1124744"/>
            <a:ext cx="8496300" cy="904875"/>
          </a:xfrm>
        </p:spPr>
        <p:txBody>
          <a:bodyPr/>
          <a:lstStyle/>
          <a:p>
            <a:pPr>
              <a:lnSpc>
                <a:spcPct val="90000"/>
              </a:lnSpc>
            </a:pPr>
            <a:r>
              <a:rPr lang="zh-CN" altLang="en-US" sz="2800" b="1" dirty="0"/>
              <a:t>失效抗力取决于材料的性能，对零件主要失效形式的分析常常可以综合出零件所要求的主要使用性能</a:t>
            </a:r>
          </a:p>
        </p:txBody>
      </p:sp>
      <p:graphicFrame>
        <p:nvGraphicFramePr>
          <p:cNvPr id="10293" name="Group 53"/>
          <p:cNvGraphicFramePr>
            <a:graphicFrameLocks noGrp="1"/>
          </p:cNvGraphicFramePr>
          <p:nvPr>
            <p:ph sz="half" idx="2"/>
          </p:nvPr>
        </p:nvGraphicFramePr>
        <p:xfrm>
          <a:off x="468313" y="2133600"/>
          <a:ext cx="8424862" cy="4511040"/>
        </p:xfrm>
        <a:graphic>
          <a:graphicData uri="http://schemas.openxmlformats.org/drawingml/2006/table">
            <a:tbl>
              <a:tblPr/>
              <a:tblGrid>
                <a:gridCol w="828675"/>
                <a:gridCol w="1203325"/>
                <a:gridCol w="1204912"/>
                <a:gridCol w="1203325"/>
                <a:gridCol w="1965325"/>
                <a:gridCol w="2019300"/>
              </a:tblGrid>
              <a:tr h="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幼圆" pitchFamily="49" charset="-122"/>
                        </a:rPr>
                        <a:t>零 件 </a:t>
                      </a:r>
                      <a:endParaRPr kumimoji="0" lang="zh-CN" altLang="en-US" sz="1800" b="0" i="0" u="none" strike="noStrike" cap="none" normalizeH="0" baseline="0" dirty="0" smtClean="0">
                        <a:ln>
                          <a:noFill/>
                        </a:ln>
                        <a:solidFill>
                          <a:schemeClr val="tx1"/>
                        </a:solidFill>
                        <a:effectLst/>
                        <a:latin typeface="Arial" charset="0"/>
                        <a:ea typeface="宋体" charset="-122"/>
                      </a:endParaRPr>
                    </a:p>
                  </a:txBody>
                  <a:tcPr anchor="ctr" horzOverflow="overflow">
                    <a:lnL w="28575" cap="flat" cmpd="sng" algn="ctr">
                      <a:solidFill>
                        <a:srgbClr val="F91605"/>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F91605"/>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CCFF"/>
                    </a:solid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工作条件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F91605"/>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CCFF"/>
                    </a:solid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常用失效形式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F91605"/>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CCFF"/>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性能要求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28575" cap="flat" cmpd="sng" algn="ctr">
                      <a:solidFill>
                        <a:srgbClr val="F91605"/>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CCFF"/>
                    </a:solidFill>
                  </a:tcPr>
                </a:tc>
              </a:tr>
              <a:tr h="2238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幼圆" pitchFamily="49" charset="-122"/>
                        </a:rPr>
                        <a:t>应力种类 </a:t>
                      </a:r>
                      <a:endParaRPr kumimoji="0" lang="zh-CN" altLang="en-US" sz="1800" b="0" i="0" u="none" strike="noStrike" cap="none" normalizeH="0" baseline="0" dirty="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载荷性质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受载状态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CCFF"/>
                    </a:solidFill>
                  </a:tcPr>
                </a:tc>
                <a:tc vMerge="1">
                  <a:txBody>
                    <a:bodyPr/>
                    <a:lstStyle/>
                    <a:p>
                      <a:endParaRPr lang="zh-CN" altLang="en-US"/>
                    </a:p>
                  </a:txBody>
                  <a:tcPr/>
                </a:tc>
                <a:tc vMerge="1">
                  <a:txBody>
                    <a:bodyPr/>
                    <a:lstStyle/>
                    <a:p>
                      <a:endParaRPr lang="zh-CN" altLang="en-US"/>
                    </a:p>
                  </a:txBody>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幼圆" pitchFamily="49" charset="-122"/>
                        </a:rPr>
                        <a:t>螺 栓 </a:t>
                      </a:r>
                      <a:endParaRPr kumimoji="0" lang="zh-CN" altLang="en-US" sz="1800" b="0" i="0" u="none" strike="noStrike" cap="none" normalizeH="0" baseline="0" dirty="0" smtClean="0">
                        <a:ln>
                          <a:noFill/>
                        </a:ln>
                        <a:solidFill>
                          <a:schemeClr val="tx1"/>
                        </a:solidFill>
                        <a:effectLst/>
                        <a:latin typeface="Arial" charset="0"/>
                        <a:ea typeface="宋体" charset="-122"/>
                      </a:endParaRPr>
                    </a:p>
                  </a:txBody>
                  <a:tcPr anchor="ctr" horzOverflow="overflow">
                    <a:lnL w="28575" cap="flat" cmpd="sng" algn="ctr">
                      <a:solidFill>
                        <a:srgbClr val="F91605"/>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拉、剪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静载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过量变形，断裂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强度，塑性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传动轴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28575" cap="flat" cmpd="sng" algn="ctr">
                      <a:solidFill>
                        <a:srgbClr val="F91605"/>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弯、扭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幼圆" pitchFamily="49" charset="-122"/>
                        </a:rPr>
                        <a:t>循环，</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幼圆" pitchFamily="49" charset="-122"/>
                        </a:rPr>
                        <a:t>冲击 </a:t>
                      </a:r>
                      <a:endParaRPr kumimoji="0" lang="zh-CN" altLang="en-US" sz="1800" b="0" i="0" u="none" strike="noStrike" cap="none" normalizeH="0" baseline="0" dirty="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轴颈摩擦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幼圆" pitchFamily="49" charset="-122"/>
                        </a:rPr>
                        <a:t>疲劳断裂，过量变形，轴颈磨损 </a:t>
                      </a:r>
                      <a:endParaRPr kumimoji="0" lang="zh-CN" altLang="en-US" sz="1800" b="0" i="0" u="none" strike="noStrike" cap="none" normalizeH="0" baseline="0" dirty="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综合力学性能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传动齿轮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28575" cap="flat" cmpd="sng" algn="ctr">
                      <a:solidFill>
                        <a:srgbClr val="F91605"/>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压、弯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循环，</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冲击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摩擦，振动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断齿，磨损，疲劳断裂，接触疲劳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表面高强度及疲劳极限，心部强度及韧性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弹 簧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28575" cap="flat" cmpd="sng" algn="ctr">
                      <a:solidFill>
                        <a:srgbClr val="F91605"/>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扭、弯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交变，</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冲击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振动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幼圆" pitchFamily="49" charset="-122"/>
                        </a:rPr>
                        <a:t>弹性失稳，疲劳破坏 </a:t>
                      </a:r>
                      <a:endParaRPr kumimoji="0" lang="zh-CN" altLang="en-US" sz="1800" b="0" i="0" u="none" strike="noStrike" cap="none" normalizeH="0" baseline="0" dirty="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charset="0"/>
                          <a:ea typeface="幼圆" pitchFamily="49" charset="-122"/>
                        </a:rPr>
                        <a:t>弹性极限，屈强比，疲劳极限 </a:t>
                      </a:r>
                      <a:endParaRPr kumimoji="0" lang="zh-CN" altLang="en-US" sz="1800" b="0" i="0" u="none" strike="noStrike" cap="none" normalizeH="0" baseline="0" dirty="0" smtClean="0">
                        <a:ln>
                          <a:noFill/>
                        </a:ln>
                        <a:solidFill>
                          <a:schemeClr val="tx1"/>
                        </a:solidFill>
                        <a:effectLst/>
                        <a:latin typeface="Arial" charset="0"/>
                        <a:ea typeface="宋体" charset="-122"/>
                      </a:endParaRPr>
                    </a:p>
                  </a:txBody>
                  <a:tcPr anchor="ctr" horzOverflow="overflow">
                    <a:lnL w="1905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solidFill>
                      <a:schemeClr val="accent5">
                        <a:lumMod val="75000"/>
                      </a:schemeClr>
                    </a:solidFill>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404664"/>
            <a:ext cx="8229600" cy="1012974"/>
          </a:xfrm>
        </p:spPr>
        <p:txBody>
          <a:bodyPr/>
          <a:lstStyle/>
          <a:p>
            <a:pPr marL="742950" indent="-742950" algn="l">
              <a:buClr>
                <a:srgbClr val="C00000"/>
              </a:buClr>
              <a:buFont typeface="+mj-ea"/>
              <a:buAutoNum type="circleNumDbPlain" startAt="3"/>
            </a:pPr>
            <a:r>
              <a:rPr lang="zh-CN" altLang="en-US" dirty="0" smtClean="0"/>
              <a:t>零件</a:t>
            </a:r>
            <a:r>
              <a:rPr lang="zh-CN" altLang="en-US" dirty="0"/>
              <a:t>性能要求的指标化 </a:t>
            </a:r>
          </a:p>
        </p:txBody>
      </p:sp>
      <p:sp>
        <p:nvSpPr>
          <p:cNvPr id="11267" name="Rectangle 3"/>
          <p:cNvSpPr>
            <a:spLocks noGrp="1" noChangeArrowheads="1"/>
          </p:cNvSpPr>
          <p:nvPr>
            <p:ph type="body" idx="1"/>
          </p:nvPr>
        </p:nvSpPr>
        <p:spPr>
          <a:xfrm>
            <a:off x="457200" y="1371600"/>
            <a:ext cx="8153400" cy="4937125"/>
          </a:xfrm>
        </p:spPr>
        <p:txBody>
          <a:bodyPr/>
          <a:lstStyle/>
          <a:p>
            <a:r>
              <a:rPr lang="zh-CN" altLang="en-US" sz="2800" b="1" dirty="0"/>
              <a:t>将零件对使用性能的要求具体转化为实验室力学性能指标（如强度、韧性、塑性、硬度等）；</a:t>
            </a:r>
          </a:p>
          <a:p>
            <a:r>
              <a:rPr lang="zh-CN" altLang="en-US" sz="2800" b="1" dirty="0"/>
              <a:t>再根据工作应力 、使用寿命或安全性确定性能指标的具体数值。 </a:t>
            </a:r>
          </a:p>
        </p:txBody>
      </p:sp>
      <p:sp>
        <p:nvSpPr>
          <p:cNvPr id="4" name="Rectangle 5"/>
          <p:cNvSpPr>
            <a:spLocks noChangeArrowheads="1"/>
          </p:cNvSpPr>
          <p:nvPr/>
        </p:nvSpPr>
        <p:spPr bwMode="auto">
          <a:xfrm>
            <a:off x="323528" y="3297262"/>
            <a:ext cx="8353425" cy="2940050"/>
          </a:xfrm>
          <a:prstGeom prst="rect">
            <a:avLst/>
          </a:prstGeom>
          <a:solidFill>
            <a:srgbClr val="FFCCCC"/>
          </a:solidFill>
          <a:ln w="9525">
            <a:noFill/>
            <a:miter lim="800000"/>
            <a:headEnd/>
            <a:tailEnd/>
          </a:ln>
        </p:spPr>
        <p:txBody>
          <a:bodyPr anchor="ctr">
            <a:spAutoFit/>
          </a:bodyPr>
          <a:lstStyle/>
          <a:p>
            <a:pPr marL="342900" indent="-342900" algn="just" eaLnBrk="0" hangingPunct="0">
              <a:lnSpc>
                <a:spcPct val="120000"/>
              </a:lnSpc>
            </a:pPr>
            <a:r>
              <a:rPr lang="zh-CN" altLang="en-US" sz="2200" b="1" dirty="0">
                <a:latin typeface="Times New Roman" pitchFamily="18" charset="0"/>
                <a:cs typeface="Times New Roman" pitchFamily="18" charset="0"/>
              </a:rPr>
              <a:t>      在利用具体性能指标时，必须</a:t>
            </a:r>
            <a:r>
              <a:rPr lang="zh-CN" altLang="en-US" sz="2400" b="1" dirty="0">
                <a:solidFill>
                  <a:srgbClr val="9933FF"/>
                </a:solidFill>
                <a:latin typeface="Times New Roman" pitchFamily="18" charset="0"/>
                <a:cs typeface="Times New Roman" pitchFamily="18" charset="0"/>
              </a:rPr>
              <a:t>注意几个问题：</a:t>
            </a:r>
          </a:p>
          <a:p>
            <a:pPr marL="342900" indent="-342900" algn="just" eaLnBrk="0" hangingPunct="0">
              <a:lnSpc>
                <a:spcPct val="120000"/>
              </a:lnSpc>
            </a:pPr>
            <a:r>
              <a:rPr lang="zh-CN" altLang="en-US" sz="2200" b="1" dirty="0">
                <a:latin typeface="Times New Roman" pitchFamily="18" charset="0"/>
                <a:cs typeface="Times New Roman" pitchFamily="18" charset="0"/>
              </a:rPr>
              <a:t>①  </a:t>
            </a:r>
            <a:r>
              <a:rPr lang="zh-CN" altLang="en-US" sz="2200" b="1" dirty="0">
                <a:solidFill>
                  <a:srgbClr val="0000CC"/>
                </a:solidFill>
                <a:latin typeface="Times New Roman" pitchFamily="18" charset="0"/>
                <a:cs typeface="Times New Roman" pitchFamily="18" charset="0"/>
              </a:rPr>
              <a:t>材料的性能指标各有其物理意义：</a:t>
            </a:r>
          </a:p>
          <a:p>
            <a:pPr marL="800100" lvl="1" indent="-342900" algn="just" eaLnBrk="0" hangingPunct="0">
              <a:lnSpc>
                <a:spcPct val="120000"/>
              </a:lnSpc>
            </a:pPr>
            <a:r>
              <a:rPr lang="zh-CN" altLang="en-US" sz="2200" b="1" dirty="0">
                <a:latin typeface="Times New Roman" pitchFamily="18" charset="0"/>
                <a:cs typeface="Times New Roman" pitchFamily="18" charset="0"/>
              </a:rPr>
              <a:t>有的可直接用于设计计算，例如屈服强度</a:t>
            </a:r>
            <a:r>
              <a:rPr lang="zh-CN" altLang="en-US" sz="2200" b="1" dirty="0"/>
              <a:t>等；</a:t>
            </a:r>
          </a:p>
          <a:p>
            <a:pPr marL="800100" lvl="1" indent="-342900" algn="just" eaLnBrk="0" hangingPunct="0">
              <a:lnSpc>
                <a:spcPct val="120000"/>
              </a:lnSpc>
            </a:pPr>
            <a:r>
              <a:rPr lang="zh-CN" altLang="en-US" sz="2200" b="1" dirty="0"/>
              <a:t>有些不能直接应用于设计计算，如冲击韧性及塑性指标。</a:t>
            </a:r>
          </a:p>
          <a:p>
            <a:pPr marL="342900" indent="-342900" algn="just" eaLnBrk="0" hangingPunct="0">
              <a:lnSpc>
                <a:spcPct val="120000"/>
              </a:lnSpc>
            </a:pPr>
            <a:r>
              <a:rPr lang="zh-CN" altLang="en-US" sz="2200" b="1" dirty="0"/>
              <a:t>② 复杂条件下工作的零件，须采用</a:t>
            </a:r>
            <a:r>
              <a:rPr lang="zh-CN" altLang="en-US" sz="2200" b="1" dirty="0">
                <a:solidFill>
                  <a:srgbClr val="0000CC"/>
                </a:solidFill>
              </a:rPr>
              <a:t>特殊实验室性能指标</a:t>
            </a:r>
            <a:r>
              <a:rPr lang="zh-CN" altLang="en-US" sz="2200" b="1" dirty="0"/>
              <a:t>作选材依据；</a:t>
            </a:r>
          </a:p>
          <a:p>
            <a:pPr marL="342900" indent="-342900" algn="just" eaLnBrk="0" hangingPunct="0">
              <a:lnSpc>
                <a:spcPct val="120000"/>
              </a:lnSpc>
            </a:pPr>
            <a:r>
              <a:rPr lang="zh-CN" altLang="en-US" sz="2200" b="1" dirty="0"/>
              <a:t>③ 材料的性能</a:t>
            </a:r>
            <a:r>
              <a:rPr lang="zh-CN" altLang="en-US" sz="2200" b="1" dirty="0">
                <a:solidFill>
                  <a:srgbClr val="0000CC"/>
                </a:solidFill>
              </a:rPr>
              <a:t>不能简单等同于手册</a:t>
            </a:r>
            <a:r>
              <a:rPr lang="zh-CN" altLang="en-US" sz="2200" b="1" dirty="0"/>
              <a:t>上的某一个确定的数值。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a:xfrm>
            <a:off x="685800" y="1628800"/>
            <a:ext cx="7772400" cy="4179168"/>
          </a:xfrm>
        </p:spPr>
        <p:txBody>
          <a:bodyPr/>
          <a:lstStyle/>
          <a:p>
            <a:pPr>
              <a:lnSpc>
                <a:spcPct val="80000"/>
              </a:lnSpc>
            </a:pPr>
            <a:r>
              <a:rPr lang="zh-CN" altLang="en-US" sz="2800" b="1" dirty="0"/>
              <a:t>塑性、韧性过剩而降低零件寿命。 </a:t>
            </a:r>
          </a:p>
          <a:p>
            <a:pPr lvl="1">
              <a:lnSpc>
                <a:spcPct val="80000"/>
              </a:lnSpc>
            </a:pPr>
            <a:r>
              <a:rPr lang="zh-CN" altLang="en-US" sz="2400" b="1" dirty="0"/>
              <a:t>例如用</a:t>
            </a:r>
            <a:r>
              <a:rPr lang="en-US" altLang="zh-CN" sz="2400" b="1" dirty="0" err="1"/>
              <a:t>35CrMo</a:t>
            </a:r>
            <a:r>
              <a:rPr lang="zh-CN" altLang="en-US" sz="2400" b="1" dirty="0"/>
              <a:t>制造的</a:t>
            </a:r>
            <a:r>
              <a:rPr lang="en-US" altLang="zh-CN" sz="2400" b="1" dirty="0" err="1"/>
              <a:t>10t</a:t>
            </a:r>
            <a:r>
              <a:rPr lang="zh-CN" altLang="en-US" sz="2400" b="1" dirty="0"/>
              <a:t>模锻锤锤杆</a:t>
            </a:r>
          </a:p>
          <a:p>
            <a:pPr lvl="1">
              <a:lnSpc>
                <a:spcPct val="80000"/>
              </a:lnSpc>
            </a:pPr>
            <a:r>
              <a:rPr lang="zh-CN" altLang="en-US" sz="2400" b="1" dirty="0"/>
              <a:t>调质处理（高塑性、韧性、承受较大的冲击载荷）</a:t>
            </a:r>
            <a:r>
              <a:rPr lang="en-US" altLang="zh-CN" sz="2400" b="1" dirty="0"/>
              <a:t>----</a:t>
            </a:r>
            <a:r>
              <a:rPr lang="zh-CN" altLang="en-US" sz="2400" b="1" dirty="0"/>
              <a:t>疲劳断裂；</a:t>
            </a:r>
          </a:p>
          <a:p>
            <a:pPr lvl="1">
              <a:lnSpc>
                <a:spcPct val="80000"/>
              </a:lnSpc>
            </a:pPr>
            <a:r>
              <a:rPr lang="zh-CN" altLang="en-US" sz="2400" b="1" dirty="0"/>
              <a:t>淬火</a:t>
            </a:r>
            <a:r>
              <a:rPr lang="en-US" altLang="zh-CN" sz="2400" b="1" dirty="0"/>
              <a:t>+</a:t>
            </a:r>
            <a:r>
              <a:rPr lang="zh-CN" altLang="en-US" sz="2400" b="1" dirty="0"/>
              <a:t>中温回火（表面硬度提高）</a:t>
            </a:r>
            <a:r>
              <a:rPr lang="en-US" altLang="zh-CN" sz="2400" b="1" dirty="0"/>
              <a:t>----</a:t>
            </a:r>
            <a:r>
              <a:rPr lang="zh-CN" altLang="en-US" sz="2400" b="1" dirty="0"/>
              <a:t>寿命提高</a:t>
            </a:r>
            <a:r>
              <a:rPr lang="en-US" altLang="zh-CN" sz="2400" b="1" dirty="0"/>
              <a:t>3</a:t>
            </a:r>
            <a:r>
              <a:rPr lang="zh-CN" altLang="en-US" sz="2400" b="1" dirty="0"/>
              <a:t>－</a:t>
            </a:r>
            <a:r>
              <a:rPr lang="en-US" altLang="zh-CN" sz="2400" b="1" dirty="0"/>
              <a:t>20</a:t>
            </a:r>
            <a:r>
              <a:rPr lang="zh-CN" altLang="en-US" sz="2400" b="1" dirty="0"/>
              <a:t>倍以上。</a:t>
            </a:r>
          </a:p>
          <a:p>
            <a:pPr>
              <a:lnSpc>
                <a:spcPct val="80000"/>
              </a:lnSpc>
            </a:pPr>
            <a:r>
              <a:rPr lang="zh-CN" altLang="en-US" sz="2800" b="1" dirty="0"/>
              <a:t>追求强度越高越好，贸然将零件置于低应力脆断的危险中。 </a:t>
            </a:r>
          </a:p>
          <a:p>
            <a:pPr lvl="1">
              <a:lnSpc>
                <a:spcPct val="80000"/>
              </a:lnSpc>
            </a:pPr>
            <a:r>
              <a:rPr lang="zh-CN" altLang="en-US" sz="2400" b="1" dirty="0"/>
              <a:t>例如高周疲劳断裂</a:t>
            </a:r>
          </a:p>
          <a:p>
            <a:pPr lvl="1">
              <a:lnSpc>
                <a:spcPct val="80000"/>
              </a:lnSpc>
            </a:pPr>
            <a:r>
              <a:rPr lang="zh-CN" altLang="en-US" sz="2400" b="1" dirty="0"/>
              <a:t>材料的强度在</a:t>
            </a:r>
            <a:r>
              <a:rPr lang="en-US" altLang="zh-CN" sz="2400" b="1" dirty="0" err="1"/>
              <a:t>σb</a:t>
            </a:r>
            <a:r>
              <a:rPr lang="zh-CN" altLang="en-US" sz="2400" b="1" dirty="0"/>
              <a:t>＜</a:t>
            </a:r>
            <a:r>
              <a:rPr lang="en-US" altLang="zh-CN" sz="2400" b="1" dirty="0" err="1"/>
              <a:t>1400MPa</a:t>
            </a:r>
            <a:r>
              <a:rPr lang="zh-CN" altLang="en-US" sz="2400" b="1" dirty="0"/>
              <a:t>范围内</a:t>
            </a:r>
            <a:r>
              <a:rPr lang="en-US" altLang="zh-CN" sz="2400" b="1" dirty="0"/>
              <a:t>----</a:t>
            </a:r>
            <a:r>
              <a:rPr lang="zh-CN" altLang="en-US" sz="2400" b="1" dirty="0"/>
              <a:t>强度越高，疲劳强度亦高；</a:t>
            </a:r>
          </a:p>
          <a:p>
            <a:pPr lvl="1">
              <a:lnSpc>
                <a:spcPct val="80000"/>
              </a:lnSpc>
            </a:pPr>
            <a:r>
              <a:rPr lang="zh-CN" altLang="en-US" sz="2400" b="1" dirty="0"/>
              <a:t>若材料的强度在</a:t>
            </a:r>
            <a:r>
              <a:rPr lang="en-US" altLang="zh-CN" sz="2400" b="1" dirty="0" err="1"/>
              <a:t>σb</a:t>
            </a:r>
            <a:r>
              <a:rPr lang="zh-CN" altLang="en-US" sz="2400" b="1" dirty="0"/>
              <a:t>＞</a:t>
            </a:r>
            <a:r>
              <a:rPr lang="en-US" altLang="zh-CN" sz="2400" b="1" dirty="0" err="1"/>
              <a:t>1400Mpa</a:t>
            </a:r>
            <a:r>
              <a:rPr lang="zh-CN" altLang="en-US" sz="2400" b="1" dirty="0"/>
              <a:t>范围</a:t>
            </a:r>
            <a:r>
              <a:rPr lang="en-US" altLang="zh-CN" sz="2400" b="1" dirty="0"/>
              <a:t>----</a:t>
            </a:r>
            <a:r>
              <a:rPr lang="zh-CN" altLang="en-US" sz="2400" b="1" dirty="0"/>
              <a:t>疲劳寿命随强度的增加反而降低</a:t>
            </a:r>
            <a:endParaRPr lang="zh-CN" altLang="en-US" sz="2400" dirty="0"/>
          </a:p>
        </p:txBody>
      </p:sp>
      <p:sp>
        <p:nvSpPr>
          <p:cNvPr id="4" name="矩形 3"/>
          <p:cNvSpPr/>
          <p:nvPr/>
        </p:nvSpPr>
        <p:spPr>
          <a:xfrm>
            <a:off x="144016" y="404664"/>
            <a:ext cx="8604448" cy="954107"/>
          </a:xfrm>
          <a:prstGeom prst="rect">
            <a:avLst/>
          </a:prstGeom>
        </p:spPr>
        <p:txBody>
          <a:bodyPr wrap="square">
            <a:spAutoFit/>
          </a:bodyPr>
          <a:lstStyle/>
          <a:p>
            <a:pPr lvl="1"/>
            <a:r>
              <a:rPr lang="zh-CN" altLang="en-US" sz="2800" b="1" dirty="0" smtClean="0">
                <a:latin typeface="黑体" pitchFamily="2" charset="-122"/>
                <a:ea typeface="黑体" pitchFamily="2" charset="-122"/>
              </a:rPr>
              <a:t>应综合考虑塑性、韧性和强度指标，并加以合理的配合。</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ChangeArrowheads="1"/>
          </p:cNvSpPr>
          <p:nvPr/>
        </p:nvSpPr>
        <p:spPr bwMode="auto">
          <a:xfrm>
            <a:off x="1500188" y="214313"/>
            <a:ext cx="6456362" cy="762000"/>
          </a:xfrm>
          <a:prstGeom prst="rect">
            <a:avLst/>
          </a:prstGeom>
          <a:noFill/>
          <a:ln w="9525">
            <a:noFill/>
            <a:miter lim="800000"/>
            <a:headEnd/>
            <a:tailEnd/>
          </a:ln>
        </p:spPr>
        <p:txBody>
          <a:bodyPr>
            <a:spAutoFit/>
          </a:bodyPr>
          <a:lstStyle/>
          <a:p>
            <a:pPr algn="ctr">
              <a:buClr>
                <a:srgbClr val="E18101"/>
              </a:buClr>
            </a:pPr>
            <a:r>
              <a:rPr lang="zh-CN" altLang="en-US" sz="4400" b="1" dirty="0" smtClean="0">
                <a:solidFill>
                  <a:schemeClr val="tx2"/>
                </a:solidFill>
                <a:latin typeface="华文琥珀" pitchFamily="2" charset="-122"/>
                <a:ea typeface="华文琥珀" pitchFamily="2" charset="-122"/>
              </a:rPr>
              <a:t>一、机械零件</a:t>
            </a:r>
            <a:r>
              <a:rPr lang="zh-CN" altLang="en-US" sz="4400" b="1" dirty="0">
                <a:solidFill>
                  <a:schemeClr val="tx2"/>
                </a:solidFill>
                <a:latin typeface="华文琥珀" pitchFamily="2" charset="-122"/>
                <a:ea typeface="华文琥珀" pitchFamily="2" charset="-122"/>
              </a:rPr>
              <a:t>的失效</a:t>
            </a:r>
            <a:endParaRPr lang="en-US" altLang="zh-CN" sz="4400" b="1" dirty="0">
              <a:solidFill>
                <a:schemeClr val="tx2"/>
              </a:solidFill>
              <a:latin typeface="华文琥珀" pitchFamily="2" charset="-122"/>
              <a:ea typeface="华文琥珀" pitchFamily="2" charset="-122"/>
            </a:endParaRPr>
          </a:p>
        </p:txBody>
      </p:sp>
      <p:sp>
        <p:nvSpPr>
          <p:cNvPr id="8195" name="矩形 3"/>
          <p:cNvSpPr>
            <a:spLocks noChangeArrowheads="1"/>
          </p:cNvSpPr>
          <p:nvPr/>
        </p:nvSpPr>
        <p:spPr bwMode="auto">
          <a:xfrm>
            <a:off x="285750" y="5157192"/>
            <a:ext cx="8643938" cy="1123950"/>
          </a:xfrm>
          <a:prstGeom prst="rect">
            <a:avLst/>
          </a:prstGeom>
          <a:solidFill>
            <a:srgbClr val="CCCCFF"/>
          </a:solidFill>
          <a:ln w="9525">
            <a:noFill/>
            <a:miter lim="800000"/>
            <a:headEnd/>
            <a:tailEnd/>
          </a:ln>
        </p:spPr>
        <p:txBody>
          <a:bodyPr>
            <a:spAutoFit/>
          </a:bodyPr>
          <a:lstStyle/>
          <a:p>
            <a:pPr>
              <a:lnSpc>
                <a:spcPct val="130000"/>
              </a:lnSpc>
            </a:pPr>
            <a:r>
              <a:rPr lang="zh-CN" altLang="en-US" sz="2600" b="1" u="sng" dirty="0">
                <a:solidFill>
                  <a:srgbClr val="FF3399"/>
                </a:solidFill>
                <a:latin typeface="黑体" pitchFamily="2" charset="-122"/>
                <a:ea typeface="黑体" pitchFamily="2" charset="-122"/>
              </a:rPr>
              <a:t>失效：</a:t>
            </a:r>
            <a:r>
              <a:rPr lang="zh-CN" altLang="en-US" sz="2600" b="1" dirty="0">
                <a:solidFill>
                  <a:srgbClr val="0000CC"/>
                </a:solidFill>
                <a:latin typeface="黑体" pitchFamily="2" charset="-122"/>
                <a:ea typeface="黑体" pitchFamily="2" charset="-122"/>
              </a:rPr>
              <a:t>主要指零件于某种原因，导致其尺寸、形状、或材料的组织与性能的变化而不能完满地完成指定的功能。</a:t>
            </a:r>
          </a:p>
        </p:txBody>
      </p:sp>
      <p:sp>
        <p:nvSpPr>
          <p:cNvPr id="7172" name="Text Box 6"/>
          <p:cNvSpPr txBox="1">
            <a:spLocks noChangeArrowheads="1"/>
          </p:cNvSpPr>
          <p:nvPr/>
        </p:nvSpPr>
        <p:spPr bwMode="auto">
          <a:xfrm>
            <a:off x="285750" y="1643063"/>
            <a:ext cx="8462963" cy="1126462"/>
          </a:xfrm>
          <a:prstGeom prst="rect">
            <a:avLst/>
          </a:prstGeom>
          <a:noFill/>
          <a:ln w="9525" algn="ctr">
            <a:noFill/>
            <a:miter lim="800000"/>
            <a:headEnd/>
            <a:tailEnd/>
          </a:ln>
        </p:spPr>
        <p:txBody>
          <a:bodyPr>
            <a:spAutoFit/>
          </a:bodyPr>
          <a:lstStyle/>
          <a:p>
            <a:pPr algn="just">
              <a:lnSpc>
                <a:spcPct val="140000"/>
              </a:lnSpc>
              <a:spcBef>
                <a:spcPct val="50000"/>
              </a:spcBef>
            </a:pPr>
            <a:r>
              <a:rPr lang="en-US" altLang="zh-CN" sz="2400"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每种机器零件都具有一定功能</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或完成规定运动，或传递力、力矩或能量。</a:t>
            </a:r>
          </a:p>
        </p:txBody>
      </p:sp>
      <p:grpSp>
        <p:nvGrpSpPr>
          <p:cNvPr id="2" name="Group 11"/>
          <p:cNvGrpSpPr>
            <a:grpSpLocks/>
          </p:cNvGrpSpPr>
          <p:nvPr/>
        </p:nvGrpSpPr>
        <p:grpSpPr bwMode="auto">
          <a:xfrm>
            <a:off x="785813" y="3043238"/>
            <a:ext cx="7885112" cy="2027237"/>
            <a:chOff x="495" y="1917"/>
            <a:chExt cx="4967" cy="1277"/>
          </a:xfrm>
        </p:grpSpPr>
        <p:sp>
          <p:nvSpPr>
            <p:cNvPr id="7177" name="Text Box 7"/>
            <p:cNvSpPr txBox="1">
              <a:spLocks noChangeArrowheads="1"/>
            </p:cNvSpPr>
            <p:nvPr/>
          </p:nvSpPr>
          <p:spPr bwMode="auto">
            <a:xfrm>
              <a:off x="495" y="1917"/>
              <a:ext cx="4967" cy="288"/>
            </a:xfrm>
            <a:prstGeom prst="rect">
              <a:avLst/>
            </a:prstGeom>
            <a:solidFill>
              <a:srgbClr val="FFCCCC"/>
            </a:solidFill>
            <a:ln w="9525" algn="ctr">
              <a:noFill/>
              <a:miter lim="800000"/>
              <a:headEnd/>
              <a:tailEnd/>
            </a:ln>
          </p:spPr>
          <p:txBody>
            <a:bodyPr>
              <a:spAutoFit/>
            </a:bodyPr>
            <a:lstStyle/>
            <a:p>
              <a:pPr>
                <a:spcBef>
                  <a:spcPct val="50000"/>
                </a:spcBef>
              </a:pPr>
              <a:r>
                <a:rPr lang="zh-CN" altLang="en-US" sz="2400" b="1">
                  <a:solidFill>
                    <a:srgbClr val="002060"/>
                  </a:solidFill>
                  <a:latin typeface="楷体_GB2312" pitchFamily="49" charset="-122"/>
                  <a:ea typeface="楷体_GB2312" pitchFamily="49" charset="-122"/>
                </a:rPr>
                <a:t>下列任何一种情况的发生，都可以认为零件已失效：</a:t>
              </a:r>
            </a:p>
          </p:txBody>
        </p:sp>
        <p:sp>
          <p:nvSpPr>
            <p:cNvPr id="7178" name="Text Box 8"/>
            <p:cNvSpPr txBox="1">
              <a:spLocks noChangeArrowheads="1"/>
            </p:cNvSpPr>
            <p:nvPr/>
          </p:nvSpPr>
          <p:spPr bwMode="auto">
            <a:xfrm>
              <a:off x="1125" y="2205"/>
              <a:ext cx="3538" cy="989"/>
            </a:xfrm>
            <a:prstGeom prst="rect">
              <a:avLst/>
            </a:prstGeom>
            <a:solidFill>
              <a:srgbClr val="FFCCCC"/>
            </a:solidFill>
            <a:ln w="9525" algn="ctr">
              <a:noFill/>
              <a:miter lim="800000"/>
              <a:headEnd/>
              <a:tailEnd/>
            </a:ln>
          </p:spPr>
          <p:txBody>
            <a:bodyPr>
              <a:spAutoFit/>
            </a:bodyPr>
            <a:lstStyle/>
            <a:p>
              <a:pPr>
                <a:spcBef>
                  <a:spcPct val="50000"/>
                </a:spcBef>
                <a:buClr>
                  <a:schemeClr val="tx2"/>
                </a:buClr>
                <a:buFont typeface="Wingdings" pitchFamily="2" charset="2"/>
                <a:buChar char="p"/>
              </a:pPr>
              <a:r>
                <a:rPr lang="zh-CN" altLang="en-US" sz="2400" b="1">
                  <a:solidFill>
                    <a:srgbClr val="7030A0"/>
                  </a:solidFill>
                  <a:latin typeface="楷体_GB2312" pitchFamily="49" charset="-122"/>
                  <a:ea typeface="楷体_GB2312" pitchFamily="49" charset="-122"/>
                </a:rPr>
                <a:t>零件完全破坏，不能继续工作；</a:t>
              </a:r>
            </a:p>
            <a:p>
              <a:pPr>
                <a:spcBef>
                  <a:spcPct val="50000"/>
                </a:spcBef>
                <a:buClr>
                  <a:schemeClr val="tx2"/>
                </a:buClr>
                <a:buFont typeface="Wingdings" pitchFamily="2" charset="2"/>
                <a:buChar char="p"/>
              </a:pPr>
              <a:r>
                <a:rPr lang="zh-CN" altLang="en-US" sz="2400" b="1">
                  <a:solidFill>
                    <a:srgbClr val="7030A0"/>
                  </a:solidFill>
                  <a:latin typeface="楷体_GB2312" pitchFamily="49" charset="-122"/>
                  <a:ea typeface="楷体_GB2312" pitchFamily="49" charset="-122"/>
                </a:rPr>
                <a:t>零件严重损伤，不能保证工作安全；</a:t>
              </a:r>
            </a:p>
            <a:p>
              <a:pPr>
                <a:spcBef>
                  <a:spcPct val="50000"/>
                </a:spcBef>
                <a:buClr>
                  <a:schemeClr val="tx2"/>
                </a:buClr>
                <a:buFont typeface="Wingdings" pitchFamily="2" charset="2"/>
                <a:buChar char="p"/>
              </a:pPr>
              <a:r>
                <a:rPr lang="zh-CN" altLang="en-US" sz="2400" b="1">
                  <a:solidFill>
                    <a:srgbClr val="7030A0"/>
                  </a:solidFill>
                  <a:latin typeface="楷体_GB2312" pitchFamily="49" charset="-122"/>
                  <a:ea typeface="楷体_GB2312" pitchFamily="49" charset="-122"/>
                </a:rPr>
                <a:t>零件虽能安全工作，但工作效率低。</a:t>
              </a:r>
            </a:p>
          </p:txBody>
        </p:sp>
      </p:grpSp>
      <p:sp>
        <p:nvSpPr>
          <p:cNvPr id="7174" name="Rectangle 9"/>
          <p:cNvSpPr>
            <a:spLocks noChangeArrowheads="1"/>
          </p:cNvSpPr>
          <p:nvPr/>
        </p:nvSpPr>
        <p:spPr bwMode="auto">
          <a:xfrm>
            <a:off x="2973618" y="2205038"/>
            <a:ext cx="6062878" cy="535531"/>
          </a:xfrm>
          <a:prstGeom prst="rect">
            <a:avLst/>
          </a:prstGeom>
          <a:solidFill>
            <a:srgbClr val="66FFFF"/>
          </a:solidFill>
          <a:ln w="9525">
            <a:solidFill>
              <a:srgbClr val="FFFFFF"/>
            </a:solidFill>
            <a:miter lim="800000"/>
            <a:headEnd/>
            <a:tailEnd/>
          </a:ln>
        </p:spPr>
        <p:txBody>
          <a:bodyPr wrap="none">
            <a:spAutoFit/>
          </a:bodyPr>
          <a:lstStyle/>
          <a:p>
            <a:pPr>
              <a:lnSpc>
                <a:spcPct val="120000"/>
              </a:lnSpc>
              <a:spcBef>
                <a:spcPct val="50000"/>
              </a:spcBef>
            </a:pPr>
            <a:r>
              <a:rPr lang="zh-CN" altLang="en-US" sz="2400" b="1">
                <a:solidFill>
                  <a:srgbClr val="0000CC"/>
                </a:solidFill>
                <a:latin typeface="黑体" pitchFamily="2" charset="-122"/>
                <a:ea typeface="黑体" pitchFamily="2" charset="-122"/>
              </a:rPr>
              <a:t>当零部件丧失预定功能时，即发生了</a:t>
            </a:r>
            <a:r>
              <a:rPr lang="zh-CN" altLang="en-US" sz="2400" b="1" u="sng">
                <a:solidFill>
                  <a:srgbClr val="0000FF"/>
                </a:solidFill>
                <a:latin typeface="黑体" pitchFamily="2" charset="-122"/>
                <a:ea typeface="黑体" pitchFamily="2" charset="-122"/>
              </a:rPr>
              <a:t>失效</a:t>
            </a:r>
            <a:r>
              <a:rPr lang="zh-CN" altLang="en-US" sz="2400" b="1">
                <a:latin typeface="黑体" pitchFamily="2" charset="-122"/>
                <a:ea typeface="黑体" pitchFamily="2" charset="-122"/>
              </a:rPr>
              <a:t>。</a:t>
            </a:r>
          </a:p>
        </p:txBody>
      </p:sp>
      <p:sp>
        <p:nvSpPr>
          <p:cNvPr id="9" name="Rectangle 5"/>
          <p:cNvSpPr>
            <a:spLocks noChangeArrowheads="1"/>
          </p:cNvSpPr>
          <p:nvPr/>
        </p:nvSpPr>
        <p:spPr bwMode="auto">
          <a:xfrm>
            <a:off x="250825" y="1001713"/>
            <a:ext cx="3856038" cy="641350"/>
          </a:xfrm>
          <a:prstGeom prst="rect">
            <a:avLst/>
          </a:prstGeom>
          <a:noFill/>
          <a:ln w="9525" algn="ctr">
            <a:noFill/>
            <a:miter lim="800000"/>
            <a:headEnd/>
            <a:tailEnd/>
          </a:ln>
        </p:spPr>
        <p:txBody>
          <a:bodyPr anchor="ctr">
            <a:spAutoFit/>
          </a:bodyPr>
          <a:lstStyle/>
          <a:p>
            <a:pPr algn="ctr">
              <a:defRPr/>
            </a:pPr>
            <a:r>
              <a:rPr lang="en-US" altLang="zh-CN" sz="3600" b="1" dirty="0" smtClean="0">
                <a:solidFill>
                  <a:srgbClr val="FF3399"/>
                </a:solidFill>
                <a:effectLst>
                  <a:outerShdw blurRad="38100" dist="38100" dir="2700000" algn="tl">
                    <a:srgbClr val="000000">
                      <a:alpha val="43137"/>
                    </a:srgbClr>
                  </a:outerShdw>
                </a:effectLst>
                <a:latin typeface="黑体" pitchFamily="2" charset="-122"/>
                <a:ea typeface="黑体" pitchFamily="2" charset="-122"/>
              </a:rPr>
              <a:t>1</a:t>
            </a:r>
            <a:r>
              <a:rPr lang="zh-CN" altLang="en-US" sz="3600" b="1" dirty="0" smtClean="0">
                <a:solidFill>
                  <a:srgbClr val="FF3399"/>
                </a:solidFill>
                <a:effectLst>
                  <a:outerShdw blurRad="38100" dist="38100" dir="2700000" algn="tl">
                    <a:srgbClr val="000000">
                      <a:alpha val="43137"/>
                    </a:srgbClr>
                  </a:outerShdw>
                </a:effectLst>
                <a:latin typeface="黑体" pitchFamily="2" charset="-122"/>
                <a:ea typeface="黑体" pitchFamily="2" charset="-122"/>
              </a:rPr>
              <a:t>、</a:t>
            </a:r>
            <a:r>
              <a:rPr lang="zh-CN" altLang="en-US" sz="3600" b="1" dirty="0">
                <a:solidFill>
                  <a:srgbClr val="FF3399"/>
                </a:solidFill>
                <a:effectLst>
                  <a:outerShdw blurRad="38100" dist="38100" dir="2700000" algn="tl">
                    <a:srgbClr val="000000">
                      <a:alpha val="43137"/>
                    </a:srgbClr>
                  </a:outerShdw>
                </a:effectLst>
                <a:latin typeface="黑体" pitchFamily="2" charset="-122"/>
                <a:ea typeface="黑体" pitchFamily="2" charset="-122"/>
              </a:rPr>
              <a:t>失效的含义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half" idx="1"/>
          </p:nvPr>
        </p:nvSpPr>
        <p:spPr/>
        <p:txBody>
          <a:bodyPr/>
          <a:lstStyle/>
          <a:p>
            <a:pPr>
              <a:spcBef>
                <a:spcPct val="0"/>
              </a:spcBef>
            </a:pPr>
            <a:r>
              <a:rPr lang="zh-CN" altLang="en-US" sz="2800" b="1"/>
              <a:t>中碳钢</a:t>
            </a:r>
            <a:r>
              <a:rPr lang="en-US" altLang="zh-CN" sz="2800" b="1"/>
              <a:t>(0.4%C)</a:t>
            </a:r>
            <a:r>
              <a:rPr lang="zh-CN" altLang="en-US" sz="2800" b="1"/>
              <a:t>不同尺寸毛坯的力学性能</a:t>
            </a:r>
            <a:endParaRPr lang="zh-CN" altLang="en-US" sz="2800"/>
          </a:p>
        </p:txBody>
      </p:sp>
      <p:graphicFrame>
        <p:nvGraphicFramePr>
          <p:cNvPr id="12322" name="Group 34"/>
          <p:cNvGraphicFramePr>
            <a:graphicFrameLocks noGrp="1"/>
          </p:cNvGraphicFramePr>
          <p:nvPr>
            <p:ph sz="half" idx="2"/>
          </p:nvPr>
        </p:nvGraphicFramePr>
        <p:xfrm>
          <a:off x="250825" y="2276475"/>
          <a:ext cx="8713788" cy="3200400"/>
        </p:xfrm>
        <a:graphic>
          <a:graphicData uri="http://schemas.openxmlformats.org/drawingml/2006/table">
            <a:tbl>
              <a:tblPr/>
              <a:tblGrid>
                <a:gridCol w="1738313"/>
                <a:gridCol w="1746250"/>
                <a:gridCol w="1744662"/>
                <a:gridCol w="1746250"/>
                <a:gridCol w="1738313"/>
              </a:tblGrid>
              <a:tr h="749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热处理条件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毛坯尺寸</a:t>
                      </a:r>
                      <a:r>
                        <a:rPr kumimoji="0" lang="en-US" altLang="zh-CN" sz="2400" b="1" i="0" u="none" strike="noStrike" cap="none" normalizeH="0" baseline="0" smtClean="0">
                          <a:ln>
                            <a:noFill/>
                          </a:ln>
                          <a:solidFill>
                            <a:schemeClr val="tx1"/>
                          </a:solidFill>
                          <a:effectLst/>
                          <a:latin typeface="Arial" charset="0"/>
                          <a:ea typeface="幼圆" pitchFamily="49" charset="-122"/>
                        </a:rPr>
                        <a:t>/mm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σ</a:t>
                      </a:r>
                      <a:r>
                        <a:rPr kumimoji="0" lang="en-US" altLang="zh-CN" sz="2400" b="1" i="0" u="none" strike="noStrike" cap="none" normalizeH="0" baseline="-25000" smtClean="0">
                          <a:ln>
                            <a:noFill/>
                          </a:ln>
                          <a:solidFill>
                            <a:schemeClr val="tx1"/>
                          </a:solidFill>
                          <a:effectLst/>
                          <a:latin typeface="Arial" charset="0"/>
                          <a:ea typeface="幼圆" pitchFamily="49" charset="-122"/>
                        </a:rPr>
                        <a:t>b</a:t>
                      </a:r>
                      <a:r>
                        <a:rPr kumimoji="0" lang="en-US" altLang="zh-CN" sz="2400" b="1" i="0" u="none" strike="noStrike" cap="none" normalizeH="0" baseline="0" smtClean="0">
                          <a:ln>
                            <a:noFill/>
                          </a:ln>
                          <a:solidFill>
                            <a:schemeClr val="tx1"/>
                          </a:solidFill>
                          <a:effectLst/>
                          <a:latin typeface="Arial" charset="0"/>
                          <a:ea typeface="幼圆" pitchFamily="49" charset="-122"/>
                        </a:rPr>
                        <a:t>/MPa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δ/%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A</a:t>
                      </a:r>
                      <a:r>
                        <a:rPr kumimoji="0" lang="en-US" altLang="zh-CN" sz="2400" b="1" i="0" u="none" strike="noStrike" cap="none" normalizeH="0" baseline="-25000" smtClean="0">
                          <a:ln>
                            <a:noFill/>
                          </a:ln>
                          <a:solidFill>
                            <a:schemeClr val="tx1"/>
                          </a:solidFill>
                          <a:effectLst/>
                          <a:latin typeface="Arial" charset="0"/>
                          <a:ea typeface="幼圆" pitchFamily="49" charset="-122"/>
                        </a:rPr>
                        <a:t>k</a:t>
                      </a:r>
                      <a:r>
                        <a:rPr kumimoji="0" lang="en-US" altLang="zh-CN" sz="2400" b="1" i="0" u="none" strike="noStrike" cap="none" normalizeH="0" baseline="0" smtClean="0">
                          <a:ln>
                            <a:noFill/>
                          </a:ln>
                          <a:solidFill>
                            <a:schemeClr val="tx1"/>
                          </a:solidFill>
                          <a:effectLst/>
                          <a:latin typeface="Arial" charset="0"/>
                          <a:ea typeface="幼圆" pitchFamily="49" charset="-122"/>
                        </a:rPr>
                        <a:t>/J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850</a:t>
                      </a:r>
                      <a:r>
                        <a:rPr kumimoji="0" lang="zh-CN" altLang="en-US" sz="2400" b="1" i="0" u="none" strike="noStrike" cap="none" normalizeH="0" baseline="0" smtClean="0">
                          <a:ln>
                            <a:noFill/>
                          </a:ln>
                          <a:solidFill>
                            <a:schemeClr val="tx1"/>
                          </a:solidFill>
                          <a:effectLst/>
                          <a:latin typeface="Arial" charset="0"/>
                          <a:ea typeface="幼圆" pitchFamily="49" charset="-122"/>
                        </a:rPr>
                        <a:t>淬火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5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30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800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750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16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15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120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80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0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500</a:t>
                      </a:r>
                      <a:r>
                        <a:rPr kumimoji="0" lang="zh-CN" altLang="en-US" sz="2400" b="1" i="0" u="none" strike="noStrike" cap="none" normalizeH="0" baseline="0" smtClean="0">
                          <a:ln>
                            <a:noFill/>
                          </a:ln>
                          <a:solidFill>
                            <a:schemeClr val="tx1"/>
                          </a:solidFill>
                          <a:effectLst/>
                          <a:latin typeface="Arial" charset="0"/>
                          <a:ea typeface="幼圆" pitchFamily="49" charset="-122"/>
                        </a:rPr>
                        <a:t>回火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50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100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700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600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15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13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56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chemeClr val="tx1"/>
                        </a:solidFill>
                        <a:effectLst/>
                        <a:latin typeface="Arial" charset="0"/>
                        <a:ea typeface="幼圆"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40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539750" y="1052513"/>
            <a:ext cx="7920038" cy="822325"/>
          </a:xfrm>
          <a:prstGeom prst="rect">
            <a:avLst/>
          </a:prstGeom>
          <a:solidFill>
            <a:srgbClr val="66FFFF"/>
          </a:solidFill>
          <a:ln w="9525">
            <a:noFill/>
            <a:miter lim="800000"/>
            <a:headEnd/>
            <a:tailEnd/>
          </a:ln>
        </p:spPr>
        <p:txBody>
          <a:bodyPr>
            <a:spAutoFit/>
          </a:bodyPr>
          <a:lstStyle/>
          <a:p>
            <a:pPr algn="just"/>
            <a:r>
              <a:rPr lang="zh-CN" altLang="en-US" sz="2400" b="1">
                <a:solidFill>
                  <a:srgbClr val="FF3399"/>
                </a:solidFill>
              </a:rPr>
              <a:t>机械制造</a:t>
            </a:r>
            <a:r>
              <a:rPr lang="en-US" altLang="zh-CN" sz="2400" b="1">
                <a:solidFill>
                  <a:srgbClr val="FF3399"/>
                </a:solidFill>
              </a:rPr>
              <a:t>——</a:t>
            </a:r>
            <a:r>
              <a:rPr lang="zh-CN" altLang="en-US" sz="2400" b="1">
                <a:solidFill>
                  <a:srgbClr val="FF3399"/>
                </a:solidFill>
              </a:rPr>
              <a:t>采用适当的工艺方法，改变材料的形状和性质，获得合格的零件并加以合理组装的过程。</a:t>
            </a:r>
          </a:p>
        </p:txBody>
      </p:sp>
      <p:grpSp>
        <p:nvGrpSpPr>
          <p:cNvPr id="2" name="Group 16"/>
          <p:cNvGrpSpPr>
            <a:grpSpLocks/>
          </p:cNvGrpSpPr>
          <p:nvPr/>
        </p:nvGrpSpPr>
        <p:grpSpPr bwMode="auto">
          <a:xfrm>
            <a:off x="468313" y="2349500"/>
            <a:ext cx="8388350" cy="3779838"/>
            <a:chOff x="295" y="1480"/>
            <a:chExt cx="5284" cy="2381"/>
          </a:xfrm>
        </p:grpSpPr>
        <p:sp>
          <p:nvSpPr>
            <p:cNvPr id="44035" name="Rectangle 3"/>
            <p:cNvSpPr>
              <a:spLocks noChangeArrowheads="1"/>
            </p:cNvSpPr>
            <p:nvPr/>
          </p:nvSpPr>
          <p:spPr bwMode="auto">
            <a:xfrm>
              <a:off x="340" y="2523"/>
              <a:ext cx="5132" cy="1338"/>
            </a:xfrm>
            <a:prstGeom prst="rect">
              <a:avLst/>
            </a:prstGeom>
            <a:noFill/>
            <a:ln w="9525">
              <a:noFill/>
              <a:miter lim="800000"/>
              <a:headEnd/>
              <a:tailEnd/>
            </a:ln>
          </p:spPr>
          <p:txBody>
            <a:bodyPr anchor="ctr">
              <a:spAutoFit/>
            </a:bodyPr>
            <a:lstStyle/>
            <a:p>
              <a:pPr>
                <a:lnSpc>
                  <a:spcPct val="120000"/>
                </a:lnSpc>
                <a:defRPr/>
              </a:pPr>
              <a:r>
                <a:rPr lang="zh-CN" altLang="en-US" sz="2200" dirty="0">
                  <a:latin typeface="Arial" charset="0"/>
                </a:rPr>
                <a:t>      设计中所作出的选材决定必然会影响到整个生产过程的技术要求，因此</a:t>
              </a:r>
              <a:r>
                <a:rPr lang="zh-CN" altLang="en-US" sz="2200" b="1" dirty="0">
                  <a:solidFill>
                    <a:srgbClr val="0000CC"/>
                  </a:solidFill>
                  <a:latin typeface="Arial" charset="0"/>
                </a:rPr>
                <a:t>选材在某种程度上“决定”了制造方法</a:t>
              </a:r>
              <a:r>
                <a:rPr lang="zh-CN" altLang="en-US" sz="2200" dirty="0">
                  <a:latin typeface="Arial" charset="0"/>
                </a:rPr>
                <a:t>。</a:t>
              </a:r>
              <a:endParaRPr lang="en-US" altLang="zh-CN" sz="2200" dirty="0">
                <a:latin typeface="Arial" charset="0"/>
              </a:endParaRPr>
            </a:p>
            <a:p>
              <a:pPr>
                <a:lnSpc>
                  <a:spcPct val="120000"/>
                </a:lnSpc>
                <a:defRPr/>
              </a:pPr>
              <a:endParaRPr lang="zh-CN" altLang="en-US" sz="2200" dirty="0">
                <a:latin typeface="Arial" charset="0"/>
              </a:endParaRPr>
            </a:p>
            <a:p>
              <a:pPr>
                <a:lnSpc>
                  <a:spcPct val="120000"/>
                </a:lnSpc>
                <a:defRPr/>
              </a:pPr>
              <a:r>
                <a:rPr lang="zh-CN" altLang="en-US" sz="2200" dirty="0">
                  <a:latin typeface="Arial" charset="0"/>
                </a:rPr>
                <a:t>      一旦发现</a:t>
              </a:r>
              <a:r>
                <a:rPr lang="zh-CN" altLang="en-US" sz="2200" b="1" u="sng" dirty="0">
                  <a:solidFill>
                    <a:srgbClr val="FF3399"/>
                  </a:solidFill>
                  <a:effectLst>
                    <a:outerShdw blurRad="38100" dist="38100" dir="2700000" algn="tl">
                      <a:srgbClr val="FFFFFF"/>
                    </a:outerShdw>
                  </a:effectLst>
                  <a:latin typeface="Arial" charset="0"/>
                </a:rPr>
                <a:t>不能很经济地</a:t>
              </a:r>
              <a:r>
                <a:rPr lang="zh-CN" altLang="en-US" sz="2200" dirty="0">
                  <a:latin typeface="Arial" charset="0"/>
                </a:rPr>
                <a:t>将选用的材料加工成所要求的形状，那么已选定的材料将变得毫无意义。</a:t>
              </a:r>
            </a:p>
          </p:txBody>
        </p:sp>
        <p:grpSp>
          <p:nvGrpSpPr>
            <p:cNvPr id="3" name="Group 5"/>
            <p:cNvGrpSpPr>
              <a:grpSpLocks/>
            </p:cNvGrpSpPr>
            <p:nvPr/>
          </p:nvGrpSpPr>
          <p:grpSpPr bwMode="auto">
            <a:xfrm>
              <a:off x="295" y="1480"/>
              <a:ext cx="5284" cy="908"/>
              <a:chOff x="340" y="1344"/>
              <a:chExt cx="5284" cy="908"/>
            </a:xfrm>
          </p:grpSpPr>
          <p:sp>
            <p:nvSpPr>
              <p:cNvPr id="35848" name="Rectangle 6"/>
              <p:cNvSpPr>
                <a:spLocks noChangeArrowheads="1"/>
              </p:cNvSpPr>
              <p:nvPr/>
            </p:nvSpPr>
            <p:spPr bwMode="auto">
              <a:xfrm>
                <a:off x="2744" y="1344"/>
                <a:ext cx="2392" cy="252"/>
              </a:xfrm>
              <a:prstGeom prst="rect">
                <a:avLst/>
              </a:prstGeom>
              <a:noFill/>
              <a:ln w="9525">
                <a:noFill/>
                <a:miter lim="800000"/>
                <a:headEnd/>
                <a:tailEnd/>
              </a:ln>
            </p:spPr>
            <p:txBody>
              <a:bodyPr wrap="none">
                <a:spAutoFit/>
              </a:bodyPr>
              <a:lstStyle/>
              <a:p>
                <a:pPr algn="ctr"/>
                <a:r>
                  <a:rPr lang="zh-CN" altLang="en-US" sz="2000" b="1"/>
                  <a:t>流动成形、切削成形、连接成形</a:t>
                </a:r>
              </a:p>
            </p:txBody>
          </p:sp>
          <p:sp>
            <p:nvSpPr>
              <p:cNvPr id="35849" name="Rectangle 7"/>
              <p:cNvSpPr>
                <a:spLocks noChangeArrowheads="1"/>
              </p:cNvSpPr>
              <p:nvPr/>
            </p:nvSpPr>
            <p:spPr bwMode="auto">
              <a:xfrm>
                <a:off x="2744" y="1797"/>
                <a:ext cx="2880" cy="442"/>
              </a:xfrm>
              <a:prstGeom prst="rect">
                <a:avLst/>
              </a:prstGeom>
              <a:noFill/>
              <a:ln w="9525">
                <a:noFill/>
                <a:miter lim="800000"/>
                <a:headEnd/>
                <a:tailEnd/>
              </a:ln>
            </p:spPr>
            <p:txBody>
              <a:bodyPr>
                <a:spAutoFit/>
              </a:bodyPr>
              <a:lstStyle/>
              <a:p>
                <a:pPr algn="ctr"/>
                <a:r>
                  <a:rPr lang="zh-CN" altLang="en-US" sz="2000" b="1"/>
                  <a:t>在各阶段会有变化，并可借助于热处理及表面改性处理进行性能的重塑。</a:t>
                </a:r>
              </a:p>
            </p:txBody>
          </p:sp>
          <p:sp>
            <p:nvSpPr>
              <p:cNvPr id="35850" name="Rectangle 8"/>
              <p:cNvSpPr>
                <a:spLocks noChangeArrowheads="1"/>
              </p:cNvSpPr>
              <p:nvPr/>
            </p:nvSpPr>
            <p:spPr bwMode="auto">
              <a:xfrm>
                <a:off x="340" y="1344"/>
                <a:ext cx="2086" cy="908"/>
              </a:xfrm>
              <a:prstGeom prst="rect">
                <a:avLst/>
              </a:prstGeom>
              <a:noFill/>
              <a:ln w="9525">
                <a:solidFill>
                  <a:schemeClr val="tx1"/>
                </a:solidFill>
                <a:miter lim="800000"/>
                <a:headEnd/>
                <a:tailEnd/>
              </a:ln>
            </p:spPr>
            <p:txBody>
              <a:bodyPr>
                <a:spAutoFit/>
              </a:bodyPr>
              <a:lstStyle/>
              <a:p>
                <a:pPr algn="ctr"/>
                <a:r>
                  <a:rPr lang="zh-CN" altLang="en-US" sz="2200"/>
                  <a:t>制造过程的基本目的：</a:t>
                </a:r>
              </a:p>
              <a:p>
                <a:pPr algn="ctr"/>
                <a:r>
                  <a:rPr lang="zh-CN" altLang="en-US" sz="2200"/>
                  <a:t>一定的形状和尺寸</a:t>
                </a:r>
              </a:p>
              <a:p>
                <a:pPr algn="ctr"/>
                <a:r>
                  <a:rPr lang="zh-CN" altLang="en-US" sz="2200"/>
                  <a:t>一定的性能</a:t>
                </a:r>
              </a:p>
              <a:p>
                <a:pPr algn="ctr"/>
                <a:r>
                  <a:rPr lang="zh-CN" altLang="en-US" sz="2200"/>
                  <a:t>一定的精度</a:t>
                </a:r>
              </a:p>
            </p:txBody>
          </p:sp>
          <p:sp>
            <p:nvSpPr>
              <p:cNvPr id="35851" name="Line 9"/>
              <p:cNvSpPr>
                <a:spLocks noChangeShapeType="1"/>
              </p:cNvSpPr>
              <p:nvPr/>
            </p:nvSpPr>
            <p:spPr bwMode="auto">
              <a:xfrm flipV="1">
                <a:off x="2200" y="1525"/>
                <a:ext cx="499" cy="181"/>
              </a:xfrm>
              <a:prstGeom prst="line">
                <a:avLst/>
              </a:prstGeom>
              <a:noFill/>
              <a:ln w="9525">
                <a:solidFill>
                  <a:schemeClr val="tx1"/>
                </a:solidFill>
                <a:round/>
                <a:headEnd/>
                <a:tailEnd/>
              </a:ln>
            </p:spPr>
            <p:txBody>
              <a:bodyPr/>
              <a:lstStyle/>
              <a:p>
                <a:endParaRPr lang="zh-CN" altLang="en-US"/>
              </a:p>
            </p:txBody>
          </p:sp>
          <p:sp>
            <p:nvSpPr>
              <p:cNvPr id="35852" name="Line 10"/>
              <p:cNvSpPr>
                <a:spLocks noChangeShapeType="1"/>
              </p:cNvSpPr>
              <p:nvPr/>
            </p:nvSpPr>
            <p:spPr bwMode="auto">
              <a:xfrm>
                <a:off x="2018" y="1933"/>
                <a:ext cx="771" cy="136"/>
              </a:xfrm>
              <a:prstGeom prst="line">
                <a:avLst/>
              </a:prstGeom>
              <a:noFill/>
              <a:ln w="9525">
                <a:solidFill>
                  <a:schemeClr val="tx1"/>
                </a:solidFill>
                <a:round/>
                <a:headEnd/>
                <a:tailEnd/>
              </a:ln>
            </p:spPr>
            <p:txBody>
              <a:bodyPr/>
              <a:lstStyle/>
              <a:p>
                <a:endParaRPr lang="zh-CN" altLang="en-US"/>
              </a:p>
            </p:txBody>
          </p:sp>
        </p:grpSp>
      </p:grpSp>
      <p:sp>
        <p:nvSpPr>
          <p:cNvPr id="35844" name="Rectangle 3"/>
          <p:cNvSpPr>
            <a:spLocks noChangeArrowheads="1"/>
          </p:cNvSpPr>
          <p:nvPr/>
        </p:nvSpPr>
        <p:spPr bwMode="auto">
          <a:xfrm>
            <a:off x="539552" y="373887"/>
            <a:ext cx="3066865" cy="523220"/>
          </a:xfrm>
          <a:prstGeom prst="rect">
            <a:avLst/>
          </a:prstGeom>
          <a:noFill/>
          <a:ln w="9525">
            <a:noFill/>
            <a:miter lim="800000"/>
            <a:headEnd/>
            <a:tailEnd/>
          </a:ln>
        </p:spPr>
        <p:txBody>
          <a:bodyPr wrap="none" anchor="ctr">
            <a:spAutoFit/>
          </a:bodyPr>
          <a:lstStyle/>
          <a:p>
            <a:r>
              <a:rPr lang="en-US" altLang="zh-CN" sz="2800" b="1" dirty="0" smtClean="0">
                <a:solidFill>
                  <a:srgbClr val="0000FF"/>
                </a:solidFill>
                <a:latin typeface="黑体" pitchFamily="2" charset="-122"/>
                <a:ea typeface="黑体" pitchFamily="2" charset="-122"/>
              </a:rPr>
              <a:t>(2) </a:t>
            </a:r>
            <a:r>
              <a:rPr lang="zh-CN" altLang="en-US" sz="2800" b="1" dirty="0">
                <a:solidFill>
                  <a:srgbClr val="0000FF"/>
                </a:solidFill>
                <a:latin typeface="黑体" pitchFamily="2" charset="-122"/>
                <a:ea typeface="黑体" pitchFamily="2" charset="-122"/>
              </a:rPr>
              <a:t>工艺性能原则</a:t>
            </a:r>
            <a:endParaRPr lang="en-US" altLang="zh-CN" sz="2800" b="1" dirty="0">
              <a:solidFill>
                <a:srgbClr val="0000FF"/>
              </a:solidFill>
              <a:latin typeface="黑体" pitchFamily="2" charset="-122"/>
              <a:ea typeface="黑体" pitchFamily="2" charset="-122"/>
            </a:endParaRPr>
          </a:p>
        </p:txBody>
      </p:sp>
      <p:sp>
        <p:nvSpPr>
          <p:cNvPr id="35845" name="WordArt 15"/>
          <p:cNvSpPr>
            <a:spLocks noChangeArrowheads="1" noChangeShapeType="1" noTextEdit="1"/>
          </p:cNvSpPr>
          <p:nvPr/>
        </p:nvSpPr>
        <p:spPr bwMode="auto">
          <a:xfrm>
            <a:off x="8748713" y="6524625"/>
            <a:ext cx="228600" cy="241300"/>
          </a:xfrm>
          <a:prstGeom prst="rect">
            <a:avLst/>
          </a:prstGeom>
        </p:spPr>
        <p:txBody>
          <a:bodyPr wrap="none" fromWordArt="1">
            <a:prstTxWarp prst="textPlain">
              <a:avLst>
                <a:gd name="adj" fmla="val 50000"/>
              </a:avLst>
            </a:prstTxWarp>
          </a:bodyPr>
          <a:lstStyle/>
          <a:p>
            <a:pPr algn="ctr"/>
            <a:r>
              <a:rPr lang="en-US" altLang="zh-CN" sz="3600" kern="10">
                <a:ln w="9525">
                  <a:solidFill>
                    <a:srgbClr val="800000"/>
                  </a:solidFill>
                  <a:round/>
                  <a:headEnd/>
                  <a:tailEnd/>
                </a:ln>
                <a:solidFill>
                  <a:srgbClr val="800000"/>
                </a:solidFill>
                <a:latin typeface="宋体"/>
                <a:ea typeface="宋体"/>
              </a:rPr>
              <a:t>28</a:t>
            </a:r>
            <a:endParaRPr lang="zh-CN" altLang="en-US" sz="3600" kern="10">
              <a:ln w="9525">
                <a:solidFill>
                  <a:srgbClr val="800000"/>
                </a:solidFill>
                <a:round/>
                <a:headEnd/>
                <a:tailEnd/>
              </a:ln>
              <a:solidFill>
                <a:srgbClr val="8000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066800" y="1143000"/>
            <a:ext cx="7315200" cy="4903788"/>
            <a:chOff x="975" y="708"/>
            <a:chExt cx="4037" cy="3101"/>
          </a:xfrm>
        </p:grpSpPr>
        <p:pic>
          <p:nvPicPr>
            <p:cNvPr id="13317" name="Picture 5" descr="CH11-1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5" y="1207"/>
              <a:ext cx="4037" cy="2602"/>
            </a:xfrm>
            <a:prstGeom prst="rect">
              <a:avLst/>
            </a:prstGeom>
            <a:noFill/>
          </p:spPr>
        </p:pic>
        <p:sp>
          <p:nvSpPr>
            <p:cNvPr id="13318" name="AutoShape 6"/>
            <p:cNvSpPr>
              <a:spLocks noChangeArrowheads="1"/>
            </p:cNvSpPr>
            <p:nvPr/>
          </p:nvSpPr>
          <p:spPr bwMode="auto">
            <a:xfrm>
              <a:off x="2744" y="708"/>
              <a:ext cx="2132" cy="363"/>
            </a:xfrm>
            <a:prstGeom prst="wedgeRoundRectCallout">
              <a:avLst>
                <a:gd name="adj1" fmla="val -36958"/>
                <a:gd name="adj2" fmla="val 105648"/>
                <a:gd name="adj3" fmla="val 16667"/>
              </a:avLst>
            </a:prstGeom>
            <a:solidFill>
              <a:srgbClr val="CC99FF">
                <a:alpha val="70000"/>
              </a:srgbClr>
            </a:solidFill>
            <a:ln w="9525">
              <a:solidFill>
                <a:schemeClr val="tx1"/>
              </a:solidFill>
              <a:miter lim="800000"/>
              <a:headEnd/>
              <a:tailEnd/>
            </a:ln>
            <a:effectLst/>
          </p:spPr>
          <p:txBody>
            <a:bodyPr/>
            <a:lstStyle/>
            <a:p>
              <a:pPr algn="ctr"/>
              <a:r>
                <a:rPr lang="zh-CN" altLang="en-US" sz="2400" b="1">
                  <a:solidFill>
                    <a:srgbClr val="F91605"/>
                  </a:solidFill>
                  <a:ea typeface="幼圆" pitchFamily="49" charset="-122"/>
                </a:rPr>
                <a:t>金属零件的加工工艺路线</a:t>
              </a:r>
              <a:endParaRPr lang="zh-CN" altLang="en-US"/>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40" name="Group 4"/>
          <p:cNvGraphicFramePr>
            <a:graphicFrameLocks noGrp="1"/>
          </p:cNvGraphicFramePr>
          <p:nvPr>
            <p:ph idx="1"/>
          </p:nvPr>
        </p:nvGraphicFramePr>
        <p:xfrm>
          <a:off x="457200" y="1371600"/>
          <a:ext cx="8153400" cy="4572636"/>
        </p:xfrm>
        <a:graphic>
          <a:graphicData uri="http://schemas.openxmlformats.org/drawingml/2006/table">
            <a:tbl>
              <a:tblPr/>
              <a:tblGrid>
                <a:gridCol w="1585913"/>
                <a:gridCol w="6567487"/>
              </a:tblGrid>
              <a:tr h="45720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a:t>
                      </a:r>
                      <a:r>
                        <a:rPr kumimoji="0" lang="en-US" altLang="zh-CN" sz="2400" b="1" i="0" u="none" strike="noStrike" cap="none" normalizeH="0" baseline="0" smtClean="0">
                          <a:ln>
                            <a:noFill/>
                          </a:ln>
                          <a:solidFill>
                            <a:schemeClr val="tx1"/>
                          </a:solidFill>
                          <a:effectLst/>
                          <a:latin typeface="Arial" charset="0"/>
                          <a:ea typeface="幼圆" pitchFamily="49" charset="-122"/>
                        </a:rPr>
                        <a:t>1</a:t>
                      </a:r>
                      <a:r>
                        <a:rPr kumimoji="0" lang="zh-CN" altLang="en-US" sz="2400" b="1" i="0" u="none" strike="noStrike" cap="none" normalizeH="0" baseline="0" smtClean="0">
                          <a:ln>
                            <a:noFill/>
                          </a:ln>
                          <a:solidFill>
                            <a:schemeClr val="tx1"/>
                          </a:solidFill>
                          <a:effectLst/>
                          <a:latin typeface="Arial" charset="0"/>
                          <a:ea typeface="幼圆" pitchFamily="49" charset="-122"/>
                        </a:rPr>
                        <a:t>）、性能、质量要求不高的零件</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91605"/>
                      </a:solidFill>
                      <a:prstDash val="solid"/>
                      <a:round/>
                      <a:headEnd type="none" w="med" len="med"/>
                      <a:tailEnd type="none" w="med" len="med"/>
                    </a:lnL>
                    <a:lnR w="28575" cap="flat" cmpd="sng" algn="ctr">
                      <a:solidFill>
                        <a:srgbClr val="F91605"/>
                      </a:solidFill>
                      <a:prstDash val="solid"/>
                      <a:round/>
                      <a:headEnd type="none" w="med" len="med"/>
                      <a:tailEnd type="none" w="med" len="med"/>
                    </a:lnR>
                    <a:lnT w="28575" cap="flat" cmpd="sng" algn="ctr">
                      <a:solidFill>
                        <a:srgbClr val="F91605"/>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hMerge="1">
                  <a:txBody>
                    <a:bodyPr/>
                    <a:lstStyle/>
                    <a:p>
                      <a:endParaRPr lang="zh-CN" altLang="en-US"/>
                    </a:p>
                  </a:txBody>
                  <a:tcPr/>
                </a:tc>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加工工艺</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91605"/>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毛坯─→正火或退火─→切削加工─→零件。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举例</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91605"/>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如铸铁或碳钢，只要注意采用适宜的毛坯制造方法，其工艺性能均能满足要求。</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45720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a:t>
                      </a:r>
                      <a:r>
                        <a:rPr kumimoji="0" lang="en-US" altLang="zh-CN" sz="2400" b="1" i="0" u="none" strike="noStrike" cap="none" normalizeH="0" baseline="0" smtClean="0">
                          <a:ln>
                            <a:noFill/>
                          </a:ln>
                          <a:solidFill>
                            <a:schemeClr val="tx1"/>
                          </a:solidFill>
                          <a:effectLst/>
                          <a:latin typeface="Arial" charset="0"/>
                          <a:ea typeface="幼圆" pitchFamily="49" charset="-122"/>
                        </a:rPr>
                        <a:t>2</a:t>
                      </a:r>
                      <a:r>
                        <a:rPr kumimoji="0" lang="zh-CN" altLang="en-US" sz="2400" b="1" i="0" u="none" strike="noStrike" cap="none" normalizeH="0" baseline="0" smtClean="0">
                          <a:ln>
                            <a:noFill/>
                          </a:ln>
                          <a:solidFill>
                            <a:schemeClr val="tx1"/>
                          </a:solidFill>
                          <a:effectLst/>
                          <a:latin typeface="Arial" charset="0"/>
                          <a:ea typeface="幼圆" pitchFamily="49" charset="-122"/>
                        </a:rPr>
                        <a:t>）、性能要求较高的零件（如轴、齿轮等）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91605"/>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hMerge="1">
                  <a:txBody>
                    <a:bodyPr/>
                    <a:lstStyle/>
                    <a:p>
                      <a:endParaRPr lang="zh-CN" altLang="en-US"/>
                    </a:p>
                  </a:txBody>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加工工艺</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91605"/>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毛坯─→预先热处理（正火、退火）─→粗加工─→最终热处理（淬火十回火，固溶时效，渗碳处理等）─→精加工─→零件。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说明</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91605"/>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金属零件用材多为碳钢、合金钢、高强铝合金等，其中有些材料的加工性能存在问题，因此选材时应注意对其工艺性能的分析。</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rgbClr val="F91605"/>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91605"/>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4" name="Group 4"/>
          <p:cNvGraphicFramePr>
            <a:graphicFrameLocks noGrp="1"/>
          </p:cNvGraphicFramePr>
          <p:nvPr>
            <p:ph idx="1"/>
          </p:nvPr>
        </p:nvGraphicFramePr>
        <p:xfrm>
          <a:off x="457200" y="1371600"/>
          <a:ext cx="8153400" cy="4572000"/>
        </p:xfrm>
        <a:graphic>
          <a:graphicData uri="http://schemas.openxmlformats.org/drawingml/2006/table">
            <a:tbl>
              <a:tblPr/>
              <a:tblGrid>
                <a:gridCol w="1585913"/>
                <a:gridCol w="6567487"/>
              </a:tblGrid>
              <a:tr h="73660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a:t>
                      </a:r>
                      <a:r>
                        <a:rPr kumimoji="0" lang="en-US" altLang="zh-CN" sz="2400" b="1" i="0" u="none" strike="noStrike" cap="none" normalizeH="0" baseline="0" smtClean="0">
                          <a:ln>
                            <a:noFill/>
                          </a:ln>
                          <a:solidFill>
                            <a:schemeClr val="tx1"/>
                          </a:solidFill>
                          <a:effectLst/>
                          <a:latin typeface="Arial" charset="0"/>
                          <a:ea typeface="幼圆" pitchFamily="49" charset="-122"/>
                        </a:rPr>
                        <a:t>3</a:t>
                      </a:r>
                      <a:r>
                        <a:rPr kumimoji="0" lang="zh-CN" altLang="en-US" sz="2400" b="1" i="0" u="none" strike="noStrike" cap="none" normalizeH="0" baseline="0" smtClean="0">
                          <a:ln>
                            <a:noFill/>
                          </a:ln>
                          <a:solidFill>
                            <a:schemeClr val="tx1"/>
                          </a:solidFill>
                          <a:effectLst/>
                          <a:latin typeface="Arial" charset="0"/>
                          <a:ea typeface="幼圆" pitchFamily="49" charset="-122"/>
                        </a:rPr>
                        <a:t>）、性能和质量要求极高的零件（如精密丝杠）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hMerge="1">
                  <a:txBody>
                    <a:bodyPr/>
                    <a:lstStyle/>
                    <a:p>
                      <a:endParaRPr lang="zh-CN" altLang="en-US"/>
                    </a:p>
                  </a:txBody>
                  <a:tcPr/>
                </a:tc>
              </a:tr>
              <a:tr h="2508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加工工艺</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毛坯─→预先热处理（正火、退火）─→粗加工─→最终热处理（淬火</a:t>
                      </a:r>
                      <a:r>
                        <a:rPr kumimoji="0" lang="en-US" altLang="zh-CN" sz="2400" b="1" i="0" u="none" strike="noStrike" cap="none" normalizeH="0" baseline="0" smtClean="0">
                          <a:ln>
                            <a:noFill/>
                          </a:ln>
                          <a:solidFill>
                            <a:schemeClr val="tx1"/>
                          </a:solidFill>
                          <a:effectLst/>
                          <a:latin typeface="Arial" charset="0"/>
                          <a:ea typeface="幼圆" pitchFamily="49" charset="-122"/>
                        </a:rPr>
                        <a:t>+</a:t>
                      </a:r>
                      <a:r>
                        <a:rPr kumimoji="0" lang="zh-CN" altLang="en-US" sz="2400" b="1" i="0" u="none" strike="noStrike" cap="none" normalizeH="0" baseline="0" smtClean="0">
                          <a:ln>
                            <a:noFill/>
                          </a:ln>
                          <a:solidFill>
                            <a:schemeClr val="tx1"/>
                          </a:solidFill>
                          <a:effectLst/>
                          <a:latin typeface="Arial" charset="0"/>
                          <a:ea typeface="幼圆" pitchFamily="49" charset="-122"/>
                        </a:rPr>
                        <a:t>低温回火，固溶时效或渗碳）─→半精加工─→稳定化处理（或氮化）─→精加工─→稳定化处理─→零件。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271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说明</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加工路线复杂，加工精度和质量要求高，在选材时应务必保证材料的工艺性能。</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zh-CN" altLang="en-US" sz="3200" dirty="0" smtClean="0"/>
              <a:t>（</a:t>
            </a:r>
            <a:r>
              <a:rPr lang="en-US" altLang="zh-CN" sz="3200" dirty="0" smtClean="0"/>
              <a:t>3</a:t>
            </a:r>
            <a:r>
              <a:rPr lang="zh-CN" altLang="en-US" sz="3200" dirty="0" smtClean="0"/>
              <a:t>）经济性</a:t>
            </a:r>
            <a:r>
              <a:rPr lang="zh-CN" altLang="en-US" sz="3200" dirty="0"/>
              <a:t>原则</a:t>
            </a:r>
            <a:r>
              <a:rPr lang="en-US" altLang="zh-CN" sz="3200" dirty="0">
                <a:latin typeface="Arial"/>
              </a:rPr>
              <a:t>——</a:t>
            </a:r>
            <a:r>
              <a:rPr lang="zh-CN" altLang="en-US" sz="3200" dirty="0"/>
              <a:t>根本原则 </a:t>
            </a:r>
          </a:p>
        </p:txBody>
      </p:sp>
      <p:sp>
        <p:nvSpPr>
          <p:cNvPr id="16387" name="Rectangle 3"/>
          <p:cNvSpPr>
            <a:spLocks noGrp="1" noChangeArrowheads="1"/>
          </p:cNvSpPr>
          <p:nvPr>
            <p:ph type="body" idx="1"/>
          </p:nvPr>
        </p:nvSpPr>
        <p:spPr/>
        <p:txBody>
          <a:bodyPr/>
          <a:lstStyle/>
          <a:p>
            <a:r>
              <a:rPr lang="zh-CN" altLang="en-US" b="1" dirty="0"/>
              <a:t>产品成本与性能的关系：</a:t>
            </a:r>
            <a:r>
              <a:rPr lang="zh-CN" altLang="en-US" dirty="0"/>
              <a:t> </a:t>
            </a:r>
          </a:p>
        </p:txBody>
      </p:sp>
      <p:grpSp>
        <p:nvGrpSpPr>
          <p:cNvPr id="2" name="Group 4"/>
          <p:cNvGrpSpPr>
            <a:grpSpLocks/>
          </p:cNvGrpSpPr>
          <p:nvPr/>
        </p:nvGrpSpPr>
        <p:grpSpPr bwMode="auto">
          <a:xfrm>
            <a:off x="1403350" y="2492375"/>
            <a:ext cx="6840538" cy="2368550"/>
            <a:chOff x="884" y="1570"/>
            <a:chExt cx="4309" cy="1492"/>
          </a:xfrm>
        </p:grpSpPr>
        <p:grpSp>
          <p:nvGrpSpPr>
            <p:cNvPr id="3" name="Group 5"/>
            <p:cNvGrpSpPr>
              <a:grpSpLocks/>
            </p:cNvGrpSpPr>
            <p:nvPr/>
          </p:nvGrpSpPr>
          <p:grpSpPr bwMode="auto">
            <a:xfrm>
              <a:off x="1564" y="1570"/>
              <a:ext cx="2948" cy="861"/>
              <a:chOff x="1610" y="2069"/>
              <a:chExt cx="2948" cy="861"/>
            </a:xfrm>
          </p:grpSpPr>
          <p:sp>
            <p:nvSpPr>
              <p:cNvPr id="16390" name="AutoShape 6"/>
              <p:cNvSpPr>
                <a:spLocks noChangeArrowheads="1"/>
              </p:cNvSpPr>
              <p:nvPr/>
            </p:nvSpPr>
            <p:spPr bwMode="auto">
              <a:xfrm>
                <a:off x="1610" y="2069"/>
                <a:ext cx="2948" cy="409"/>
              </a:xfrm>
              <a:prstGeom prst="rtTriangle">
                <a:avLst/>
              </a:prstGeom>
              <a:solidFill>
                <a:schemeClr val="accent1"/>
              </a:solidFill>
              <a:ln w="9525">
                <a:solidFill>
                  <a:schemeClr val="tx1"/>
                </a:solidFill>
                <a:miter lim="800000"/>
                <a:headEnd/>
                <a:tailEnd/>
              </a:ln>
              <a:effectLst/>
            </p:spPr>
            <p:txBody>
              <a:bodyPr wrap="none" anchor="ctr"/>
              <a:lstStyle/>
              <a:p>
                <a:endParaRPr lang="zh-CN" altLang="en-US"/>
              </a:p>
            </p:txBody>
          </p:sp>
          <p:pic>
            <p:nvPicPr>
              <p:cNvPr id="1639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10" y="2568"/>
                <a:ext cx="2948" cy="362"/>
              </a:xfrm>
              <a:prstGeom prst="rect">
                <a:avLst/>
              </a:prstGeom>
              <a:noFill/>
              <a:ln w="9525">
                <a:noFill/>
                <a:miter lim="800000"/>
                <a:headEnd/>
                <a:tailEnd/>
              </a:ln>
              <a:effectLst/>
            </p:spPr>
          </p:pic>
        </p:grpSp>
        <p:sp>
          <p:nvSpPr>
            <p:cNvPr id="16392" name="Text Box 8"/>
            <p:cNvSpPr txBox="1">
              <a:spLocks noChangeArrowheads="1"/>
            </p:cNvSpPr>
            <p:nvPr/>
          </p:nvSpPr>
          <p:spPr bwMode="auto">
            <a:xfrm>
              <a:off x="884" y="1842"/>
              <a:ext cx="635" cy="288"/>
            </a:xfrm>
            <a:prstGeom prst="rect">
              <a:avLst/>
            </a:prstGeom>
            <a:noFill/>
            <a:ln w="9525">
              <a:noFill/>
              <a:miter lim="800000"/>
              <a:headEnd/>
              <a:tailEnd/>
            </a:ln>
            <a:effectLst/>
          </p:spPr>
          <p:txBody>
            <a:bodyPr>
              <a:spAutoFit/>
            </a:bodyPr>
            <a:lstStyle/>
            <a:p>
              <a:pPr algn="ctr"/>
              <a:r>
                <a:rPr lang="zh-CN" altLang="en-US" sz="2400" b="1">
                  <a:solidFill>
                    <a:srgbClr val="FF3300"/>
                  </a:solidFill>
                  <a:latin typeface="幼圆" pitchFamily="49" charset="-122"/>
                  <a:ea typeface="幼圆" pitchFamily="49" charset="-122"/>
                </a:rPr>
                <a:t>性能</a:t>
              </a:r>
              <a:endParaRPr lang="zh-CN" altLang="en-US"/>
            </a:p>
          </p:txBody>
        </p:sp>
        <p:sp>
          <p:nvSpPr>
            <p:cNvPr id="16393" name="Text Box 9"/>
            <p:cNvSpPr txBox="1">
              <a:spLocks noChangeArrowheads="1"/>
            </p:cNvSpPr>
            <p:nvPr/>
          </p:nvSpPr>
          <p:spPr bwMode="auto">
            <a:xfrm>
              <a:off x="3696" y="2544"/>
              <a:ext cx="1440" cy="518"/>
            </a:xfrm>
            <a:prstGeom prst="rect">
              <a:avLst/>
            </a:prstGeom>
            <a:noFill/>
            <a:ln w="9525">
              <a:noFill/>
              <a:miter lim="800000"/>
              <a:headEnd/>
              <a:tailEnd/>
            </a:ln>
            <a:effectLst/>
          </p:spPr>
          <p:txBody>
            <a:bodyPr>
              <a:spAutoFit/>
            </a:bodyPr>
            <a:lstStyle/>
            <a:p>
              <a:pPr algn="ctr"/>
              <a:r>
                <a:rPr lang="zh-CN" altLang="en-US" sz="2400" b="1">
                  <a:solidFill>
                    <a:srgbClr val="0000FF"/>
                  </a:solidFill>
                  <a:latin typeface="幼圆" pitchFamily="49" charset="-122"/>
                  <a:ea typeface="幼圆" pitchFamily="49" charset="-122"/>
                </a:rPr>
                <a:t>工业化生产</a:t>
              </a:r>
            </a:p>
            <a:p>
              <a:pPr algn="ctr"/>
              <a:r>
                <a:rPr lang="zh-CN" altLang="en-US" sz="2400" b="1">
                  <a:solidFill>
                    <a:srgbClr val="0000FF"/>
                  </a:solidFill>
                  <a:latin typeface="幼圆" pitchFamily="49" charset="-122"/>
                  <a:ea typeface="幼圆" pitchFamily="49" charset="-122"/>
                </a:rPr>
                <a:t>大众消费品</a:t>
              </a:r>
              <a:endParaRPr lang="zh-CN" altLang="en-US"/>
            </a:p>
          </p:txBody>
        </p:sp>
        <p:sp>
          <p:nvSpPr>
            <p:cNvPr id="16394" name="Text Box 10"/>
            <p:cNvSpPr txBox="1">
              <a:spLocks noChangeArrowheads="1"/>
            </p:cNvSpPr>
            <p:nvPr/>
          </p:nvSpPr>
          <p:spPr bwMode="auto">
            <a:xfrm>
              <a:off x="4558" y="1842"/>
              <a:ext cx="635" cy="288"/>
            </a:xfrm>
            <a:prstGeom prst="rect">
              <a:avLst/>
            </a:prstGeom>
            <a:noFill/>
            <a:ln w="9525">
              <a:noFill/>
              <a:miter lim="800000"/>
              <a:headEnd/>
              <a:tailEnd/>
            </a:ln>
            <a:effectLst/>
          </p:spPr>
          <p:txBody>
            <a:bodyPr>
              <a:spAutoFit/>
            </a:bodyPr>
            <a:lstStyle/>
            <a:p>
              <a:pPr algn="ctr"/>
              <a:r>
                <a:rPr lang="zh-CN" altLang="en-US" sz="2400" b="1">
                  <a:solidFill>
                    <a:srgbClr val="FF3300"/>
                  </a:solidFill>
                  <a:latin typeface="幼圆" pitchFamily="49" charset="-122"/>
                  <a:ea typeface="幼圆" pitchFamily="49" charset="-122"/>
                </a:rPr>
                <a:t>成本</a:t>
              </a:r>
              <a:endParaRPr lang="zh-CN" altLang="en-US"/>
            </a:p>
          </p:txBody>
        </p:sp>
        <p:sp>
          <p:nvSpPr>
            <p:cNvPr id="16395" name="Rectangle 11"/>
            <p:cNvSpPr>
              <a:spLocks noChangeArrowheads="1"/>
            </p:cNvSpPr>
            <p:nvPr/>
          </p:nvSpPr>
          <p:spPr bwMode="auto">
            <a:xfrm>
              <a:off x="1104" y="2256"/>
              <a:ext cx="1274" cy="518"/>
            </a:xfrm>
            <a:prstGeom prst="rect">
              <a:avLst/>
            </a:prstGeom>
            <a:noFill/>
            <a:ln w="9525">
              <a:noFill/>
              <a:miter lim="800000"/>
              <a:headEnd/>
              <a:tailEnd/>
            </a:ln>
            <a:effectLst/>
          </p:spPr>
          <p:txBody>
            <a:bodyPr wrap="none">
              <a:spAutoFit/>
            </a:bodyPr>
            <a:lstStyle/>
            <a:p>
              <a:pPr algn="ctr"/>
              <a:r>
                <a:rPr lang="zh-CN" altLang="en-US" sz="2400" b="1">
                  <a:solidFill>
                    <a:srgbClr val="0000FF"/>
                  </a:solidFill>
                  <a:latin typeface="幼圆" pitchFamily="49" charset="-122"/>
                  <a:ea typeface="幼圆" pitchFamily="49" charset="-122"/>
                </a:rPr>
                <a:t>先进武器系统</a:t>
              </a:r>
            </a:p>
            <a:p>
              <a:pPr algn="ctr"/>
              <a:r>
                <a:rPr lang="zh-CN" altLang="en-US" sz="2400" b="1">
                  <a:solidFill>
                    <a:srgbClr val="0000FF"/>
                  </a:solidFill>
                  <a:latin typeface="幼圆" pitchFamily="49" charset="-122"/>
                  <a:ea typeface="幼圆" pitchFamily="49" charset="-122"/>
                </a:rPr>
                <a:t>和宇宙飞船</a:t>
              </a:r>
              <a:endParaRPr lang="zh-CN" altLang="en-US"/>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a:t>产品成本分析图 </a:t>
            </a:r>
          </a:p>
        </p:txBody>
      </p:sp>
      <p:sp>
        <p:nvSpPr>
          <p:cNvPr id="18435" name="Rectangle 3"/>
          <p:cNvSpPr>
            <a:spLocks noGrp="1" noChangeArrowheads="1"/>
          </p:cNvSpPr>
          <p:nvPr>
            <p:ph type="body" idx="1"/>
          </p:nvPr>
        </p:nvSpPr>
        <p:spPr/>
        <p:txBody>
          <a:bodyPr/>
          <a:lstStyle/>
          <a:p>
            <a:endParaRPr lang="zh-CN" altLang="zh-CN"/>
          </a:p>
        </p:txBody>
      </p:sp>
      <p:grpSp>
        <p:nvGrpSpPr>
          <p:cNvPr id="2" name="Group 4"/>
          <p:cNvGrpSpPr>
            <a:grpSpLocks/>
          </p:cNvGrpSpPr>
          <p:nvPr/>
        </p:nvGrpSpPr>
        <p:grpSpPr bwMode="auto">
          <a:xfrm>
            <a:off x="304800" y="609600"/>
            <a:ext cx="9525000" cy="5268913"/>
            <a:chOff x="192" y="384"/>
            <a:chExt cx="6000" cy="3319"/>
          </a:xfrm>
        </p:grpSpPr>
        <p:sp>
          <p:nvSpPr>
            <p:cNvPr id="18437" name="AutoShape 5"/>
            <p:cNvSpPr>
              <a:spLocks noChangeAspect="1" noChangeArrowheads="1"/>
            </p:cNvSpPr>
            <p:nvPr/>
          </p:nvSpPr>
          <p:spPr bwMode="auto">
            <a:xfrm>
              <a:off x="192" y="384"/>
              <a:ext cx="6000" cy="3143"/>
            </a:xfrm>
            <a:prstGeom prst="rect">
              <a:avLst/>
            </a:prstGeom>
            <a:noFill/>
            <a:ln w="9525">
              <a:noFill/>
              <a:miter lim="800000"/>
              <a:headEnd/>
              <a:tailEnd/>
            </a:ln>
          </p:spPr>
          <p:txBody>
            <a:bodyPr/>
            <a:lstStyle/>
            <a:p>
              <a:endParaRPr lang="zh-CN" altLang="en-US"/>
            </a:p>
          </p:txBody>
        </p:sp>
        <p:cxnSp>
          <p:nvCxnSpPr>
            <p:cNvPr id="18438" name="_s272436"/>
            <p:cNvCxnSpPr>
              <a:cxnSpLocks noChangeShapeType="1"/>
              <a:stCxn id="18454" idx="0"/>
              <a:endCxn id="18448" idx="2"/>
            </p:cNvCxnSpPr>
            <p:nvPr/>
          </p:nvCxnSpPr>
          <p:spPr bwMode="auto">
            <a:xfrm rot="5400000" flipH="1">
              <a:off x="4719" y="1950"/>
              <a:ext cx="452" cy="9"/>
            </a:xfrm>
            <a:prstGeom prst="bentConnector3">
              <a:avLst>
                <a:gd name="adj1" fmla="val 19046"/>
              </a:avLst>
            </a:prstGeom>
            <a:noFill/>
            <a:ln w="28575">
              <a:solidFill>
                <a:schemeClr val="tx1"/>
              </a:solidFill>
              <a:miter lim="800000"/>
              <a:headEnd/>
              <a:tailEnd/>
            </a:ln>
          </p:spPr>
        </p:cxnSp>
        <p:cxnSp>
          <p:nvCxnSpPr>
            <p:cNvPr id="18439" name="_s272437"/>
            <p:cNvCxnSpPr>
              <a:cxnSpLocks noChangeShapeType="1"/>
              <a:stCxn id="18453" idx="0"/>
            </p:cNvCxnSpPr>
            <p:nvPr/>
          </p:nvCxnSpPr>
          <p:spPr bwMode="auto">
            <a:xfrm rot="16200000">
              <a:off x="1945" y="2696"/>
              <a:ext cx="208" cy="27"/>
            </a:xfrm>
            <a:prstGeom prst="bentConnector3">
              <a:avLst>
                <a:gd name="adj1" fmla="val 45671"/>
              </a:avLst>
            </a:prstGeom>
            <a:noFill/>
            <a:ln w="28575">
              <a:solidFill>
                <a:schemeClr val="tx1"/>
              </a:solidFill>
              <a:miter lim="800000"/>
              <a:headEnd/>
              <a:tailEnd/>
            </a:ln>
          </p:spPr>
        </p:cxnSp>
        <p:cxnSp>
          <p:nvCxnSpPr>
            <p:cNvPr id="18440" name="_s272438"/>
            <p:cNvCxnSpPr>
              <a:cxnSpLocks noChangeShapeType="1"/>
              <a:endCxn id="18449" idx="2"/>
            </p:cNvCxnSpPr>
            <p:nvPr/>
          </p:nvCxnSpPr>
          <p:spPr bwMode="auto">
            <a:xfrm rot="5400000" flipH="1">
              <a:off x="542" y="2753"/>
              <a:ext cx="332" cy="4"/>
            </a:xfrm>
            <a:prstGeom prst="bentConnector3">
              <a:avLst>
                <a:gd name="adj1" fmla="val 23301"/>
              </a:avLst>
            </a:prstGeom>
            <a:noFill/>
            <a:ln w="28575">
              <a:solidFill>
                <a:schemeClr val="tx1"/>
              </a:solidFill>
              <a:miter lim="800000"/>
              <a:headEnd/>
              <a:tailEnd/>
            </a:ln>
          </p:spPr>
        </p:cxnSp>
        <p:cxnSp>
          <p:nvCxnSpPr>
            <p:cNvPr id="18441" name="_s272439"/>
            <p:cNvCxnSpPr>
              <a:cxnSpLocks noChangeShapeType="1"/>
              <a:stCxn id="18451" idx="0"/>
              <a:endCxn id="18447" idx="2"/>
            </p:cNvCxnSpPr>
            <p:nvPr/>
          </p:nvCxnSpPr>
          <p:spPr bwMode="auto">
            <a:xfrm rot="5400000" flipH="1">
              <a:off x="1886" y="1906"/>
              <a:ext cx="366" cy="18"/>
            </a:xfrm>
            <a:prstGeom prst="bentConnector3">
              <a:avLst>
                <a:gd name="adj1" fmla="val 23454"/>
              </a:avLst>
            </a:prstGeom>
            <a:noFill/>
            <a:ln w="28575">
              <a:solidFill>
                <a:schemeClr val="tx1"/>
              </a:solidFill>
              <a:miter lim="800000"/>
              <a:headEnd/>
              <a:tailEnd/>
            </a:ln>
          </p:spPr>
        </p:cxnSp>
        <p:cxnSp>
          <p:nvCxnSpPr>
            <p:cNvPr id="18442" name="_s272440"/>
            <p:cNvCxnSpPr>
              <a:cxnSpLocks noChangeShapeType="1"/>
              <a:stCxn id="18450" idx="0"/>
              <a:endCxn id="18447" idx="2"/>
            </p:cNvCxnSpPr>
            <p:nvPr/>
          </p:nvCxnSpPr>
          <p:spPr bwMode="auto">
            <a:xfrm rot="5400000" flipH="1">
              <a:off x="2485" y="1307"/>
              <a:ext cx="366" cy="1216"/>
            </a:xfrm>
            <a:prstGeom prst="bentConnector3">
              <a:avLst>
                <a:gd name="adj1" fmla="val 23454"/>
              </a:avLst>
            </a:prstGeom>
            <a:noFill/>
            <a:ln w="28575">
              <a:solidFill>
                <a:schemeClr val="tx1"/>
              </a:solidFill>
              <a:miter lim="800000"/>
              <a:headEnd/>
              <a:tailEnd/>
            </a:ln>
          </p:spPr>
        </p:cxnSp>
        <p:cxnSp>
          <p:nvCxnSpPr>
            <p:cNvPr id="18443" name="_s272441"/>
            <p:cNvCxnSpPr>
              <a:cxnSpLocks noChangeShapeType="1"/>
              <a:stCxn id="18449" idx="0"/>
            </p:cNvCxnSpPr>
            <p:nvPr/>
          </p:nvCxnSpPr>
          <p:spPr bwMode="auto">
            <a:xfrm rot="16200000">
              <a:off x="1349" y="1364"/>
              <a:ext cx="73" cy="1359"/>
            </a:xfrm>
            <a:prstGeom prst="bentConnector2">
              <a:avLst/>
            </a:prstGeom>
            <a:noFill/>
            <a:ln w="28575">
              <a:solidFill>
                <a:schemeClr val="tx1"/>
              </a:solidFill>
              <a:miter lim="800000"/>
              <a:headEnd/>
              <a:tailEnd/>
            </a:ln>
          </p:spPr>
        </p:cxnSp>
        <p:cxnSp>
          <p:nvCxnSpPr>
            <p:cNvPr id="18444" name="_s272442"/>
            <p:cNvCxnSpPr>
              <a:cxnSpLocks noChangeShapeType="1"/>
            </p:cNvCxnSpPr>
            <p:nvPr/>
          </p:nvCxnSpPr>
          <p:spPr bwMode="auto">
            <a:xfrm rot="10800000">
              <a:off x="3341" y="1413"/>
              <a:ext cx="1603" cy="1"/>
            </a:xfrm>
            <a:prstGeom prst="straightConnector1">
              <a:avLst/>
            </a:prstGeom>
            <a:noFill/>
            <a:ln w="28575">
              <a:solidFill>
                <a:schemeClr val="tx1"/>
              </a:solidFill>
              <a:round/>
              <a:headEnd/>
              <a:tailEnd/>
            </a:ln>
          </p:spPr>
        </p:cxnSp>
        <p:cxnSp>
          <p:nvCxnSpPr>
            <p:cNvPr id="18445" name="_s272443"/>
            <p:cNvCxnSpPr>
              <a:cxnSpLocks noChangeShapeType="1"/>
            </p:cNvCxnSpPr>
            <p:nvPr/>
          </p:nvCxnSpPr>
          <p:spPr bwMode="auto">
            <a:xfrm flipV="1">
              <a:off x="2034" y="1152"/>
              <a:ext cx="1307" cy="261"/>
            </a:xfrm>
            <a:prstGeom prst="bentConnector3">
              <a:avLst>
                <a:gd name="adj1" fmla="val 102301"/>
              </a:avLst>
            </a:prstGeom>
            <a:noFill/>
            <a:ln w="28575">
              <a:solidFill>
                <a:schemeClr val="tx1"/>
              </a:solidFill>
              <a:miter lim="800000"/>
              <a:headEnd/>
              <a:tailEnd/>
            </a:ln>
          </p:spPr>
        </p:cxnSp>
        <p:sp>
          <p:nvSpPr>
            <p:cNvPr id="18446" name="_s272444"/>
            <p:cNvSpPr>
              <a:spLocks noChangeArrowheads="1"/>
            </p:cNvSpPr>
            <p:nvPr/>
          </p:nvSpPr>
          <p:spPr bwMode="auto">
            <a:xfrm>
              <a:off x="2733" y="818"/>
              <a:ext cx="1302" cy="327"/>
            </a:xfrm>
            <a:prstGeom prst="rect">
              <a:avLst/>
            </a:prstGeom>
            <a:solidFill>
              <a:schemeClr val="accent1">
                <a:alpha val="50000"/>
              </a:schemeClr>
            </a:solidFill>
            <a:ln w="57150">
              <a:solidFill>
                <a:schemeClr val="accent1"/>
              </a:solidFill>
              <a:miter lim="800000"/>
              <a:headEnd/>
              <a:tailEnd/>
            </a:ln>
          </p:spPr>
          <p:txBody>
            <a:bodyPr wrap="none" lIns="0" tIns="0" rIns="0" bIns="0" anchor="ctr"/>
            <a:lstStyle/>
            <a:p>
              <a:pPr algn="ctr"/>
              <a:r>
                <a:rPr lang="zh-CN" altLang="en-US" sz="2000" b="1">
                  <a:solidFill>
                    <a:srgbClr val="FF3300"/>
                  </a:solidFill>
                  <a:ea typeface="幼圆" pitchFamily="49" charset="-122"/>
                </a:rPr>
                <a:t>产品消费的总成本</a:t>
              </a:r>
              <a:endParaRPr lang="zh-CN" altLang="en-US"/>
            </a:p>
          </p:txBody>
        </p:sp>
        <p:sp>
          <p:nvSpPr>
            <p:cNvPr id="18447" name="_s272445"/>
            <p:cNvSpPr>
              <a:spLocks noChangeArrowheads="1"/>
            </p:cNvSpPr>
            <p:nvPr/>
          </p:nvSpPr>
          <p:spPr bwMode="auto">
            <a:xfrm>
              <a:off x="1545" y="1419"/>
              <a:ext cx="1028" cy="291"/>
            </a:xfrm>
            <a:prstGeom prst="rect">
              <a:avLst/>
            </a:prstGeom>
            <a:solidFill>
              <a:schemeClr val="accent2">
                <a:alpha val="50000"/>
              </a:schemeClr>
            </a:solidFill>
            <a:ln w="57150">
              <a:solidFill>
                <a:schemeClr val="accent2"/>
              </a:solidFill>
              <a:miter lim="800000"/>
              <a:headEnd/>
              <a:tailEnd/>
            </a:ln>
          </p:spPr>
          <p:txBody>
            <a:bodyPr wrap="none" lIns="0" tIns="0" rIns="0" bIns="0" anchor="ctr"/>
            <a:lstStyle/>
            <a:p>
              <a:pPr algn="ctr"/>
              <a:r>
                <a:rPr lang="zh-CN" altLang="en-US" sz="2000" b="1">
                  <a:solidFill>
                    <a:srgbClr val="FF3300"/>
                  </a:solidFill>
                  <a:ea typeface="幼圆" pitchFamily="49" charset="-122"/>
                </a:rPr>
                <a:t>购置价格</a:t>
              </a:r>
              <a:endParaRPr lang="zh-CN" altLang="en-US"/>
            </a:p>
          </p:txBody>
        </p:sp>
        <p:sp>
          <p:nvSpPr>
            <p:cNvPr id="18448" name="_s272446"/>
            <p:cNvSpPr>
              <a:spLocks noChangeArrowheads="1"/>
            </p:cNvSpPr>
            <p:nvPr/>
          </p:nvSpPr>
          <p:spPr bwMode="auto">
            <a:xfrm>
              <a:off x="4425" y="1414"/>
              <a:ext cx="1030" cy="294"/>
            </a:xfrm>
            <a:prstGeom prst="rect">
              <a:avLst/>
            </a:prstGeom>
            <a:solidFill>
              <a:schemeClr val="accent2">
                <a:alpha val="50000"/>
              </a:schemeClr>
            </a:solidFill>
            <a:ln w="57150">
              <a:solidFill>
                <a:schemeClr val="accent2"/>
              </a:solidFill>
              <a:miter lim="800000"/>
              <a:headEnd/>
              <a:tailEnd/>
            </a:ln>
          </p:spPr>
          <p:txBody>
            <a:bodyPr wrap="none" lIns="0" tIns="0" rIns="0" bIns="0" anchor="ctr"/>
            <a:lstStyle/>
            <a:p>
              <a:pPr algn="ctr"/>
              <a:r>
                <a:rPr lang="zh-CN" altLang="en-US" sz="2000" b="1">
                  <a:solidFill>
                    <a:srgbClr val="FF3300"/>
                  </a:solidFill>
                  <a:ea typeface="幼圆" pitchFamily="49" charset="-122"/>
                </a:rPr>
                <a:t>使用成本</a:t>
              </a:r>
              <a:endParaRPr lang="zh-CN" altLang="en-US"/>
            </a:p>
          </p:txBody>
        </p:sp>
        <p:sp>
          <p:nvSpPr>
            <p:cNvPr id="18449" name="_s272447"/>
            <p:cNvSpPr>
              <a:spLocks noChangeArrowheads="1"/>
            </p:cNvSpPr>
            <p:nvPr/>
          </p:nvSpPr>
          <p:spPr bwMode="auto">
            <a:xfrm>
              <a:off x="192" y="2098"/>
              <a:ext cx="1028" cy="473"/>
            </a:xfrm>
            <a:prstGeom prst="rect">
              <a:avLst/>
            </a:prstGeom>
            <a:solidFill>
              <a:schemeClr val="hlink">
                <a:alpha val="50000"/>
              </a:schemeClr>
            </a:solidFill>
            <a:ln w="57150">
              <a:solidFill>
                <a:schemeClr val="hlink"/>
              </a:solidFill>
              <a:miter lim="800000"/>
              <a:headEnd/>
              <a:tailEnd/>
            </a:ln>
          </p:spPr>
          <p:txBody>
            <a:bodyPr wrap="none" lIns="0" tIns="0" rIns="0" bIns="0" anchor="ctr"/>
            <a:lstStyle/>
            <a:p>
              <a:pPr algn="ctr"/>
              <a:r>
                <a:rPr lang="zh-CN" altLang="en-US" sz="2000" b="1">
                  <a:solidFill>
                    <a:srgbClr val="FF3300"/>
                  </a:solidFill>
                  <a:ea typeface="幼圆" pitchFamily="49" charset="-122"/>
                </a:rPr>
                <a:t>可变成本</a:t>
              </a:r>
            </a:p>
            <a:p>
              <a:pPr algn="ctr"/>
              <a:r>
                <a:rPr lang="zh-CN" altLang="en-US" sz="2000" b="1">
                  <a:solidFill>
                    <a:srgbClr val="FF3300"/>
                  </a:solidFill>
                  <a:ea typeface="幼圆" pitchFamily="49" charset="-122"/>
                </a:rPr>
                <a:t>（生产成本）</a:t>
              </a:r>
              <a:endParaRPr lang="zh-CN" altLang="en-US"/>
            </a:p>
          </p:txBody>
        </p:sp>
        <p:sp>
          <p:nvSpPr>
            <p:cNvPr id="18450" name="_s272448"/>
            <p:cNvSpPr>
              <a:spLocks noChangeArrowheads="1"/>
            </p:cNvSpPr>
            <p:nvPr/>
          </p:nvSpPr>
          <p:spPr bwMode="auto">
            <a:xfrm>
              <a:off x="2763" y="2098"/>
              <a:ext cx="1027" cy="497"/>
            </a:xfrm>
            <a:prstGeom prst="rect">
              <a:avLst/>
            </a:prstGeom>
            <a:solidFill>
              <a:schemeClr val="hlink">
                <a:alpha val="50000"/>
              </a:schemeClr>
            </a:solidFill>
            <a:ln w="57150">
              <a:solidFill>
                <a:schemeClr val="hlink"/>
              </a:solidFill>
              <a:miter lim="800000"/>
              <a:headEnd/>
              <a:tailEnd/>
            </a:ln>
          </p:spPr>
          <p:txBody>
            <a:bodyPr wrap="none" lIns="0" tIns="0" rIns="0" bIns="0" anchor="ctr"/>
            <a:lstStyle/>
            <a:p>
              <a:pPr algn="ctr"/>
              <a:r>
                <a:rPr lang="zh-CN" altLang="en-US" sz="2000" b="1">
                  <a:solidFill>
                    <a:srgbClr val="FF3300"/>
                  </a:solidFill>
                  <a:ea typeface="幼圆" pitchFamily="49" charset="-122"/>
                </a:rPr>
                <a:t>制造厂利润</a:t>
              </a:r>
              <a:endParaRPr lang="zh-CN" altLang="en-US"/>
            </a:p>
          </p:txBody>
        </p:sp>
        <p:sp>
          <p:nvSpPr>
            <p:cNvPr id="18451" name="_s272449"/>
            <p:cNvSpPr>
              <a:spLocks noChangeArrowheads="1"/>
            </p:cNvSpPr>
            <p:nvPr/>
          </p:nvSpPr>
          <p:spPr bwMode="auto">
            <a:xfrm>
              <a:off x="1563" y="2098"/>
              <a:ext cx="1028" cy="484"/>
            </a:xfrm>
            <a:prstGeom prst="rect">
              <a:avLst/>
            </a:prstGeom>
            <a:solidFill>
              <a:schemeClr val="hlink">
                <a:alpha val="50000"/>
              </a:schemeClr>
            </a:solidFill>
            <a:ln w="57150">
              <a:solidFill>
                <a:schemeClr val="hlink"/>
              </a:solidFill>
              <a:miter lim="800000"/>
              <a:headEnd/>
              <a:tailEnd/>
            </a:ln>
          </p:spPr>
          <p:txBody>
            <a:bodyPr wrap="none" lIns="0" tIns="0" rIns="0" bIns="0" anchor="ctr"/>
            <a:lstStyle/>
            <a:p>
              <a:pPr algn="ctr"/>
              <a:r>
                <a:rPr lang="zh-CN" altLang="en-US" sz="2000" b="1">
                  <a:solidFill>
                    <a:srgbClr val="FF3300"/>
                  </a:solidFill>
                  <a:ea typeface="幼圆" pitchFamily="49" charset="-122"/>
                </a:rPr>
                <a:t>固定成本</a:t>
              </a:r>
              <a:endParaRPr lang="zh-CN" altLang="en-US"/>
            </a:p>
          </p:txBody>
        </p:sp>
        <p:sp>
          <p:nvSpPr>
            <p:cNvPr id="18452" name="_s272450"/>
            <p:cNvSpPr>
              <a:spLocks noChangeArrowheads="1"/>
            </p:cNvSpPr>
            <p:nvPr/>
          </p:nvSpPr>
          <p:spPr bwMode="auto">
            <a:xfrm>
              <a:off x="192" y="2875"/>
              <a:ext cx="1028" cy="571"/>
            </a:xfrm>
            <a:prstGeom prst="rect">
              <a:avLst/>
            </a:prstGeom>
            <a:solidFill>
              <a:schemeClr val="hlink">
                <a:alpha val="50000"/>
              </a:schemeClr>
            </a:solidFill>
            <a:ln w="57150">
              <a:solidFill>
                <a:schemeClr val="hlink"/>
              </a:solidFill>
              <a:miter lim="800000"/>
              <a:headEnd/>
              <a:tailEnd/>
            </a:ln>
          </p:spPr>
          <p:txBody>
            <a:bodyPr wrap="none" lIns="0" tIns="0" rIns="0" bIns="0" anchor="ctr"/>
            <a:lstStyle/>
            <a:p>
              <a:pPr algn="ctr"/>
              <a:r>
                <a:rPr lang="zh-CN" altLang="en-US" sz="2000" b="1">
                  <a:solidFill>
                    <a:srgbClr val="FF3300"/>
                  </a:solidFill>
                  <a:ea typeface="幼圆" pitchFamily="49" charset="-122"/>
                </a:rPr>
                <a:t>基本材料成本</a:t>
              </a:r>
              <a:endParaRPr lang="zh-CN" altLang="en-US"/>
            </a:p>
          </p:txBody>
        </p:sp>
        <p:sp>
          <p:nvSpPr>
            <p:cNvPr id="18453" name="_s272451"/>
            <p:cNvSpPr>
              <a:spLocks noChangeArrowheads="1"/>
            </p:cNvSpPr>
            <p:nvPr/>
          </p:nvSpPr>
          <p:spPr bwMode="auto">
            <a:xfrm>
              <a:off x="1440" y="2832"/>
              <a:ext cx="1189" cy="871"/>
            </a:xfrm>
            <a:prstGeom prst="rect">
              <a:avLst/>
            </a:prstGeom>
            <a:solidFill>
              <a:schemeClr val="hlink">
                <a:alpha val="50000"/>
              </a:schemeClr>
            </a:solidFill>
            <a:ln w="57150">
              <a:solidFill>
                <a:schemeClr val="hlink"/>
              </a:solidFill>
              <a:miter lim="800000"/>
              <a:headEnd/>
              <a:tailEnd/>
            </a:ln>
          </p:spPr>
          <p:txBody>
            <a:bodyPr wrap="none" lIns="0" tIns="0" rIns="0" bIns="0" anchor="ctr"/>
            <a:lstStyle/>
            <a:p>
              <a:pPr algn="ctr"/>
              <a:r>
                <a:rPr lang="zh-CN" altLang="en-US" sz="2000" b="1">
                  <a:solidFill>
                    <a:srgbClr val="FF3300"/>
                  </a:solidFill>
                  <a:ea typeface="幼圆" pitchFamily="49" charset="-122"/>
                </a:rPr>
                <a:t>日常开支</a:t>
              </a:r>
            </a:p>
            <a:p>
              <a:pPr algn="ctr"/>
              <a:r>
                <a:rPr lang="zh-CN" altLang="en-US" sz="2000" b="1">
                  <a:solidFill>
                    <a:srgbClr val="FF3300"/>
                  </a:solidFill>
                  <a:ea typeface="幼圆" pitchFamily="49" charset="-122"/>
                </a:rPr>
                <a:t>行政费</a:t>
              </a:r>
            </a:p>
            <a:p>
              <a:pPr algn="ctr"/>
              <a:r>
                <a:rPr lang="zh-CN" altLang="en-US" sz="2000" b="1">
                  <a:solidFill>
                    <a:srgbClr val="FF3300"/>
                  </a:solidFill>
                  <a:ea typeface="幼圆" pitchFamily="49" charset="-122"/>
                </a:rPr>
                <a:t>批发与零售费</a:t>
              </a:r>
            </a:p>
            <a:p>
              <a:pPr algn="ctr"/>
              <a:r>
                <a:rPr lang="zh-CN" altLang="en-US" sz="2000" b="1">
                  <a:solidFill>
                    <a:srgbClr val="FF3300"/>
                  </a:solidFill>
                  <a:ea typeface="幼圆" pitchFamily="49" charset="-122"/>
                </a:rPr>
                <a:t>研究与开发费</a:t>
              </a:r>
              <a:endParaRPr lang="zh-CN" altLang="en-US"/>
            </a:p>
          </p:txBody>
        </p:sp>
        <p:sp>
          <p:nvSpPr>
            <p:cNvPr id="18454" name="_s272452"/>
            <p:cNvSpPr>
              <a:spLocks noChangeArrowheads="1"/>
            </p:cNvSpPr>
            <p:nvPr/>
          </p:nvSpPr>
          <p:spPr bwMode="auto">
            <a:xfrm>
              <a:off x="4434" y="2181"/>
              <a:ext cx="1030" cy="842"/>
            </a:xfrm>
            <a:prstGeom prst="rect">
              <a:avLst/>
            </a:prstGeom>
            <a:solidFill>
              <a:schemeClr val="hlink">
                <a:alpha val="50000"/>
              </a:schemeClr>
            </a:solidFill>
            <a:ln w="57150">
              <a:solidFill>
                <a:schemeClr val="hlink"/>
              </a:solidFill>
              <a:miter lim="800000"/>
              <a:headEnd/>
              <a:tailEnd/>
            </a:ln>
          </p:spPr>
          <p:txBody>
            <a:bodyPr wrap="none" lIns="0" tIns="0" rIns="0" bIns="0" anchor="ctr"/>
            <a:lstStyle/>
            <a:p>
              <a:pPr algn="ctr"/>
              <a:r>
                <a:rPr lang="zh-CN" altLang="en-US" sz="2000" b="1">
                  <a:solidFill>
                    <a:srgbClr val="FF3300"/>
                  </a:solidFill>
                  <a:ea typeface="幼圆" pitchFamily="49" charset="-122"/>
                </a:rPr>
                <a:t>维修费</a:t>
              </a:r>
            </a:p>
            <a:p>
              <a:pPr algn="ctr"/>
              <a:r>
                <a:rPr lang="zh-CN" altLang="en-US" sz="2000" b="1">
                  <a:solidFill>
                    <a:srgbClr val="FF3300"/>
                  </a:solidFill>
                  <a:ea typeface="幼圆" pitchFamily="49" charset="-122"/>
                </a:rPr>
                <a:t>维护费</a:t>
              </a:r>
            </a:p>
            <a:p>
              <a:pPr algn="ctr"/>
              <a:r>
                <a:rPr lang="zh-CN" altLang="en-US" sz="2000" b="1">
                  <a:solidFill>
                    <a:srgbClr val="FF3300"/>
                  </a:solidFill>
                  <a:ea typeface="幼圆" pitchFamily="49" charset="-122"/>
                </a:rPr>
                <a:t>保险费</a:t>
              </a:r>
            </a:p>
            <a:p>
              <a:pPr algn="ctr"/>
              <a:r>
                <a:rPr lang="zh-CN" altLang="en-US" sz="2000" b="1">
                  <a:solidFill>
                    <a:srgbClr val="FF3300"/>
                  </a:solidFill>
                  <a:ea typeface="幼圆" pitchFamily="49" charset="-122"/>
                </a:rPr>
                <a:t>折旧费</a:t>
              </a:r>
              <a:endParaRPr lang="zh-CN" altLang="en-US"/>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404664"/>
            <a:ext cx="8229600" cy="1012974"/>
          </a:xfrm>
        </p:spPr>
        <p:txBody>
          <a:bodyPr/>
          <a:lstStyle/>
          <a:p>
            <a:pPr marL="742950" indent="-742950" algn="l">
              <a:buFont typeface="+mj-ea"/>
              <a:buAutoNum type="circleNumDbPlain"/>
            </a:pPr>
            <a:r>
              <a:rPr lang="zh-CN" altLang="en-US" dirty="0" smtClean="0"/>
              <a:t>基本</a:t>
            </a:r>
            <a:r>
              <a:rPr lang="zh-CN" altLang="en-US" dirty="0"/>
              <a:t>材料的成本 </a:t>
            </a:r>
          </a:p>
        </p:txBody>
      </p:sp>
      <p:sp>
        <p:nvSpPr>
          <p:cNvPr id="17411" name="Rectangle 3"/>
          <p:cNvSpPr>
            <a:spLocks noGrp="1" noChangeArrowheads="1"/>
          </p:cNvSpPr>
          <p:nvPr>
            <p:ph type="body" idx="1"/>
          </p:nvPr>
        </p:nvSpPr>
        <p:spPr>
          <a:xfrm>
            <a:off x="685800" y="1412776"/>
            <a:ext cx="7772400" cy="4683224"/>
          </a:xfrm>
        </p:spPr>
        <p:txBody>
          <a:bodyPr/>
          <a:lstStyle/>
          <a:p>
            <a:r>
              <a:rPr lang="zh-CN" altLang="en-US" b="1" dirty="0"/>
              <a:t>材料的价格在产品的总成本中占有较大的份额（</a:t>
            </a:r>
            <a:r>
              <a:rPr lang="en-US" altLang="zh-CN" b="1" dirty="0" smtClean="0"/>
              <a:t>30—70</a:t>
            </a:r>
            <a:r>
              <a:rPr lang="en-US" altLang="zh-CN" b="1" dirty="0"/>
              <a:t>%</a:t>
            </a:r>
            <a:r>
              <a:rPr lang="zh-CN" altLang="en-US" b="1" dirty="0"/>
              <a:t>）。</a:t>
            </a:r>
            <a:r>
              <a:rPr lang="zh-CN" altLang="en-US" dirty="0"/>
              <a:t> </a:t>
            </a:r>
          </a:p>
          <a:p>
            <a:pPr lvl="1"/>
            <a:r>
              <a:rPr lang="zh-CN" altLang="en-US" b="1" dirty="0"/>
              <a:t>选择更为廉价的材料是降低产品成本的重要手段之一； </a:t>
            </a:r>
          </a:p>
          <a:p>
            <a:pPr lvl="1"/>
            <a:r>
              <a:rPr lang="zh-CN" altLang="en-US" b="1" dirty="0"/>
              <a:t>提高材料的利用程度，降低制造过程中的材料消耗量（我国钢材利用率平均为</a:t>
            </a:r>
            <a:r>
              <a:rPr lang="en-US" altLang="zh-CN" b="1" dirty="0"/>
              <a:t>65%</a:t>
            </a:r>
            <a:r>
              <a:rPr lang="zh-CN" altLang="en-US" b="1" dirty="0"/>
              <a:t>，而美国达到</a:t>
            </a:r>
            <a:r>
              <a:rPr lang="en-US" altLang="zh-CN" b="1" dirty="0"/>
              <a:t>80%</a:t>
            </a:r>
            <a:r>
              <a:rPr lang="zh-CN" altLang="en-US" b="1" dirty="0"/>
              <a:t>）。</a:t>
            </a:r>
            <a:r>
              <a:rPr lang="zh-CN" altLang="en-US" dirty="0"/>
              <a:t>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2268538" y="765175"/>
            <a:ext cx="3506787" cy="396875"/>
          </a:xfrm>
          <a:prstGeom prst="rect">
            <a:avLst/>
          </a:prstGeom>
          <a:noFill/>
          <a:ln w="9525">
            <a:noFill/>
            <a:miter lim="800000"/>
            <a:headEnd/>
            <a:tailEnd/>
          </a:ln>
        </p:spPr>
        <p:txBody>
          <a:bodyPr wrap="none" anchor="ctr">
            <a:spAutoFit/>
          </a:bodyPr>
          <a:lstStyle/>
          <a:p>
            <a:pPr algn="ctr"/>
            <a:r>
              <a:rPr lang="zh-CN" altLang="en-US" sz="2000" b="1">
                <a:latin typeface="Times New Roman" pitchFamily="18" charset="0"/>
                <a:cs typeface="Times New Roman" pitchFamily="18" charset="0"/>
              </a:rPr>
              <a:t>我国常用金属材料的相对价格</a:t>
            </a:r>
            <a:endParaRPr lang="zh-CN" altLang="en-US" sz="2000"/>
          </a:p>
        </p:txBody>
      </p:sp>
      <p:graphicFrame>
        <p:nvGraphicFramePr>
          <p:cNvPr id="32771" name="Group 3"/>
          <p:cNvGraphicFramePr>
            <a:graphicFrameLocks noGrp="1"/>
          </p:cNvGraphicFramePr>
          <p:nvPr/>
        </p:nvGraphicFramePr>
        <p:xfrm>
          <a:off x="755650" y="1268413"/>
          <a:ext cx="7848600" cy="4800918"/>
        </p:xfrm>
        <a:graphic>
          <a:graphicData uri="http://schemas.openxmlformats.org/drawingml/2006/table">
            <a:tbl>
              <a:tblPr/>
              <a:tblGrid>
                <a:gridCol w="2686050"/>
                <a:gridCol w="1446213"/>
                <a:gridCol w="2271712"/>
                <a:gridCol w="1444625"/>
              </a:tblGrid>
              <a:tr h="5810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材    料</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相对价格</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材    料</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相对价格</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普通碳素结构钢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铬不锈钢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普通低合金结构钢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铬镍不锈钢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优质碳素结构钢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1.3~1.5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灰口铸铁</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7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合金结构钢（</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Cr-Ni</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钢除外）</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1.7~2.5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球墨铸铁</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~1.8</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9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铬镍合金结构钢（中合金钢）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可锻铸铁</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2~2.2</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9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滚珠轴承钢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铸造铝合金、铜合金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8~10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碳素工具钢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普通黄铜</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13~17</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低合金工具钢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锡青铜、铝青铜</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19</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高速钢</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16~20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钛合金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50~80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硬质合金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150~200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（工程塑料）</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5~15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矩形 3"/>
          <p:cNvSpPr/>
          <p:nvPr/>
        </p:nvSpPr>
        <p:spPr>
          <a:xfrm>
            <a:off x="6357950" y="214290"/>
            <a:ext cx="2413415" cy="830997"/>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548680"/>
            <a:ext cx="8229600" cy="868958"/>
          </a:xfrm>
        </p:spPr>
        <p:txBody>
          <a:bodyPr/>
          <a:lstStyle/>
          <a:p>
            <a:pPr marL="742950" indent="-742950" algn="l">
              <a:buFont typeface="+mj-ea"/>
              <a:buAutoNum type="circleNumDbPlain" startAt="2"/>
            </a:pPr>
            <a:r>
              <a:rPr lang="zh-CN" altLang="en-US" dirty="0" smtClean="0"/>
              <a:t>制造</a:t>
            </a:r>
            <a:r>
              <a:rPr lang="zh-CN" altLang="en-US" dirty="0"/>
              <a:t>成本 </a:t>
            </a:r>
          </a:p>
        </p:txBody>
      </p:sp>
      <p:sp>
        <p:nvSpPr>
          <p:cNvPr id="19459" name="Rectangle 3"/>
          <p:cNvSpPr>
            <a:spLocks noGrp="1" noChangeArrowheads="1"/>
          </p:cNvSpPr>
          <p:nvPr>
            <p:ph type="body" idx="1"/>
          </p:nvPr>
        </p:nvSpPr>
        <p:spPr>
          <a:xfrm>
            <a:off x="685800" y="1412776"/>
            <a:ext cx="7772400" cy="4683224"/>
          </a:xfrm>
        </p:spPr>
        <p:txBody>
          <a:bodyPr/>
          <a:lstStyle/>
          <a:p>
            <a:r>
              <a:rPr lang="zh-CN" altLang="en-US" b="1" dirty="0"/>
              <a:t>加工成本约占零件成本的</a:t>
            </a:r>
            <a:r>
              <a:rPr lang="en-US" altLang="zh-CN" b="1" dirty="0"/>
              <a:t>30%</a:t>
            </a:r>
            <a:r>
              <a:rPr lang="zh-CN" altLang="en-US" b="1" dirty="0"/>
              <a:t>左右，生产批量越少，这一比例越高。</a:t>
            </a:r>
          </a:p>
          <a:p>
            <a:pPr lvl="1">
              <a:lnSpc>
                <a:spcPct val="150000"/>
              </a:lnSpc>
              <a:spcBef>
                <a:spcPct val="0"/>
              </a:spcBef>
              <a:buClr>
                <a:srgbClr val="FF3300"/>
              </a:buClr>
              <a:buSzPct val="150000"/>
              <a:buFont typeface="Wingdings" pitchFamily="2" charset="2"/>
              <a:buNone/>
            </a:pPr>
            <a:r>
              <a:rPr lang="zh-CN" altLang="en-US" b="1" dirty="0"/>
              <a:t>总成本         </a:t>
            </a:r>
            <a:r>
              <a:rPr lang="en-US" altLang="zh-CN" b="1" dirty="0"/>
              <a:t>P=</a:t>
            </a:r>
            <a:r>
              <a:rPr lang="en-US" altLang="zh-CN" b="1" dirty="0" err="1"/>
              <a:t>T+xN</a:t>
            </a:r>
            <a:r>
              <a:rPr lang="zh-CN" altLang="en-US" b="1" dirty="0"/>
              <a:t>，</a:t>
            </a:r>
          </a:p>
          <a:p>
            <a:pPr lvl="2">
              <a:lnSpc>
                <a:spcPct val="150000"/>
              </a:lnSpc>
              <a:spcBef>
                <a:spcPct val="0"/>
              </a:spcBef>
              <a:buClr>
                <a:srgbClr val="FF3300"/>
              </a:buClr>
              <a:buSzPct val="150000"/>
              <a:buFont typeface="Wingdings" pitchFamily="2" charset="2"/>
              <a:buNone/>
            </a:pPr>
            <a:r>
              <a:rPr lang="en-US" altLang="zh-CN" b="1" dirty="0"/>
              <a:t>T</a:t>
            </a:r>
            <a:r>
              <a:rPr lang="zh-CN" altLang="en-US" b="1" dirty="0"/>
              <a:t>为工具与设备费用，</a:t>
            </a:r>
          </a:p>
          <a:p>
            <a:pPr lvl="2">
              <a:lnSpc>
                <a:spcPct val="150000"/>
              </a:lnSpc>
              <a:spcBef>
                <a:spcPct val="0"/>
              </a:spcBef>
              <a:buClr>
                <a:srgbClr val="FF3300"/>
              </a:buClr>
              <a:buSzPct val="150000"/>
              <a:buFont typeface="Wingdings" pitchFamily="2" charset="2"/>
              <a:buNone/>
            </a:pPr>
            <a:r>
              <a:rPr lang="en-US" altLang="zh-CN" b="1" dirty="0"/>
              <a:t>x</a:t>
            </a:r>
            <a:r>
              <a:rPr lang="zh-CN" altLang="en-US" b="1" dirty="0"/>
              <a:t>代表每件产品的成本，</a:t>
            </a:r>
          </a:p>
          <a:p>
            <a:pPr lvl="2">
              <a:lnSpc>
                <a:spcPct val="150000"/>
              </a:lnSpc>
              <a:spcBef>
                <a:spcPct val="0"/>
              </a:spcBef>
              <a:buClr>
                <a:srgbClr val="FF3300"/>
              </a:buClr>
              <a:buSzPct val="150000"/>
              <a:buFont typeface="Wingdings" pitchFamily="2" charset="2"/>
              <a:buNone/>
            </a:pPr>
            <a:r>
              <a:rPr lang="en-US" altLang="zh-CN" b="1" dirty="0"/>
              <a:t>N</a:t>
            </a:r>
            <a:r>
              <a:rPr lang="zh-CN" altLang="en-US" b="1" dirty="0"/>
              <a:t>为生产批量（件</a:t>
            </a:r>
            <a:r>
              <a:rPr lang="en-US" altLang="zh-CN" b="1" dirty="0"/>
              <a:t>/</a:t>
            </a:r>
            <a:r>
              <a:rPr lang="zh-CN" altLang="en-US" b="1" dirty="0"/>
              <a:t>批）。</a:t>
            </a:r>
          </a:p>
          <a:p>
            <a:pPr lvl="1"/>
            <a:endParaRPr lang="en-US" altLang="zh-CN" b="1" dirty="0"/>
          </a:p>
        </p:txBody>
      </p:sp>
      <p:pic>
        <p:nvPicPr>
          <p:cNvPr id="19460" name="Picture 4" descr="8-18"/>
          <p:cNvPicPr>
            <a:picLocks noChangeAspect="1" noChangeArrowheads="1"/>
          </p:cNvPicPr>
          <p:nvPr/>
        </p:nvPicPr>
        <p:blipFill>
          <a:blip r:embed="rId2" cstate="print"/>
          <a:srcRect/>
          <a:stretch>
            <a:fillRect/>
          </a:stretch>
        </p:blipFill>
        <p:spPr bwMode="auto">
          <a:xfrm>
            <a:off x="5003800" y="2852738"/>
            <a:ext cx="3600450" cy="341788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468313" y="260350"/>
            <a:ext cx="4792662" cy="641350"/>
          </a:xfrm>
          <a:prstGeom prst="rect">
            <a:avLst/>
          </a:prstGeom>
          <a:noFill/>
          <a:ln w="9525" algn="ctr">
            <a:noFill/>
            <a:miter lim="800000"/>
            <a:headEnd/>
            <a:tailEnd/>
          </a:ln>
        </p:spPr>
        <p:txBody>
          <a:bodyPr anchor="ctr">
            <a:spAutoFit/>
          </a:bodyPr>
          <a:lstStyle/>
          <a:p>
            <a:pPr algn="ctr">
              <a:defRPr/>
            </a:pPr>
            <a:r>
              <a:rPr lang="en-US" altLang="zh-CN" sz="3600" b="1" dirty="0" smtClean="0">
                <a:solidFill>
                  <a:srgbClr val="FF3399"/>
                </a:solidFill>
                <a:effectLst>
                  <a:outerShdw blurRad="38100" dist="38100" dir="2700000" algn="tl">
                    <a:srgbClr val="000000">
                      <a:alpha val="43137"/>
                    </a:srgbClr>
                  </a:outerShdw>
                </a:effectLst>
                <a:latin typeface="黑体" pitchFamily="2" charset="-122"/>
                <a:ea typeface="黑体" pitchFamily="2" charset="-122"/>
              </a:rPr>
              <a:t>2</a:t>
            </a:r>
            <a:r>
              <a:rPr lang="zh-CN" altLang="en-US" sz="3600" b="1" dirty="0" smtClean="0">
                <a:solidFill>
                  <a:srgbClr val="FF3399"/>
                </a:solidFill>
                <a:effectLst>
                  <a:outerShdw blurRad="38100" dist="38100" dir="2700000" algn="tl">
                    <a:srgbClr val="000000">
                      <a:alpha val="43137"/>
                    </a:srgbClr>
                  </a:outerShdw>
                </a:effectLst>
                <a:latin typeface="黑体" pitchFamily="2" charset="-122"/>
                <a:ea typeface="黑体" pitchFamily="2" charset="-122"/>
              </a:rPr>
              <a:t>、</a:t>
            </a:r>
            <a:r>
              <a:rPr lang="zh-CN" altLang="en-US" sz="3600" b="1" dirty="0">
                <a:solidFill>
                  <a:srgbClr val="FF3399"/>
                </a:solidFill>
                <a:effectLst>
                  <a:outerShdw blurRad="38100" dist="38100" dir="2700000" algn="tl">
                    <a:srgbClr val="000000">
                      <a:alpha val="43137"/>
                    </a:srgbClr>
                  </a:outerShdw>
                </a:effectLst>
                <a:latin typeface="黑体" pitchFamily="2" charset="-122"/>
                <a:ea typeface="黑体" pitchFamily="2" charset="-122"/>
              </a:rPr>
              <a:t>失效的基本形式</a:t>
            </a:r>
          </a:p>
        </p:txBody>
      </p:sp>
      <p:sp>
        <p:nvSpPr>
          <p:cNvPr id="8195" name="Text Box 3"/>
          <p:cNvSpPr txBox="1">
            <a:spLocks noChangeArrowheads="1"/>
          </p:cNvSpPr>
          <p:nvPr/>
        </p:nvSpPr>
        <p:spPr bwMode="auto">
          <a:xfrm>
            <a:off x="468313" y="908050"/>
            <a:ext cx="8064500" cy="969963"/>
          </a:xfrm>
          <a:prstGeom prst="rect">
            <a:avLst/>
          </a:prstGeom>
          <a:noFill/>
          <a:ln w="9525" algn="ctr">
            <a:noFill/>
            <a:miter lim="800000"/>
            <a:headEnd/>
            <a:tailEnd/>
          </a:ln>
        </p:spPr>
        <p:txBody>
          <a:bodyPr>
            <a:spAutoFit/>
          </a:bodyPr>
          <a:lstStyle/>
          <a:p>
            <a:pPr algn="just">
              <a:lnSpc>
                <a:spcPct val="120000"/>
              </a:lnSpc>
              <a:spcBef>
                <a:spcPct val="50000"/>
              </a:spcBef>
              <a:defRPr/>
            </a:pPr>
            <a:r>
              <a:rPr lang="en-US" altLang="zh-CN" sz="2800"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零件的失效形式比较复杂，根据零件</a:t>
            </a:r>
            <a:r>
              <a:rPr lang="zh-CN" altLang="en-US" sz="2000" b="1" dirty="0">
                <a:effectLst>
                  <a:outerShdw blurRad="38100" dist="38100" dir="2700000" algn="tl">
                    <a:srgbClr val="FFFFFF"/>
                  </a:outerShdw>
                </a:effectLst>
                <a:latin typeface="楷体_GB2312" pitchFamily="49" charset="-122"/>
                <a:ea typeface="楷体_GB2312" pitchFamily="49" charset="-122"/>
              </a:rPr>
              <a:t>破坏的特点</a:t>
            </a:r>
            <a:r>
              <a:rPr lang="zh-CN" altLang="en-US" sz="2000" b="1" dirty="0">
                <a:latin typeface="楷体_GB2312" pitchFamily="49" charset="-122"/>
                <a:ea typeface="楷体_GB2312" pitchFamily="49" charset="-122"/>
              </a:rPr>
              <a:t>、所受</a:t>
            </a:r>
            <a:r>
              <a:rPr lang="zh-CN" altLang="en-US" sz="2000" b="1" dirty="0">
                <a:effectLst>
                  <a:outerShdw blurRad="38100" dist="38100" dir="2700000" algn="tl">
                    <a:srgbClr val="FFFFFF"/>
                  </a:outerShdw>
                </a:effectLst>
                <a:latin typeface="楷体_GB2312" pitchFamily="49" charset="-122"/>
                <a:ea typeface="楷体_GB2312" pitchFamily="49" charset="-122"/>
              </a:rPr>
              <a:t>载荷的类型</a:t>
            </a:r>
            <a:r>
              <a:rPr lang="zh-CN" altLang="en-US" sz="2000" b="1" dirty="0">
                <a:latin typeface="楷体_GB2312" pitchFamily="49" charset="-122"/>
                <a:ea typeface="楷体_GB2312" pitchFamily="49" charset="-122"/>
              </a:rPr>
              <a:t>以及</a:t>
            </a:r>
            <a:r>
              <a:rPr lang="zh-CN" altLang="en-US" sz="2000" b="1" dirty="0">
                <a:effectLst>
                  <a:outerShdw blurRad="38100" dist="38100" dir="2700000" algn="tl">
                    <a:srgbClr val="FFFFFF"/>
                  </a:outerShdw>
                </a:effectLst>
                <a:latin typeface="楷体_GB2312" pitchFamily="49" charset="-122"/>
                <a:ea typeface="楷体_GB2312" pitchFamily="49" charset="-122"/>
              </a:rPr>
              <a:t>外在条件</a:t>
            </a:r>
            <a:r>
              <a:rPr lang="zh-CN" altLang="en-US" sz="2000" b="1" dirty="0">
                <a:latin typeface="楷体_GB2312" pitchFamily="49" charset="-122"/>
                <a:ea typeface="楷体_GB2312" pitchFamily="49" charset="-122"/>
              </a:rPr>
              <a:t>，零件的失效形式可归纳为</a:t>
            </a:r>
            <a:r>
              <a:rPr lang="zh-CN" altLang="en-US" sz="2000" b="1" u="sng" dirty="0">
                <a:solidFill>
                  <a:srgbClr val="006600"/>
                </a:solidFill>
                <a:effectLst>
                  <a:outerShdw blurRad="38100" dist="38100" dir="2700000" algn="tl">
                    <a:srgbClr val="000000"/>
                  </a:outerShdw>
                </a:effectLst>
                <a:latin typeface="楷体_GB2312" pitchFamily="49" charset="-122"/>
                <a:ea typeface="楷体_GB2312" pitchFamily="49" charset="-122"/>
              </a:rPr>
              <a:t>四种类型</a:t>
            </a:r>
            <a:r>
              <a:rPr lang="zh-CN" altLang="en-US" sz="2000" b="1" dirty="0">
                <a:solidFill>
                  <a:srgbClr val="006600"/>
                </a:solidFill>
                <a:effectLst>
                  <a:outerShdw blurRad="38100" dist="38100" dir="2700000" algn="tl">
                    <a:srgbClr val="000000"/>
                  </a:outerShdw>
                </a:effectLst>
                <a:latin typeface="楷体_GB2312" pitchFamily="49" charset="-122"/>
                <a:ea typeface="楷体_GB2312" pitchFamily="49" charset="-122"/>
              </a:rPr>
              <a:t>共</a:t>
            </a:r>
            <a:r>
              <a:rPr lang="en-US" altLang="zh-CN" sz="2000" b="1" u="sng" dirty="0">
                <a:solidFill>
                  <a:srgbClr val="006600"/>
                </a:solidFill>
                <a:effectLst>
                  <a:outerShdw blurRad="38100" dist="38100" dir="2700000" algn="tl">
                    <a:srgbClr val="000000"/>
                  </a:outerShdw>
                </a:effectLst>
                <a:latin typeface="楷体_GB2312" pitchFamily="49" charset="-122"/>
                <a:ea typeface="楷体_GB2312" pitchFamily="49" charset="-122"/>
              </a:rPr>
              <a:t>16</a:t>
            </a:r>
            <a:r>
              <a:rPr lang="zh-CN" altLang="en-US" sz="2000" b="1" u="sng" dirty="0">
                <a:solidFill>
                  <a:srgbClr val="006600"/>
                </a:solidFill>
                <a:effectLst>
                  <a:outerShdw blurRad="38100" dist="38100" dir="2700000" algn="tl">
                    <a:srgbClr val="000000"/>
                  </a:outerShdw>
                </a:effectLst>
                <a:latin typeface="楷体_GB2312" pitchFamily="49" charset="-122"/>
                <a:ea typeface="楷体_GB2312" pitchFamily="49" charset="-122"/>
              </a:rPr>
              <a:t>种形式</a:t>
            </a:r>
            <a:r>
              <a:rPr lang="zh-CN" altLang="en-US" sz="2000" b="1" dirty="0">
                <a:latin typeface="楷体_GB2312" pitchFamily="49" charset="-122"/>
                <a:ea typeface="楷体_GB2312" pitchFamily="49" charset="-122"/>
              </a:rPr>
              <a:t>。</a:t>
            </a:r>
            <a:endParaRPr lang="zh-CN" altLang="en-US" sz="2400" b="1" u="sng" dirty="0">
              <a:latin typeface="楷体_GB2312" pitchFamily="49" charset="-122"/>
              <a:ea typeface="楷体_GB2312" pitchFamily="49" charset="-122"/>
            </a:endParaRPr>
          </a:p>
        </p:txBody>
      </p:sp>
      <p:grpSp>
        <p:nvGrpSpPr>
          <p:cNvPr id="2" name="Group 4"/>
          <p:cNvGrpSpPr>
            <a:grpSpLocks/>
          </p:cNvGrpSpPr>
          <p:nvPr/>
        </p:nvGrpSpPr>
        <p:grpSpPr bwMode="auto">
          <a:xfrm>
            <a:off x="500063" y="2205038"/>
            <a:ext cx="8215312" cy="4303712"/>
            <a:chOff x="430" y="1398"/>
            <a:chExt cx="5418" cy="2863"/>
          </a:xfrm>
        </p:grpSpPr>
        <p:grpSp>
          <p:nvGrpSpPr>
            <p:cNvPr id="3" name="Group 5"/>
            <p:cNvGrpSpPr>
              <a:grpSpLocks/>
            </p:cNvGrpSpPr>
            <p:nvPr/>
          </p:nvGrpSpPr>
          <p:grpSpPr bwMode="auto">
            <a:xfrm>
              <a:off x="430" y="1772"/>
              <a:ext cx="5418" cy="2489"/>
              <a:chOff x="0" y="1941"/>
              <a:chExt cx="21520" cy="19586"/>
            </a:xfrm>
          </p:grpSpPr>
          <p:sp>
            <p:nvSpPr>
              <p:cNvPr id="8200" name="Rectangle 7"/>
              <p:cNvSpPr>
                <a:spLocks noChangeArrowheads="1"/>
              </p:cNvSpPr>
              <p:nvPr/>
            </p:nvSpPr>
            <p:spPr bwMode="auto">
              <a:xfrm>
                <a:off x="10870" y="3898"/>
                <a:ext cx="4288" cy="2311"/>
              </a:xfrm>
              <a:prstGeom prst="rect">
                <a:avLst/>
              </a:prstGeom>
              <a:solidFill>
                <a:srgbClr val="FF99FF"/>
              </a:solidFill>
              <a:ln w="9525">
                <a:solidFill>
                  <a:srgbClr val="000000"/>
                </a:solid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表面磨损失效</a:t>
                </a:r>
                <a:endParaRPr lang="zh-CN" altLang="en-US" sz="2000" b="1">
                  <a:latin typeface="黑体" pitchFamily="2" charset="-122"/>
                  <a:ea typeface="黑体" pitchFamily="2" charset="-122"/>
                </a:endParaRPr>
              </a:p>
            </p:txBody>
          </p:sp>
          <p:sp>
            <p:nvSpPr>
              <p:cNvPr id="8201" name="Rectangle 8"/>
              <p:cNvSpPr>
                <a:spLocks noChangeArrowheads="1"/>
              </p:cNvSpPr>
              <p:nvPr/>
            </p:nvSpPr>
            <p:spPr bwMode="auto">
              <a:xfrm>
                <a:off x="5240" y="3903"/>
                <a:ext cx="4287" cy="2311"/>
              </a:xfrm>
              <a:prstGeom prst="rect">
                <a:avLst/>
              </a:prstGeom>
              <a:solidFill>
                <a:srgbClr val="FF99FF"/>
              </a:solidFill>
              <a:ln w="9525">
                <a:solidFill>
                  <a:srgbClr val="000000"/>
                </a:solidFill>
                <a:miter lim="800000"/>
                <a:headEnd/>
                <a:tailEnd/>
              </a:ln>
            </p:spPr>
            <p:txBody>
              <a:bodyPr lIns="12700" tIns="12700" rIns="12700" bIns="12700"/>
              <a:lstStyle/>
              <a:p>
                <a:pPr algn="ctr"/>
                <a:r>
                  <a:rPr lang="zh-CN" altLang="en-US" sz="2400" b="1">
                    <a:latin typeface="黑体" pitchFamily="2" charset="-122"/>
                    <a:ea typeface="黑体" pitchFamily="2" charset="-122"/>
                    <a:cs typeface="Times New Roman" pitchFamily="18" charset="0"/>
                  </a:rPr>
                  <a:t>断裂失效</a:t>
                </a:r>
                <a:endParaRPr lang="zh-CN" altLang="en-US" sz="2400" b="1">
                  <a:latin typeface="黑体" pitchFamily="2" charset="-122"/>
                  <a:ea typeface="黑体" pitchFamily="2" charset="-122"/>
                </a:endParaRPr>
              </a:p>
            </p:txBody>
          </p:sp>
          <p:sp>
            <p:nvSpPr>
              <p:cNvPr id="8202" name="Rectangle 9"/>
              <p:cNvSpPr>
                <a:spLocks noChangeArrowheads="1"/>
              </p:cNvSpPr>
              <p:nvPr/>
            </p:nvSpPr>
            <p:spPr bwMode="auto">
              <a:xfrm>
                <a:off x="0" y="3848"/>
                <a:ext cx="4288" cy="2311"/>
              </a:xfrm>
              <a:prstGeom prst="rect">
                <a:avLst/>
              </a:prstGeom>
              <a:solidFill>
                <a:srgbClr val="FF99FF"/>
              </a:solidFill>
              <a:ln w="9525">
                <a:solidFill>
                  <a:srgbClr val="000000"/>
                </a:solidFill>
                <a:miter lim="800000"/>
                <a:headEnd/>
                <a:tailEnd/>
              </a:ln>
            </p:spPr>
            <p:txBody>
              <a:bodyPr lIns="12700" tIns="12700" rIns="12700" bIns="12700"/>
              <a:lstStyle/>
              <a:p>
                <a:pPr algn="ctr"/>
                <a:r>
                  <a:rPr lang="zh-CN" altLang="en-US" sz="2400" b="1">
                    <a:latin typeface="黑体" pitchFamily="2" charset="-122"/>
                    <a:ea typeface="黑体" pitchFamily="2" charset="-122"/>
                    <a:cs typeface="Times New Roman" pitchFamily="18" charset="0"/>
                  </a:rPr>
                  <a:t>畸变失效</a:t>
                </a:r>
                <a:endParaRPr lang="zh-CN" altLang="en-US" sz="2400" b="1">
                  <a:latin typeface="黑体" pitchFamily="2" charset="-122"/>
                  <a:ea typeface="黑体" pitchFamily="2" charset="-122"/>
                </a:endParaRPr>
              </a:p>
            </p:txBody>
          </p:sp>
          <p:sp>
            <p:nvSpPr>
              <p:cNvPr id="8203" name="Rectangle 10"/>
              <p:cNvSpPr>
                <a:spLocks noChangeArrowheads="1"/>
              </p:cNvSpPr>
              <p:nvPr/>
            </p:nvSpPr>
            <p:spPr bwMode="auto">
              <a:xfrm>
                <a:off x="17217" y="7639"/>
                <a:ext cx="955" cy="12304"/>
              </a:xfrm>
              <a:prstGeom prst="rect">
                <a:avLst/>
              </a:prstGeom>
              <a:noFill/>
              <a:ln w="9525">
                <a:noFill/>
                <a:miter lim="800000"/>
                <a:headEnd/>
                <a:tailEnd/>
              </a:ln>
            </p:spPr>
            <p:txBody>
              <a:bodyPr lIns="12700" tIns="12700" rIns="12700" bIns="12700"/>
              <a:lstStyle/>
              <a:p>
                <a:pPr algn="ctr"/>
                <a:r>
                  <a:rPr lang="zh-CN" altLang="en-US" sz="2000" b="1">
                    <a:solidFill>
                      <a:srgbClr val="0000CC"/>
                    </a:solidFill>
                    <a:latin typeface="黑体" pitchFamily="2" charset="-122"/>
                    <a:ea typeface="黑体" pitchFamily="2" charset="-122"/>
                    <a:cs typeface="Times New Roman" pitchFamily="18" charset="0"/>
                  </a:rPr>
                  <a:t>均匀腐蚀失效</a:t>
                </a:r>
                <a:endParaRPr lang="zh-CN" altLang="en-US" sz="2000" b="1">
                  <a:solidFill>
                    <a:srgbClr val="0000CC"/>
                  </a:solidFill>
                  <a:latin typeface="黑体" pitchFamily="2" charset="-122"/>
                  <a:ea typeface="黑体" pitchFamily="2" charset="-122"/>
                </a:endParaRPr>
              </a:p>
            </p:txBody>
          </p:sp>
          <p:sp>
            <p:nvSpPr>
              <p:cNvPr id="8204" name="Rectangle 11"/>
              <p:cNvSpPr>
                <a:spLocks noChangeArrowheads="1"/>
              </p:cNvSpPr>
              <p:nvPr/>
            </p:nvSpPr>
            <p:spPr bwMode="auto">
              <a:xfrm>
                <a:off x="8421" y="7640"/>
                <a:ext cx="955" cy="10766"/>
              </a:xfrm>
              <a:prstGeom prst="rect">
                <a:avLst/>
              </a:prstGeom>
              <a:noFill/>
              <a:ln w="9525">
                <a:noFill/>
                <a:miter lim="800000"/>
                <a:headEnd/>
                <a:tailEnd/>
              </a:ln>
            </p:spPr>
            <p:txBody>
              <a:bodyPr lIns="12700" tIns="12700" rIns="12700" bIns="12700"/>
              <a:lstStyle/>
              <a:p>
                <a:pPr algn="ctr"/>
                <a:r>
                  <a:rPr lang="zh-CN" altLang="en-US" sz="2000" b="1">
                    <a:solidFill>
                      <a:srgbClr val="0000CC"/>
                    </a:solidFill>
                    <a:latin typeface="黑体" pitchFamily="2" charset="-122"/>
                    <a:ea typeface="黑体" pitchFamily="2" charset="-122"/>
                    <a:cs typeface="Times New Roman" pitchFamily="18" charset="0"/>
                  </a:rPr>
                  <a:t>蠕变断裂失效</a:t>
                </a:r>
                <a:endParaRPr lang="zh-CN" altLang="en-US" sz="2000" b="1">
                  <a:solidFill>
                    <a:srgbClr val="0000CC"/>
                  </a:solidFill>
                  <a:latin typeface="黑体" pitchFamily="2" charset="-122"/>
                  <a:ea typeface="黑体" pitchFamily="2" charset="-122"/>
                </a:endParaRPr>
              </a:p>
            </p:txBody>
          </p:sp>
          <p:sp>
            <p:nvSpPr>
              <p:cNvPr id="8205" name="Rectangle 12"/>
              <p:cNvSpPr>
                <a:spLocks noChangeArrowheads="1"/>
              </p:cNvSpPr>
              <p:nvPr/>
            </p:nvSpPr>
            <p:spPr bwMode="auto">
              <a:xfrm>
                <a:off x="7298" y="7640"/>
                <a:ext cx="955" cy="10766"/>
              </a:xfrm>
              <a:prstGeom prst="rect">
                <a:avLst/>
              </a:prstGeom>
              <a:noFill/>
              <a:ln w="9525">
                <a:noFill/>
                <a:miter lim="800000"/>
                <a:headEnd/>
                <a:tailEnd/>
              </a:ln>
            </p:spPr>
            <p:txBody>
              <a:bodyPr lIns="12700" tIns="12700" rIns="12700" bIns="12700"/>
              <a:lstStyle/>
              <a:p>
                <a:pPr algn="ctr"/>
                <a:r>
                  <a:rPr lang="zh-CN" altLang="en-US" sz="2000" b="1">
                    <a:solidFill>
                      <a:srgbClr val="0000CC"/>
                    </a:solidFill>
                    <a:latin typeface="黑体" pitchFamily="2" charset="-122"/>
                    <a:ea typeface="黑体" pitchFamily="2" charset="-122"/>
                    <a:cs typeface="Times New Roman" pitchFamily="18" charset="0"/>
                  </a:rPr>
                  <a:t>疲劳断裂失效</a:t>
                </a:r>
                <a:endParaRPr lang="zh-CN" altLang="en-US" sz="2000" b="1">
                  <a:solidFill>
                    <a:srgbClr val="0000CC"/>
                  </a:solidFill>
                  <a:latin typeface="黑体" pitchFamily="2" charset="-122"/>
                  <a:ea typeface="黑体" pitchFamily="2" charset="-122"/>
                </a:endParaRPr>
              </a:p>
            </p:txBody>
          </p:sp>
          <p:sp>
            <p:nvSpPr>
              <p:cNvPr id="8206" name="Rectangle 13"/>
              <p:cNvSpPr>
                <a:spLocks noChangeArrowheads="1"/>
              </p:cNvSpPr>
              <p:nvPr/>
            </p:nvSpPr>
            <p:spPr bwMode="auto">
              <a:xfrm>
                <a:off x="6362" y="7640"/>
                <a:ext cx="955" cy="10766"/>
              </a:xfrm>
              <a:prstGeom prst="rect">
                <a:avLst/>
              </a:prstGeom>
              <a:noFill/>
              <a:ln w="9525">
                <a:noFill/>
                <a:miter lim="800000"/>
                <a:headEnd/>
                <a:tailEnd/>
              </a:ln>
            </p:spPr>
            <p:txBody>
              <a:bodyPr lIns="12700" tIns="12700" rIns="12700" bIns="12700"/>
              <a:lstStyle/>
              <a:p>
                <a:pPr algn="ctr"/>
                <a:r>
                  <a:rPr lang="zh-CN" altLang="en-US" sz="2000" b="1">
                    <a:solidFill>
                      <a:srgbClr val="0000CC"/>
                    </a:solidFill>
                    <a:latin typeface="黑体" pitchFamily="2" charset="-122"/>
                    <a:ea typeface="黑体" pitchFamily="2" charset="-122"/>
                    <a:cs typeface="Times New Roman" pitchFamily="18" charset="0"/>
                  </a:rPr>
                  <a:t>脆性断裂失效</a:t>
                </a:r>
                <a:endParaRPr lang="zh-CN" altLang="en-US" sz="2000" b="1">
                  <a:solidFill>
                    <a:srgbClr val="0000CC"/>
                  </a:solidFill>
                  <a:latin typeface="黑体" pitchFamily="2" charset="-122"/>
                  <a:ea typeface="黑体" pitchFamily="2" charset="-122"/>
                </a:endParaRPr>
              </a:p>
            </p:txBody>
          </p:sp>
          <p:sp>
            <p:nvSpPr>
              <p:cNvPr id="8207" name="Rectangle 14"/>
              <p:cNvSpPr>
                <a:spLocks noChangeArrowheads="1"/>
              </p:cNvSpPr>
              <p:nvPr/>
            </p:nvSpPr>
            <p:spPr bwMode="auto">
              <a:xfrm>
                <a:off x="5052" y="7640"/>
                <a:ext cx="955" cy="9224"/>
              </a:xfrm>
              <a:prstGeom prst="rect">
                <a:avLst/>
              </a:prstGeom>
              <a:noFill/>
              <a:ln w="9525">
                <a:noFill/>
                <a:miter lim="800000"/>
                <a:headEnd/>
                <a:tailEnd/>
              </a:ln>
            </p:spPr>
            <p:txBody>
              <a:bodyPr lIns="12700" tIns="12700" rIns="12700" bIns="12700"/>
              <a:lstStyle/>
              <a:p>
                <a:pPr algn="ctr"/>
                <a:r>
                  <a:rPr lang="zh-CN" altLang="en-US" sz="2000" b="1">
                    <a:solidFill>
                      <a:srgbClr val="0000CC"/>
                    </a:solidFill>
                    <a:latin typeface="黑体" pitchFamily="2" charset="-122"/>
                    <a:ea typeface="黑体" pitchFamily="2" charset="-122"/>
                    <a:cs typeface="Times New Roman" pitchFamily="18" charset="0"/>
                  </a:rPr>
                  <a:t>塑性断裂失效</a:t>
                </a:r>
                <a:endParaRPr lang="zh-CN" altLang="en-US" sz="2000" b="1">
                  <a:solidFill>
                    <a:srgbClr val="0000CC"/>
                  </a:solidFill>
                  <a:latin typeface="黑体" pitchFamily="2" charset="-122"/>
                  <a:ea typeface="黑体" pitchFamily="2" charset="-122"/>
                </a:endParaRPr>
              </a:p>
            </p:txBody>
          </p:sp>
          <p:sp>
            <p:nvSpPr>
              <p:cNvPr id="8208" name="Rectangle 15"/>
              <p:cNvSpPr>
                <a:spLocks noChangeArrowheads="1"/>
              </p:cNvSpPr>
              <p:nvPr/>
            </p:nvSpPr>
            <p:spPr bwMode="auto">
              <a:xfrm>
                <a:off x="1310" y="7635"/>
                <a:ext cx="955" cy="9225"/>
              </a:xfrm>
              <a:prstGeom prst="rect">
                <a:avLst/>
              </a:prstGeom>
              <a:noFill/>
              <a:ln w="9525">
                <a:no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塑性畸变失效</a:t>
                </a:r>
                <a:endParaRPr lang="zh-CN" altLang="en-US" sz="2000" b="1">
                  <a:latin typeface="黑体" pitchFamily="2" charset="-122"/>
                  <a:ea typeface="黑体" pitchFamily="2" charset="-122"/>
                </a:endParaRPr>
              </a:p>
            </p:txBody>
          </p:sp>
          <p:sp>
            <p:nvSpPr>
              <p:cNvPr id="8209" name="Rectangle 16"/>
              <p:cNvSpPr>
                <a:spLocks noChangeArrowheads="1"/>
              </p:cNvSpPr>
              <p:nvPr/>
            </p:nvSpPr>
            <p:spPr bwMode="auto">
              <a:xfrm>
                <a:off x="0" y="7687"/>
                <a:ext cx="955" cy="9224"/>
              </a:xfrm>
              <a:prstGeom prst="rect">
                <a:avLst/>
              </a:prstGeom>
              <a:noFill/>
              <a:ln w="9525">
                <a:no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弹性畸变失效</a:t>
                </a:r>
                <a:endParaRPr lang="zh-CN" altLang="en-US" sz="2000" b="1">
                  <a:latin typeface="黑体" pitchFamily="2" charset="-122"/>
                  <a:ea typeface="黑体" pitchFamily="2" charset="-122"/>
                </a:endParaRPr>
              </a:p>
            </p:txBody>
          </p:sp>
          <p:sp>
            <p:nvSpPr>
              <p:cNvPr id="8210" name="Line 17"/>
              <p:cNvSpPr>
                <a:spLocks noChangeShapeType="1"/>
              </p:cNvSpPr>
              <p:nvPr/>
            </p:nvSpPr>
            <p:spPr bwMode="auto">
              <a:xfrm flipV="1">
                <a:off x="2381" y="3080"/>
                <a:ext cx="2" cy="773"/>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11" name="Line 18"/>
              <p:cNvSpPr>
                <a:spLocks noChangeShapeType="1"/>
              </p:cNvSpPr>
              <p:nvPr/>
            </p:nvSpPr>
            <p:spPr bwMode="auto">
              <a:xfrm>
                <a:off x="2381" y="3079"/>
                <a:ext cx="15937" cy="0"/>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12" name="Line 19"/>
              <p:cNvSpPr>
                <a:spLocks noChangeShapeType="1"/>
              </p:cNvSpPr>
              <p:nvPr/>
            </p:nvSpPr>
            <p:spPr bwMode="auto">
              <a:xfrm flipV="1">
                <a:off x="12725" y="3150"/>
                <a:ext cx="2" cy="773"/>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13" name="Line 20"/>
              <p:cNvSpPr>
                <a:spLocks noChangeShapeType="1"/>
              </p:cNvSpPr>
              <p:nvPr/>
            </p:nvSpPr>
            <p:spPr bwMode="auto">
              <a:xfrm flipH="1">
                <a:off x="7517" y="3150"/>
                <a:ext cx="0" cy="754"/>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grpSp>
            <p:nvGrpSpPr>
              <p:cNvPr id="4" name="Group 21"/>
              <p:cNvGrpSpPr>
                <a:grpSpLocks/>
              </p:cNvGrpSpPr>
              <p:nvPr/>
            </p:nvGrpSpPr>
            <p:grpSpPr bwMode="auto">
              <a:xfrm>
                <a:off x="10085" y="3110"/>
                <a:ext cx="11249" cy="18417"/>
                <a:chOff x="-21629" y="-4398"/>
                <a:chExt cx="47227" cy="26609"/>
              </a:xfrm>
            </p:grpSpPr>
            <p:sp>
              <p:nvSpPr>
                <p:cNvPr id="8232" name="Rectangle 22"/>
                <p:cNvSpPr>
                  <a:spLocks noChangeArrowheads="1"/>
                </p:cNvSpPr>
                <p:nvPr/>
              </p:nvSpPr>
              <p:spPr bwMode="auto">
                <a:xfrm>
                  <a:off x="-21629" y="2148"/>
                  <a:ext cx="4009" cy="17778"/>
                </a:xfrm>
                <a:prstGeom prst="rect">
                  <a:avLst/>
                </a:prstGeom>
                <a:noFill/>
                <a:ln w="9525">
                  <a:no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粘着磨损失效</a:t>
                  </a:r>
                  <a:endParaRPr lang="zh-CN" altLang="en-US" sz="2000" b="1">
                    <a:latin typeface="黑体" pitchFamily="2" charset="-122"/>
                    <a:ea typeface="黑体" pitchFamily="2" charset="-122"/>
                  </a:endParaRPr>
                </a:p>
              </p:txBody>
            </p:sp>
            <p:sp>
              <p:nvSpPr>
                <p:cNvPr id="8233" name="Rectangle 23"/>
                <p:cNvSpPr>
                  <a:spLocks noChangeArrowheads="1"/>
                </p:cNvSpPr>
                <p:nvPr/>
              </p:nvSpPr>
              <p:spPr bwMode="auto">
                <a:xfrm>
                  <a:off x="-6353" y="1972"/>
                  <a:ext cx="3143" cy="19461"/>
                </a:xfrm>
                <a:prstGeom prst="rect">
                  <a:avLst/>
                </a:prstGeom>
                <a:noFill/>
                <a:ln w="9525">
                  <a:no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表面疲劳磨损失效</a:t>
                  </a:r>
                  <a:endParaRPr lang="zh-CN" altLang="en-US" sz="2000" b="1">
                    <a:latin typeface="黑体" pitchFamily="2" charset="-122"/>
                    <a:ea typeface="黑体" pitchFamily="2" charset="-122"/>
                  </a:endParaRPr>
                </a:p>
              </p:txBody>
            </p:sp>
            <p:sp>
              <p:nvSpPr>
                <p:cNvPr id="8234" name="Rectangle 24"/>
                <p:cNvSpPr>
                  <a:spLocks noChangeArrowheads="1"/>
                </p:cNvSpPr>
                <p:nvPr/>
              </p:nvSpPr>
              <p:spPr bwMode="auto">
                <a:xfrm>
                  <a:off x="21589" y="2146"/>
                  <a:ext cx="4009" cy="17778"/>
                </a:xfrm>
                <a:prstGeom prst="rect">
                  <a:avLst/>
                </a:prstGeom>
                <a:noFill/>
                <a:ln w="9525">
                  <a:noFill/>
                  <a:miter lim="800000"/>
                  <a:headEnd/>
                  <a:tailEnd/>
                </a:ln>
              </p:spPr>
              <p:txBody>
                <a:bodyPr lIns="12700" tIns="12700" rIns="12700" bIns="12700"/>
                <a:lstStyle/>
                <a:p>
                  <a:pPr algn="ctr"/>
                  <a:r>
                    <a:rPr lang="zh-CN" altLang="en-US" sz="2000" b="1">
                      <a:solidFill>
                        <a:srgbClr val="0000CC"/>
                      </a:solidFill>
                      <a:latin typeface="黑体" pitchFamily="2" charset="-122"/>
                      <a:ea typeface="黑体" pitchFamily="2" charset="-122"/>
                      <a:cs typeface="Times New Roman" pitchFamily="18" charset="0"/>
                    </a:rPr>
                    <a:t>晶间腐蚀失效</a:t>
                  </a:r>
                  <a:endParaRPr lang="zh-CN" altLang="en-US" sz="2000" b="1">
                    <a:solidFill>
                      <a:srgbClr val="0000CC"/>
                    </a:solidFill>
                    <a:latin typeface="黑体" pitchFamily="2" charset="-122"/>
                    <a:ea typeface="黑体" pitchFamily="2" charset="-122"/>
                  </a:endParaRPr>
                </a:p>
              </p:txBody>
            </p:sp>
            <p:sp>
              <p:nvSpPr>
                <p:cNvPr id="8235" name="Line 25"/>
                <p:cNvSpPr>
                  <a:spLocks noChangeShapeType="1"/>
                </p:cNvSpPr>
                <p:nvPr/>
              </p:nvSpPr>
              <p:spPr bwMode="auto">
                <a:xfrm>
                  <a:off x="-9759" y="-15"/>
                  <a:ext cx="9" cy="2228"/>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36" name="Line 26"/>
                <p:cNvSpPr>
                  <a:spLocks noChangeShapeType="1"/>
                </p:cNvSpPr>
                <p:nvPr/>
              </p:nvSpPr>
              <p:spPr bwMode="auto">
                <a:xfrm>
                  <a:off x="-20715" y="1085"/>
                  <a:ext cx="23875" cy="0"/>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37" name="Line 27"/>
                <p:cNvSpPr>
                  <a:spLocks noChangeShapeType="1"/>
                </p:cNvSpPr>
                <p:nvPr/>
              </p:nvSpPr>
              <p:spPr bwMode="auto">
                <a:xfrm>
                  <a:off x="-333" y="1249"/>
                  <a:ext cx="13" cy="1117"/>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38" name="Line 28"/>
                <p:cNvSpPr>
                  <a:spLocks noChangeShapeType="1"/>
                </p:cNvSpPr>
                <p:nvPr/>
              </p:nvSpPr>
              <p:spPr bwMode="auto">
                <a:xfrm>
                  <a:off x="-9758" y="1111"/>
                  <a:ext cx="13" cy="1117"/>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39" name="Line 27"/>
                <p:cNvSpPr>
                  <a:spLocks noChangeShapeType="1"/>
                </p:cNvSpPr>
                <p:nvPr/>
              </p:nvSpPr>
              <p:spPr bwMode="auto">
                <a:xfrm>
                  <a:off x="9883" y="1368"/>
                  <a:ext cx="13" cy="1117"/>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40" name="Line 27"/>
                <p:cNvSpPr>
                  <a:spLocks noChangeShapeType="1"/>
                </p:cNvSpPr>
                <p:nvPr/>
              </p:nvSpPr>
              <p:spPr bwMode="auto">
                <a:xfrm>
                  <a:off x="23227" y="1066"/>
                  <a:ext cx="13" cy="1117"/>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41" name="Rectangle 22"/>
                <p:cNvSpPr>
                  <a:spLocks noChangeArrowheads="1"/>
                </p:cNvSpPr>
                <p:nvPr/>
              </p:nvSpPr>
              <p:spPr bwMode="auto">
                <a:xfrm>
                  <a:off x="-16915" y="2148"/>
                  <a:ext cx="4009" cy="17778"/>
                </a:xfrm>
                <a:prstGeom prst="rect">
                  <a:avLst/>
                </a:prstGeom>
                <a:noFill/>
                <a:ln w="9525">
                  <a:no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磨料磨损失效</a:t>
                  </a:r>
                  <a:endParaRPr lang="zh-CN" altLang="en-US" sz="2000" b="1">
                    <a:latin typeface="黑体" pitchFamily="2" charset="-122"/>
                    <a:ea typeface="黑体" pitchFamily="2" charset="-122"/>
                  </a:endParaRPr>
                </a:p>
              </p:txBody>
            </p:sp>
            <p:sp>
              <p:nvSpPr>
                <p:cNvPr id="8242" name="Rectangle 22"/>
                <p:cNvSpPr>
                  <a:spLocks noChangeArrowheads="1"/>
                </p:cNvSpPr>
                <p:nvPr/>
              </p:nvSpPr>
              <p:spPr bwMode="auto">
                <a:xfrm>
                  <a:off x="-11333" y="2148"/>
                  <a:ext cx="4009" cy="17778"/>
                </a:xfrm>
                <a:prstGeom prst="rect">
                  <a:avLst/>
                </a:prstGeom>
                <a:noFill/>
                <a:ln w="9525">
                  <a:no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犁削磨损失效</a:t>
                  </a:r>
                  <a:endParaRPr lang="zh-CN" altLang="en-US" sz="2000" b="1">
                    <a:latin typeface="黑体" pitchFamily="2" charset="-122"/>
                    <a:ea typeface="黑体" pitchFamily="2" charset="-122"/>
                  </a:endParaRPr>
                </a:p>
              </p:txBody>
            </p:sp>
            <p:sp>
              <p:nvSpPr>
                <p:cNvPr id="8243" name="Rectangle 23"/>
                <p:cNvSpPr>
                  <a:spLocks noChangeArrowheads="1"/>
                </p:cNvSpPr>
                <p:nvPr/>
              </p:nvSpPr>
              <p:spPr bwMode="auto">
                <a:xfrm>
                  <a:off x="-2691" y="2210"/>
                  <a:ext cx="3143" cy="19460"/>
                </a:xfrm>
                <a:prstGeom prst="rect">
                  <a:avLst/>
                </a:prstGeom>
                <a:noFill/>
                <a:ln w="9525">
                  <a:no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冲刷磨损失效</a:t>
                  </a:r>
                  <a:endParaRPr lang="zh-CN" altLang="en-US" sz="2000" b="1">
                    <a:latin typeface="黑体" pitchFamily="2" charset="-122"/>
                    <a:ea typeface="黑体" pitchFamily="2" charset="-122"/>
                  </a:endParaRPr>
                </a:p>
              </p:txBody>
            </p:sp>
            <p:sp>
              <p:nvSpPr>
                <p:cNvPr id="8244" name="Rectangle 23"/>
                <p:cNvSpPr>
                  <a:spLocks noChangeArrowheads="1"/>
                </p:cNvSpPr>
                <p:nvPr/>
              </p:nvSpPr>
              <p:spPr bwMode="auto">
                <a:xfrm>
                  <a:off x="2023" y="2751"/>
                  <a:ext cx="3143" cy="19460"/>
                </a:xfrm>
                <a:prstGeom prst="rect">
                  <a:avLst/>
                </a:prstGeom>
                <a:noFill/>
                <a:ln w="9525">
                  <a:no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腐蚀磨损失效</a:t>
                  </a:r>
                  <a:endParaRPr lang="zh-CN" altLang="en-US" sz="2000" b="1">
                    <a:latin typeface="黑体" pitchFamily="2" charset="-122"/>
                    <a:ea typeface="黑体" pitchFamily="2" charset="-122"/>
                  </a:endParaRPr>
                </a:p>
              </p:txBody>
            </p:sp>
            <p:sp>
              <p:nvSpPr>
                <p:cNvPr id="8245" name="Line 27"/>
                <p:cNvSpPr>
                  <a:spLocks noChangeShapeType="1"/>
                </p:cNvSpPr>
                <p:nvPr/>
              </p:nvSpPr>
              <p:spPr bwMode="auto">
                <a:xfrm>
                  <a:off x="-20761" y="1066"/>
                  <a:ext cx="13" cy="1117"/>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46" name="Line 27"/>
                <p:cNvSpPr>
                  <a:spLocks noChangeShapeType="1"/>
                </p:cNvSpPr>
                <p:nvPr/>
              </p:nvSpPr>
              <p:spPr bwMode="auto">
                <a:xfrm>
                  <a:off x="-16046" y="1066"/>
                  <a:ext cx="13" cy="1117"/>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47" name="Line 27"/>
                <p:cNvSpPr>
                  <a:spLocks noChangeShapeType="1"/>
                </p:cNvSpPr>
                <p:nvPr/>
              </p:nvSpPr>
              <p:spPr bwMode="auto">
                <a:xfrm>
                  <a:off x="-5048" y="1066"/>
                  <a:ext cx="13" cy="1117"/>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48" name="Line 27"/>
                <p:cNvSpPr>
                  <a:spLocks noChangeShapeType="1"/>
                </p:cNvSpPr>
                <p:nvPr/>
              </p:nvSpPr>
              <p:spPr bwMode="auto">
                <a:xfrm>
                  <a:off x="13023" y="-4398"/>
                  <a:ext cx="13" cy="1117"/>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grpSp>
          <p:sp>
            <p:nvSpPr>
              <p:cNvPr id="8215" name="Line 29"/>
              <p:cNvSpPr>
                <a:spLocks noChangeShapeType="1"/>
              </p:cNvSpPr>
              <p:nvPr/>
            </p:nvSpPr>
            <p:spPr bwMode="auto">
              <a:xfrm flipV="1">
                <a:off x="6666" y="6923"/>
                <a:ext cx="2" cy="773"/>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16" name="Line 30"/>
              <p:cNvSpPr>
                <a:spLocks noChangeShapeType="1"/>
              </p:cNvSpPr>
              <p:nvPr/>
            </p:nvSpPr>
            <p:spPr bwMode="auto">
              <a:xfrm flipV="1">
                <a:off x="8795" y="6892"/>
                <a:ext cx="3" cy="773"/>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17" name="Line 31"/>
              <p:cNvSpPr>
                <a:spLocks noChangeShapeType="1"/>
              </p:cNvSpPr>
              <p:nvPr/>
            </p:nvSpPr>
            <p:spPr bwMode="auto">
              <a:xfrm flipV="1">
                <a:off x="7672" y="6149"/>
                <a:ext cx="2" cy="1542"/>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18" name="Line 32"/>
              <p:cNvSpPr>
                <a:spLocks noChangeShapeType="1"/>
              </p:cNvSpPr>
              <p:nvPr/>
            </p:nvSpPr>
            <p:spPr bwMode="auto">
              <a:xfrm flipV="1">
                <a:off x="19275" y="6352"/>
                <a:ext cx="0" cy="1092"/>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19" name="Line 34"/>
              <p:cNvSpPr>
                <a:spLocks noChangeShapeType="1"/>
              </p:cNvSpPr>
              <p:nvPr/>
            </p:nvSpPr>
            <p:spPr bwMode="auto">
              <a:xfrm flipV="1">
                <a:off x="5614" y="6892"/>
                <a:ext cx="3181" cy="0"/>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20" name="Line 35"/>
              <p:cNvSpPr>
                <a:spLocks noChangeShapeType="1"/>
              </p:cNvSpPr>
              <p:nvPr/>
            </p:nvSpPr>
            <p:spPr bwMode="auto">
              <a:xfrm flipV="1">
                <a:off x="475" y="6923"/>
                <a:ext cx="3" cy="773"/>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21" name="Line 36"/>
              <p:cNvSpPr>
                <a:spLocks noChangeShapeType="1"/>
              </p:cNvSpPr>
              <p:nvPr/>
            </p:nvSpPr>
            <p:spPr bwMode="auto">
              <a:xfrm flipV="1">
                <a:off x="2994" y="6896"/>
                <a:ext cx="3" cy="773"/>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22" name="Line 37"/>
              <p:cNvSpPr>
                <a:spLocks noChangeShapeType="1"/>
              </p:cNvSpPr>
              <p:nvPr/>
            </p:nvSpPr>
            <p:spPr bwMode="auto">
              <a:xfrm>
                <a:off x="476" y="6923"/>
                <a:ext cx="2546" cy="5"/>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23" name="Line 38"/>
              <p:cNvSpPr>
                <a:spLocks noChangeShapeType="1"/>
              </p:cNvSpPr>
              <p:nvPr/>
            </p:nvSpPr>
            <p:spPr bwMode="auto">
              <a:xfrm>
                <a:off x="1849" y="6192"/>
                <a:ext cx="2" cy="774"/>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24" name="Rectangle 15"/>
              <p:cNvSpPr>
                <a:spLocks noChangeArrowheads="1"/>
              </p:cNvSpPr>
              <p:nvPr/>
            </p:nvSpPr>
            <p:spPr bwMode="auto">
              <a:xfrm>
                <a:off x="2620" y="7635"/>
                <a:ext cx="955" cy="9225"/>
              </a:xfrm>
              <a:prstGeom prst="rect">
                <a:avLst/>
              </a:prstGeom>
              <a:noFill/>
              <a:ln w="9525">
                <a:no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翘曲畸变失效</a:t>
                </a:r>
                <a:endParaRPr lang="zh-CN" altLang="en-US" sz="2000" b="1">
                  <a:latin typeface="黑体" pitchFamily="2" charset="-122"/>
                  <a:ea typeface="黑体" pitchFamily="2" charset="-122"/>
                </a:endParaRPr>
              </a:p>
            </p:txBody>
          </p:sp>
          <p:sp>
            <p:nvSpPr>
              <p:cNvPr id="8225" name="Rectangle 7"/>
              <p:cNvSpPr>
                <a:spLocks noChangeArrowheads="1"/>
              </p:cNvSpPr>
              <p:nvPr/>
            </p:nvSpPr>
            <p:spPr bwMode="auto">
              <a:xfrm>
                <a:off x="17232" y="3898"/>
                <a:ext cx="4288" cy="2311"/>
              </a:xfrm>
              <a:prstGeom prst="rect">
                <a:avLst/>
              </a:prstGeom>
              <a:solidFill>
                <a:srgbClr val="FF99FF"/>
              </a:solidFill>
              <a:ln w="9525">
                <a:solidFill>
                  <a:srgbClr val="000000"/>
                </a:solidFill>
                <a:miter lim="800000"/>
                <a:headEnd/>
                <a:tailEnd/>
              </a:ln>
            </p:spPr>
            <p:txBody>
              <a:bodyPr lIns="12700" tIns="12700" rIns="12700" bIns="12700"/>
              <a:lstStyle/>
              <a:p>
                <a:pPr algn="ctr"/>
                <a:r>
                  <a:rPr lang="zh-CN" altLang="en-US" sz="2000" b="1">
                    <a:latin typeface="黑体" pitchFamily="2" charset="-122"/>
                    <a:ea typeface="黑体" pitchFamily="2" charset="-122"/>
                    <a:cs typeface="Times New Roman" pitchFamily="18" charset="0"/>
                  </a:rPr>
                  <a:t>腐蚀失效</a:t>
                </a:r>
                <a:endParaRPr lang="zh-CN" altLang="en-US" sz="2000" b="1">
                  <a:latin typeface="黑体" pitchFamily="2" charset="-122"/>
                  <a:ea typeface="黑体" pitchFamily="2" charset="-122"/>
                </a:endParaRPr>
              </a:p>
            </p:txBody>
          </p:sp>
          <p:sp>
            <p:nvSpPr>
              <p:cNvPr id="8226" name="Line 36"/>
              <p:cNvSpPr>
                <a:spLocks noChangeShapeType="1"/>
              </p:cNvSpPr>
              <p:nvPr/>
            </p:nvSpPr>
            <p:spPr bwMode="auto">
              <a:xfrm flipV="1">
                <a:off x="1871" y="6896"/>
                <a:ext cx="3" cy="773"/>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27" name="Line 29"/>
              <p:cNvSpPr>
                <a:spLocks noChangeShapeType="1"/>
              </p:cNvSpPr>
              <p:nvPr/>
            </p:nvSpPr>
            <p:spPr bwMode="auto">
              <a:xfrm flipV="1">
                <a:off x="5614" y="6896"/>
                <a:ext cx="2" cy="773"/>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28" name="Line 32"/>
              <p:cNvSpPr>
                <a:spLocks noChangeShapeType="1"/>
              </p:cNvSpPr>
              <p:nvPr/>
            </p:nvSpPr>
            <p:spPr bwMode="auto">
              <a:xfrm flipV="1">
                <a:off x="16093" y="6891"/>
                <a:ext cx="0" cy="1092"/>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29" name="Line 34"/>
              <p:cNvSpPr>
                <a:spLocks noChangeShapeType="1"/>
              </p:cNvSpPr>
              <p:nvPr/>
            </p:nvSpPr>
            <p:spPr bwMode="auto">
              <a:xfrm flipV="1">
                <a:off x="17591" y="6891"/>
                <a:ext cx="3181" cy="0"/>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sp>
            <p:nvSpPr>
              <p:cNvPr id="8230" name="Rectangle 10"/>
              <p:cNvSpPr>
                <a:spLocks noChangeArrowheads="1"/>
              </p:cNvSpPr>
              <p:nvPr/>
            </p:nvSpPr>
            <p:spPr bwMode="auto">
              <a:xfrm>
                <a:off x="18882" y="7639"/>
                <a:ext cx="955" cy="12304"/>
              </a:xfrm>
              <a:prstGeom prst="rect">
                <a:avLst/>
              </a:prstGeom>
              <a:noFill/>
              <a:ln w="9525">
                <a:noFill/>
                <a:miter lim="800000"/>
                <a:headEnd/>
                <a:tailEnd/>
              </a:ln>
            </p:spPr>
            <p:txBody>
              <a:bodyPr lIns="12700" tIns="12700" rIns="12700" bIns="12700"/>
              <a:lstStyle/>
              <a:p>
                <a:pPr algn="ctr"/>
                <a:r>
                  <a:rPr lang="zh-CN" altLang="en-US" sz="2000" b="1">
                    <a:solidFill>
                      <a:srgbClr val="0000CC"/>
                    </a:solidFill>
                    <a:latin typeface="黑体" pitchFamily="2" charset="-122"/>
                    <a:ea typeface="黑体" pitchFamily="2" charset="-122"/>
                    <a:cs typeface="Times New Roman" pitchFamily="18" charset="0"/>
                  </a:rPr>
                  <a:t>点腐蚀失效</a:t>
                </a:r>
                <a:endParaRPr lang="zh-CN" altLang="en-US" sz="2000" b="1">
                  <a:solidFill>
                    <a:srgbClr val="0000CC"/>
                  </a:solidFill>
                  <a:latin typeface="黑体" pitchFamily="2" charset="-122"/>
                  <a:ea typeface="黑体" pitchFamily="2" charset="-122"/>
                </a:endParaRPr>
              </a:p>
            </p:txBody>
          </p:sp>
          <p:sp>
            <p:nvSpPr>
              <p:cNvPr id="8231" name="Line 32"/>
              <p:cNvSpPr>
                <a:spLocks noChangeShapeType="1"/>
              </p:cNvSpPr>
              <p:nvPr/>
            </p:nvSpPr>
            <p:spPr bwMode="auto">
              <a:xfrm flipV="1">
                <a:off x="10667" y="1941"/>
                <a:ext cx="0" cy="1092"/>
              </a:xfrm>
              <a:prstGeom prst="line">
                <a:avLst/>
              </a:prstGeom>
              <a:noFill/>
              <a:ln w="9525">
                <a:solidFill>
                  <a:srgbClr val="000000"/>
                </a:solidFill>
                <a:round/>
                <a:headEnd type="none" w="sm" len="sm"/>
                <a:tailEnd type="none" w="sm" len="sm"/>
              </a:ln>
            </p:spPr>
            <p:txBody>
              <a:bodyPr/>
              <a:lstStyle/>
              <a:p>
                <a:endParaRPr lang="zh-CN" altLang="en-US">
                  <a:latin typeface="黑体" pitchFamily="2" charset="-122"/>
                  <a:ea typeface="黑体" pitchFamily="2" charset="-122"/>
                </a:endParaRPr>
              </a:p>
            </p:txBody>
          </p:sp>
        </p:grpSp>
        <p:sp>
          <p:nvSpPr>
            <p:cNvPr id="8199" name="Rectangle 39"/>
            <p:cNvSpPr>
              <a:spLocks noChangeArrowheads="1"/>
            </p:cNvSpPr>
            <p:nvPr/>
          </p:nvSpPr>
          <p:spPr bwMode="auto">
            <a:xfrm>
              <a:off x="1796" y="1398"/>
              <a:ext cx="2638" cy="400"/>
            </a:xfrm>
            <a:prstGeom prst="rect">
              <a:avLst/>
            </a:prstGeom>
            <a:solidFill>
              <a:schemeClr val="folHlink"/>
            </a:solidFill>
            <a:ln w="22225" algn="ctr">
              <a:solidFill>
                <a:schemeClr val="tx2"/>
              </a:solidFill>
              <a:miter lim="800000"/>
              <a:headEnd/>
              <a:tailEnd/>
            </a:ln>
          </p:spPr>
          <p:txBody>
            <a:bodyPr anchor="ctr">
              <a:spAutoFit/>
            </a:bodyPr>
            <a:lstStyle/>
            <a:p>
              <a:pPr algn="ctr"/>
              <a:r>
                <a:rPr lang="zh-CN" altLang="en-US" sz="3200" b="1">
                  <a:solidFill>
                    <a:srgbClr val="0000CC"/>
                  </a:solidFill>
                  <a:latin typeface="黑体" pitchFamily="2" charset="-122"/>
                  <a:ea typeface="黑体" pitchFamily="2" charset="-122"/>
                </a:rPr>
                <a:t>机械零件失效形式</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620688"/>
            <a:ext cx="8229600" cy="796950"/>
          </a:xfrm>
        </p:spPr>
        <p:txBody>
          <a:bodyPr/>
          <a:lstStyle/>
          <a:p>
            <a:pPr algn="l"/>
            <a:r>
              <a:rPr lang="zh-CN" altLang="en-US" dirty="0" smtClean="0"/>
              <a:t>（</a:t>
            </a:r>
            <a:r>
              <a:rPr lang="en-US" altLang="zh-CN" dirty="0" smtClean="0"/>
              <a:t>4</a:t>
            </a:r>
            <a:r>
              <a:rPr lang="zh-CN" altLang="en-US" dirty="0" smtClean="0"/>
              <a:t>）环境</a:t>
            </a:r>
            <a:r>
              <a:rPr lang="zh-CN" altLang="en-US" dirty="0"/>
              <a:t>与资源原则</a:t>
            </a:r>
          </a:p>
        </p:txBody>
      </p:sp>
      <p:sp>
        <p:nvSpPr>
          <p:cNvPr id="28675" name="Rectangle 3"/>
          <p:cNvSpPr>
            <a:spLocks noGrp="1" noChangeArrowheads="1"/>
          </p:cNvSpPr>
          <p:nvPr>
            <p:ph type="body" idx="1"/>
          </p:nvPr>
        </p:nvSpPr>
        <p:spPr>
          <a:xfrm>
            <a:off x="685800" y="1556792"/>
            <a:ext cx="7772400" cy="4539208"/>
          </a:xfrm>
        </p:spPr>
        <p:txBody>
          <a:bodyPr/>
          <a:lstStyle/>
          <a:p>
            <a:r>
              <a:rPr lang="zh-CN" altLang="en-US" b="1" dirty="0"/>
              <a:t>这一准则要求材料在生产──使用──废弃的全过程中，对能源和资源的消耗少，对生态环境影响小，可以完全再生利用或废弃时完全降解。</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7544" y="476672"/>
            <a:ext cx="8143056" cy="804441"/>
          </a:xfrm>
        </p:spPr>
        <p:txBody>
          <a:bodyPr/>
          <a:lstStyle/>
          <a:p>
            <a:pPr marL="742950" indent="-742950" algn="l">
              <a:buFont typeface="+mj-ea"/>
              <a:buAutoNum type="circleNumDbPlain"/>
            </a:pPr>
            <a:r>
              <a:rPr lang="zh-CN" altLang="en-US" sz="4000" b="1" dirty="0" smtClean="0"/>
              <a:t>能源</a:t>
            </a:r>
            <a:r>
              <a:rPr lang="zh-CN" altLang="en-US" sz="4000" b="1" dirty="0"/>
              <a:t>和资源消耗少 </a:t>
            </a:r>
          </a:p>
        </p:txBody>
      </p:sp>
      <p:sp>
        <p:nvSpPr>
          <p:cNvPr id="29699" name="Rectangle 3"/>
          <p:cNvSpPr>
            <a:spLocks noGrp="1" noChangeArrowheads="1"/>
          </p:cNvSpPr>
          <p:nvPr>
            <p:ph type="body" sz="half" idx="1"/>
          </p:nvPr>
        </p:nvSpPr>
        <p:spPr/>
        <p:txBody>
          <a:bodyPr/>
          <a:lstStyle/>
          <a:p>
            <a:r>
              <a:rPr lang="zh-CN" altLang="en-US" sz="2800" b="1"/>
              <a:t>世界能源储藏量</a:t>
            </a:r>
            <a:r>
              <a:rPr lang="zh-CN" altLang="en-US" sz="2800"/>
              <a:t> </a:t>
            </a:r>
          </a:p>
        </p:txBody>
      </p:sp>
      <p:graphicFrame>
        <p:nvGraphicFramePr>
          <p:cNvPr id="29734" name="Group 38"/>
          <p:cNvGraphicFramePr>
            <a:graphicFrameLocks noGrp="1"/>
          </p:cNvGraphicFramePr>
          <p:nvPr>
            <p:ph sz="half" idx="2"/>
          </p:nvPr>
        </p:nvGraphicFramePr>
        <p:xfrm>
          <a:off x="539750" y="2636838"/>
          <a:ext cx="8153400" cy="2560320"/>
        </p:xfrm>
        <a:graphic>
          <a:graphicData uri="http://schemas.openxmlformats.org/drawingml/2006/table">
            <a:tbl>
              <a:tblPr/>
              <a:tblGrid>
                <a:gridCol w="1747838"/>
                <a:gridCol w="1512887"/>
                <a:gridCol w="1716088"/>
                <a:gridCol w="1960562"/>
                <a:gridCol w="1216025"/>
              </a:tblGrid>
              <a:tr h="3317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石  油</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天然气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煤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铀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r>
              <a:tr h="431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可开采储量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9970</a:t>
                      </a:r>
                      <a:r>
                        <a:rPr kumimoji="0" lang="zh-CN" altLang="en-US" sz="2400" b="1" i="0" u="none" strike="noStrike" cap="none" normalizeH="0" baseline="0" smtClean="0">
                          <a:ln>
                            <a:noFill/>
                          </a:ln>
                          <a:solidFill>
                            <a:schemeClr val="tx1"/>
                          </a:solidFill>
                          <a:effectLst/>
                          <a:latin typeface="Arial" charset="0"/>
                          <a:ea typeface="幼圆" pitchFamily="49" charset="-122"/>
                        </a:rPr>
                        <a:t>亿桶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138</a:t>
                      </a:r>
                      <a:r>
                        <a:rPr kumimoji="0" lang="zh-CN" altLang="en-US" sz="2400" b="1" i="0" u="none" strike="noStrike" cap="none" normalizeH="0" baseline="0" smtClean="0">
                          <a:ln>
                            <a:noFill/>
                          </a:ln>
                          <a:solidFill>
                            <a:schemeClr val="tx1"/>
                          </a:solidFill>
                          <a:effectLst/>
                          <a:latin typeface="Arial" charset="0"/>
                          <a:ea typeface="幼圆" pitchFamily="49" charset="-122"/>
                        </a:rPr>
                        <a:t>万亿</a:t>
                      </a:r>
                      <a:r>
                        <a:rPr kumimoji="0" lang="en-US" altLang="zh-CN" sz="2400" b="1" i="0" u="none" strike="noStrike" cap="none" normalizeH="0" baseline="0" smtClean="0">
                          <a:ln>
                            <a:noFill/>
                          </a:ln>
                          <a:solidFill>
                            <a:schemeClr val="tx1"/>
                          </a:solidFill>
                          <a:effectLst/>
                          <a:latin typeface="Arial" charset="0"/>
                          <a:ea typeface="幼圆" pitchFamily="49" charset="-122"/>
                        </a:rPr>
                        <a:t>m</a:t>
                      </a:r>
                      <a:r>
                        <a:rPr kumimoji="0" lang="en-US" altLang="zh-CN" sz="2400" b="1" i="0" u="none" strike="noStrike" cap="none" normalizeH="0" baseline="30000" smtClean="0">
                          <a:ln>
                            <a:noFill/>
                          </a:ln>
                          <a:solidFill>
                            <a:schemeClr val="tx1"/>
                          </a:solidFill>
                          <a:effectLst/>
                          <a:latin typeface="Arial" charset="0"/>
                          <a:ea typeface="幼圆" pitchFamily="49" charset="-122"/>
                        </a:rPr>
                        <a:t>3</a:t>
                      </a:r>
                      <a:r>
                        <a:rPr kumimoji="0" lang="en-US" altLang="zh-CN" sz="2400" b="1" i="0" u="none" strike="noStrike" cap="none" normalizeH="0" baseline="0" smtClean="0">
                          <a:ln>
                            <a:noFill/>
                          </a:ln>
                          <a:solidFill>
                            <a:schemeClr val="tx1"/>
                          </a:solidFill>
                          <a:effectLst/>
                          <a:latin typeface="Arial" charset="0"/>
                          <a:ea typeface="幼圆" pitchFamily="49" charset="-122"/>
                        </a:rPr>
                        <a:t>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a:t>
                      </a:r>
                      <a:r>
                        <a:rPr kumimoji="0" lang="zh-CN" altLang="en-US" sz="2400" b="1" i="0" u="none" strike="noStrike" cap="none" normalizeH="0" baseline="0" smtClean="0">
                          <a:ln>
                            <a:noFill/>
                          </a:ln>
                          <a:solidFill>
                            <a:schemeClr val="tx1"/>
                          </a:solidFill>
                          <a:effectLst/>
                          <a:latin typeface="Arial" charset="0"/>
                          <a:ea typeface="幼圆" pitchFamily="49" charset="-122"/>
                        </a:rPr>
                        <a:t>，</a:t>
                      </a:r>
                      <a:r>
                        <a:rPr kumimoji="0" lang="en-US" altLang="zh-CN" sz="2400" b="1" i="0" u="none" strike="noStrike" cap="none" normalizeH="0" baseline="0" smtClean="0">
                          <a:ln>
                            <a:noFill/>
                          </a:ln>
                          <a:solidFill>
                            <a:schemeClr val="tx1"/>
                          </a:solidFill>
                          <a:effectLst/>
                          <a:latin typeface="Arial" charset="0"/>
                          <a:ea typeface="幼圆" pitchFamily="49" charset="-122"/>
                        </a:rPr>
                        <a:t>039</a:t>
                      </a:r>
                      <a:r>
                        <a:rPr kumimoji="0" lang="zh-CN" altLang="en-US" sz="2400" b="1" i="0" u="none" strike="noStrike" cap="none" normalizeH="0" baseline="0" smtClean="0">
                          <a:ln>
                            <a:noFill/>
                          </a:ln>
                          <a:solidFill>
                            <a:schemeClr val="tx1"/>
                          </a:solidFill>
                          <a:effectLst/>
                          <a:latin typeface="Arial" charset="0"/>
                          <a:ea typeface="幼圆" pitchFamily="49" charset="-122"/>
                        </a:rPr>
                        <a:t>，</a:t>
                      </a:r>
                      <a:r>
                        <a:rPr kumimoji="0" lang="en-US" altLang="zh-CN" sz="2400" b="1" i="0" u="none" strike="noStrike" cap="none" normalizeH="0" baseline="0" smtClean="0">
                          <a:ln>
                            <a:noFill/>
                          </a:ln>
                          <a:solidFill>
                            <a:schemeClr val="tx1"/>
                          </a:solidFill>
                          <a:effectLst/>
                          <a:latin typeface="Arial" charset="0"/>
                          <a:ea typeface="幼圆" pitchFamily="49" charset="-122"/>
                        </a:rPr>
                        <a:t>272</a:t>
                      </a:r>
                      <a:r>
                        <a:rPr kumimoji="0" lang="zh-CN" altLang="en-US" sz="2400" b="1" i="0" u="none" strike="noStrike" cap="none" normalizeH="0" baseline="0" smtClean="0">
                          <a:ln>
                            <a:noFill/>
                          </a:ln>
                          <a:solidFill>
                            <a:schemeClr val="tx1"/>
                          </a:solidFill>
                          <a:effectLst/>
                          <a:latin typeface="Arial" charset="0"/>
                          <a:ea typeface="幼圆" pitchFamily="49" charset="-122"/>
                        </a:rPr>
                        <a:t>吨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200</a:t>
                      </a:r>
                      <a:r>
                        <a:rPr kumimoji="0" lang="zh-CN" altLang="en-US" sz="2400" b="1" i="0" u="none" strike="noStrike" cap="none" normalizeH="0" baseline="0" smtClean="0">
                          <a:ln>
                            <a:noFill/>
                          </a:ln>
                          <a:solidFill>
                            <a:schemeClr val="tx1"/>
                          </a:solidFill>
                          <a:effectLst/>
                          <a:latin typeface="Arial" charset="0"/>
                          <a:ea typeface="幼圆" pitchFamily="49" charset="-122"/>
                        </a:rPr>
                        <a:t>万吨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431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可开采年限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45.5</a:t>
                      </a:r>
                      <a:r>
                        <a:rPr kumimoji="0" lang="zh-CN" altLang="en-US" sz="2400" b="1" i="0" u="none" strike="noStrike" cap="none" normalizeH="0" baseline="0" smtClean="0">
                          <a:ln>
                            <a:noFill/>
                          </a:ln>
                          <a:solidFill>
                            <a:schemeClr val="tx1"/>
                          </a:solidFill>
                          <a:effectLst/>
                          <a:latin typeface="Arial" charset="0"/>
                          <a:ea typeface="幼圆" pitchFamily="49" charset="-122"/>
                        </a:rPr>
                        <a:t>年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64</a:t>
                      </a:r>
                      <a:r>
                        <a:rPr kumimoji="0" lang="zh-CN" altLang="en-US" sz="2400" b="1" i="0" u="none" strike="noStrike" cap="none" normalizeH="0" baseline="0" smtClean="0">
                          <a:ln>
                            <a:noFill/>
                          </a:ln>
                          <a:solidFill>
                            <a:schemeClr val="tx1"/>
                          </a:solidFill>
                          <a:effectLst/>
                          <a:latin typeface="Arial" charset="0"/>
                          <a:ea typeface="幼圆" pitchFamily="49" charset="-122"/>
                        </a:rPr>
                        <a:t>年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219</a:t>
                      </a:r>
                      <a:r>
                        <a:rPr kumimoji="0" lang="zh-CN" altLang="en-US" sz="2400" b="1" i="0" u="none" strike="noStrike" cap="none" normalizeH="0" baseline="0" smtClean="0">
                          <a:ln>
                            <a:noFill/>
                          </a:ln>
                          <a:solidFill>
                            <a:schemeClr val="tx1"/>
                          </a:solidFill>
                          <a:effectLst/>
                          <a:latin typeface="Arial" charset="0"/>
                          <a:ea typeface="幼圆" pitchFamily="49" charset="-122"/>
                        </a:rPr>
                        <a:t>年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74</a:t>
                      </a:r>
                      <a:r>
                        <a:rPr kumimoji="0" lang="zh-CN" altLang="en-US" sz="2400" b="1" i="0" u="none" strike="noStrike" cap="none" normalizeH="0" baseline="0" smtClean="0">
                          <a:ln>
                            <a:noFill/>
                          </a:ln>
                          <a:solidFill>
                            <a:schemeClr val="tx1"/>
                          </a:solidFill>
                          <a:effectLst/>
                          <a:latin typeface="Arial" charset="0"/>
                          <a:ea typeface="幼圆" pitchFamily="49" charset="-122"/>
                        </a:rPr>
                        <a:t>年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647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主要产地及储量比例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中东</a:t>
                      </a:r>
                      <a:r>
                        <a:rPr kumimoji="0" lang="en-US" altLang="zh-CN" sz="2400" b="1" i="0" u="none" strike="noStrike" cap="none" normalizeH="0" baseline="0" smtClean="0">
                          <a:ln>
                            <a:noFill/>
                          </a:ln>
                          <a:solidFill>
                            <a:schemeClr val="tx1"/>
                          </a:solidFill>
                          <a:effectLst/>
                          <a:latin typeface="Arial" charset="0"/>
                          <a:ea typeface="幼圆" pitchFamily="49" charset="-122"/>
                        </a:rPr>
                        <a:t>66.4%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独联体、中东</a:t>
                      </a:r>
                      <a:r>
                        <a:rPr kumimoji="0" lang="en-US" altLang="zh-CN" sz="2400" b="1" i="0" u="none" strike="noStrike" cap="none" normalizeH="0" baseline="0" smtClean="0">
                          <a:ln>
                            <a:noFill/>
                          </a:ln>
                          <a:solidFill>
                            <a:schemeClr val="tx1"/>
                          </a:solidFill>
                          <a:effectLst/>
                          <a:latin typeface="Arial" charset="0"/>
                          <a:ea typeface="幼圆" pitchFamily="49" charset="-122"/>
                        </a:rPr>
                        <a:t>70%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美、苏、中、澳 </a:t>
                      </a:r>
                      <a:r>
                        <a:rPr kumimoji="0" lang="en-US" altLang="zh-CN" sz="2400" b="1" i="0" u="none" strike="noStrike" cap="none" normalizeH="0" baseline="0" smtClean="0">
                          <a:ln>
                            <a:noFill/>
                          </a:ln>
                          <a:solidFill>
                            <a:schemeClr val="tx1"/>
                          </a:solidFill>
                          <a:effectLst/>
                          <a:latin typeface="Arial" charset="0"/>
                          <a:ea typeface="幼圆" pitchFamily="49" charset="-122"/>
                        </a:rPr>
                        <a:t>&gt; 70%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　</a:t>
                      </a:r>
                      <a:r>
                        <a:rPr kumimoji="0" lang="en-US" altLang="zh-CN" sz="2400" b="1" i="0" u="none" strike="noStrike" cap="none" normalizeH="0" baseline="0" smtClean="0">
                          <a:ln>
                            <a:noFill/>
                          </a:ln>
                          <a:solidFill>
                            <a:schemeClr val="tx1"/>
                          </a:solidFill>
                          <a:effectLst/>
                          <a:latin typeface="Arial" charset="0"/>
                          <a:ea typeface="幼圆" pitchFamily="49" charset="-122"/>
                        </a:rPr>
                        <a:t>——</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95536" y="404664"/>
            <a:ext cx="8215064" cy="876449"/>
          </a:xfrm>
        </p:spPr>
        <p:txBody>
          <a:bodyPr/>
          <a:lstStyle/>
          <a:p>
            <a:pPr marL="742950" indent="-742950" algn="l"/>
            <a:r>
              <a:rPr lang="zh-CN" altLang="en-US" sz="3200" b="1" dirty="0">
                <a:latin typeface="黑体" pitchFamily="2" charset="-122"/>
                <a:ea typeface="黑体" pitchFamily="2" charset="-122"/>
              </a:rPr>
              <a:t>重要金属的世界储量</a:t>
            </a:r>
          </a:p>
        </p:txBody>
      </p:sp>
      <p:graphicFrame>
        <p:nvGraphicFramePr>
          <p:cNvPr id="30724" name="Group 4"/>
          <p:cNvGraphicFramePr>
            <a:graphicFrameLocks noGrp="1"/>
          </p:cNvGraphicFramePr>
          <p:nvPr>
            <p:ph idx="1"/>
          </p:nvPr>
        </p:nvGraphicFramePr>
        <p:xfrm>
          <a:off x="457200" y="1371600"/>
          <a:ext cx="8153400" cy="4572000"/>
        </p:xfrm>
        <a:graphic>
          <a:graphicData uri="http://schemas.openxmlformats.org/drawingml/2006/table">
            <a:tbl>
              <a:tblPr/>
              <a:tblGrid>
                <a:gridCol w="1736725"/>
                <a:gridCol w="2141538"/>
                <a:gridCol w="2135187"/>
                <a:gridCol w="2139950"/>
              </a:tblGrid>
              <a:tr h="508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储量（</a:t>
                      </a:r>
                      <a:r>
                        <a:rPr kumimoji="0" lang="en-US" altLang="zh-CN" sz="2400" b="1" i="0" u="none" strike="noStrike" cap="none" normalizeH="0" baseline="0" smtClean="0">
                          <a:ln>
                            <a:noFill/>
                          </a:ln>
                          <a:solidFill>
                            <a:schemeClr val="tx1"/>
                          </a:solidFill>
                          <a:effectLst/>
                          <a:latin typeface="Arial" charset="0"/>
                          <a:ea typeface="幼圆" pitchFamily="49" charset="-122"/>
                        </a:rPr>
                        <a:t>10</a:t>
                      </a:r>
                      <a:r>
                        <a:rPr kumimoji="0" lang="en-US" altLang="zh-CN" sz="2400" b="1" i="0" u="none" strike="noStrike" cap="none" normalizeH="0" baseline="30000" smtClean="0">
                          <a:ln>
                            <a:noFill/>
                          </a:ln>
                          <a:solidFill>
                            <a:schemeClr val="tx1"/>
                          </a:solidFill>
                          <a:effectLst/>
                          <a:latin typeface="Arial" charset="0"/>
                          <a:ea typeface="幼圆" pitchFamily="49" charset="-122"/>
                        </a:rPr>
                        <a:t>6</a:t>
                      </a:r>
                      <a:r>
                        <a:rPr kumimoji="0" lang="en-US" altLang="zh-CN" sz="2400" b="1" i="0" u="none" strike="noStrike" cap="none" normalizeH="0" baseline="0" smtClean="0">
                          <a:ln>
                            <a:noFill/>
                          </a:ln>
                          <a:solidFill>
                            <a:schemeClr val="tx1"/>
                          </a:solidFill>
                          <a:effectLst/>
                          <a:latin typeface="Arial" charset="0"/>
                          <a:ea typeface="幼圆" pitchFamily="49" charset="-122"/>
                        </a:rPr>
                        <a:t>t</a:t>
                      </a:r>
                      <a:r>
                        <a:rPr kumimoji="0" lang="zh-CN" altLang="en-US" sz="2400" b="1" i="0" u="none" strike="noStrike" cap="none" normalizeH="0" baseline="0" smtClean="0">
                          <a:ln>
                            <a:noFill/>
                          </a:ln>
                          <a:solidFill>
                            <a:schemeClr val="tx1"/>
                          </a:solidFill>
                          <a:effectLst/>
                          <a:latin typeface="Arial" charset="0"/>
                          <a:ea typeface="幼圆" pitchFamily="49" charset="-122"/>
                        </a:rPr>
                        <a:t>）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可用年数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再生率</a:t>
                      </a:r>
                      <a:r>
                        <a:rPr kumimoji="0" lang="en-US" altLang="zh-CN" sz="2400" b="1" i="0" u="none" strike="noStrike" cap="none" normalizeH="0" baseline="0" smtClean="0">
                          <a:ln>
                            <a:noFill/>
                          </a:ln>
                          <a:solidFill>
                            <a:schemeClr val="tx1"/>
                          </a:solidFill>
                          <a:effectLst/>
                          <a:latin typeface="Arial" charset="0"/>
                          <a:ea typeface="幼圆" pitchFamily="49" charset="-122"/>
                        </a:rPr>
                        <a:t>(%)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Fe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1×10</a:t>
                      </a:r>
                      <a:r>
                        <a:rPr kumimoji="0" lang="en-US" altLang="zh-CN" sz="2400" b="1" i="0" u="none" strike="noStrike" cap="none" normalizeH="0" baseline="30000" smtClean="0">
                          <a:ln>
                            <a:noFill/>
                          </a:ln>
                          <a:solidFill>
                            <a:schemeClr val="tx1"/>
                          </a:solidFill>
                          <a:effectLst/>
                          <a:latin typeface="Arial" charset="0"/>
                          <a:ea typeface="幼圆" pitchFamily="49" charset="-122"/>
                        </a:rPr>
                        <a:t>6</a:t>
                      </a:r>
                      <a:r>
                        <a:rPr kumimoji="0" lang="en-US" altLang="zh-CN" sz="2400" b="1" i="0" u="none" strike="noStrike" cap="none" normalizeH="0" baseline="0" smtClean="0">
                          <a:ln>
                            <a:noFill/>
                          </a:ln>
                          <a:solidFill>
                            <a:schemeClr val="tx1"/>
                          </a:solidFill>
                          <a:effectLst/>
                          <a:latin typeface="Arial" charset="0"/>
                          <a:ea typeface="幼圆" pitchFamily="49" charset="-122"/>
                        </a:rPr>
                        <a:t>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109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31.7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Al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1170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35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16.9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Cu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308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24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40.9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Zn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123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18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21.2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Mo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5.4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36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Ag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0.2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14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41.0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Cr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775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112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Ti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147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幼圆" pitchFamily="49" charset="-122"/>
                        </a:rPr>
                        <a:t>51 </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幼圆" pitchFamily="49" charset="-122"/>
                        </a:rPr>
                        <a:t>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404664"/>
            <a:ext cx="8229600" cy="1012974"/>
          </a:xfrm>
        </p:spPr>
        <p:txBody>
          <a:bodyPr/>
          <a:lstStyle/>
          <a:p>
            <a:r>
              <a:rPr lang="zh-CN" altLang="en-US" dirty="0"/>
              <a:t>方法：</a:t>
            </a:r>
          </a:p>
        </p:txBody>
      </p:sp>
      <p:sp>
        <p:nvSpPr>
          <p:cNvPr id="31747" name="Rectangle 3"/>
          <p:cNvSpPr>
            <a:spLocks noGrp="1" noChangeArrowheads="1"/>
          </p:cNvSpPr>
          <p:nvPr>
            <p:ph type="body" idx="1"/>
          </p:nvPr>
        </p:nvSpPr>
        <p:spPr>
          <a:xfrm>
            <a:off x="685800" y="1196752"/>
            <a:ext cx="7772400" cy="4899248"/>
          </a:xfrm>
        </p:spPr>
        <p:txBody>
          <a:bodyPr/>
          <a:lstStyle/>
          <a:p>
            <a:r>
              <a:rPr lang="en-US" altLang="zh-CN" dirty="0"/>
              <a:t> </a:t>
            </a:r>
            <a:r>
              <a:rPr lang="zh-CN" altLang="en-US" b="1" dirty="0"/>
              <a:t>通过产品的小型化，材料轻量化，减少材料的绝对使用量； </a:t>
            </a:r>
          </a:p>
          <a:p>
            <a:r>
              <a:rPr lang="zh-CN" altLang="en-US" b="1" dirty="0"/>
              <a:t>  通过零件的长寿命化和再利用，减少材料的相对使用量； </a:t>
            </a:r>
          </a:p>
          <a:p>
            <a:r>
              <a:rPr lang="zh-CN" altLang="en-US" b="1" dirty="0"/>
              <a:t>  通过易分选及可再生循环材料的利用，降低对天然资源的依赖； </a:t>
            </a:r>
          </a:p>
          <a:p>
            <a:r>
              <a:rPr lang="zh-CN" altLang="en-US" b="1" dirty="0"/>
              <a:t>  选用能耗低的材料及加工工艺。 </a:t>
            </a:r>
          </a:p>
          <a:p>
            <a:pPr>
              <a:buFontTx/>
              <a:buNone/>
            </a:pPr>
            <a:endParaRPr lang="en-US" altLang="zh-C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476672"/>
            <a:ext cx="8229600" cy="940966"/>
          </a:xfrm>
        </p:spPr>
        <p:txBody>
          <a:bodyPr/>
          <a:lstStyle/>
          <a:p>
            <a:pPr marL="742950" indent="-742950" algn="l">
              <a:buFont typeface="+mj-ea"/>
              <a:buAutoNum type="circleNumDbPlain" startAt="2"/>
            </a:pPr>
            <a:r>
              <a:rPr lang="zh-CN" altLang="en-US" dirty="0" smtClean="0"/>
              <a:t>环境污染</a:t>
            </a:r>
            <a:r>
              <a:rPr lang="zh-CN" altLang="en-US" dirty="0"/>
              <a:t>小</a:t>
            </a:r>
          </a:p>
        </p:txBody>
      </p:sp>
      <p:sp>
        <p:nvSpPr>
          <p:cNvPr id="32771" name="Rectangle 3"/>
          <p:cNvSpPr>
            <a:spLocks noGrp="1" noChangeArrowheads="1"/>
          </p:cNvSpPr>
          <p:nvPr>
            <p:ph type="body" idx="1"/>
          </p:nvPr>
        </p:nvSpPr>
        <p:spPr>
          <a:xfrm>
            <a:off x="685800" y="1412776"/>
            <a:ext cx="7772400" cy="4683224"/>
          </a:xfrm>
        </p:spPr>
        <p:txBody>
          <a:bodyPr/>
          <a:lstStyle/>
          <a:p>
            <a:r>
              <a:rPr lang="zh-CN" altLang="en-US" sz="2800" b="1" dirty="0"/>
              <a:t>环境准则必将成为选材的重要依据之一，即要求材料在生产─使用─废弃的全过程中具有与环境的协调性，充分降低对环境造成的负荷。</a:t>
            </a:r>
            <a:r>
              <a:rPr lang="zh-CN" altLang="en-US" sz="2800" dirty="0"/>
              <a:t> </a:t>
            </a:r>
          </a:p>
          <a:p>
            <a:r>
              <a:rPr lang="zh-CN" altLang="en-US" sz="2800" b="1" dirty="0"/>
              <a:t>方法：</a:t>
            </a:r>
          </a:p>
          <a:p>
            <a:pPr lvl="1"/>
            <a:r>
              <a:rPr lang="zh-CN" altLang="en-US" sz="2400" b="1" dirty="0"/>
              <a:t>采用能耗少、污染小的材料，节能无害化的生产、制造工艺， </a:t>
            </a:r>
          </a:p>
          <a:p>
            <a:pPr lvl="1"/>
            <a:r>
              <a:rPr lang="zh-CN" altLang="en-US" sz="2400" b="1" dirty="0"/>
              <a:t>选择可再生循环性好的材料（材质单纯，化学组成简单，便于提纯，通用性强），降低废弃物环境负荷， </a:t>
            </a:r>
          </a:p>
          <a:p>
            <a:pPr lvl="1"/>
            <a:r>
              <a:rPr lang="zh-CN" altLang="en-US" sz="2400" b="1" dirty="0"/>
              <a:t>选择以再生资源为原料的材料。</a:t>
            </a:r>
            <a:r>
              <a:rPr lang="zh-CN" altLang="en-US" sz="2400" dirty="0"/>
              <a:t> </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3" name="Group 3"/>
          <p:cNvGraphicFramePr>
            <a:graphicFrameLocks noGrp="1"/>
          </p:cNvGraphicFramePr>
          <p:nvPr/>
        </p:nvGraphicFramePr>
        <p:xfrm>
          <a:off x="900113" y="1412875"/>
          <a:ext cx="7848600" cy="2455548"/>
        </p:xfrm>
        <a:graphic>
          <a:graphicData uri="http://schemas.openxmlformats.org/drawingml/2006/table">
            <a:tbl>
              <a:tblPr/>
              <a:tblGrid>
                <a:gridCol w="1260475"/>
                <a:gridCol w="1492250"/>
                <a:gridCol w="1492250"/>
                <a:gridCol w="1801812"/>
                <a:gridCol w="1801813"/>
              </a:tblGrid>
              <a:tr h="350838">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材料</a:t>
                      </a:r>
                      <a:endParaRPr kumimoji="0" lang="zh-CN" altLang="en-US" sz="17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矿物燃料能耗</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排碳量</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508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MJ/Kg</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MJ/m</a:t>
                      </a:r>
                      <a:r>
                        <a:rPr kumimoji="0" lang="en-US" altLang="zh-CN" sz="17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rgbClr val="0000CC"/>
                          </a:solidFill>
                          <a:effectLst/>
                          <a:latin typeface="Times New Roman" pitchFamily="18" charset="0"/>
                          <a:ea typeface="宋体" pitchFamily="2" charset="-122"/>
                          <a:cs typeface="Times New Roman" pitchFamily="18" charset="0"/>
                        </a:rPr>
                        <a:t>Kg/t</a:t>
                      </a:r>
                      <a:endParaRPr kumimoji="0" lang="en-US" altLang="zh-CN" sz="1700" b="1" i="0" u="none" strike="noStrike" cap="none" normalizeH="0" baseline="0" dirty="0" smtClean="0">
                        <a:ln>
                          <a:noFill/>
                        </a:ln>
                        <a:solidFill>
                          <a:srgbClr val="0000CC"/>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Kg/m</a:t>
                      </a:r>
                      <a:r>
                        <a:rPr kumimoji="0" lang="en-US" altLang="zh-CN" sz="17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9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木材</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1.5~2.8</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750~1390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rgbClr val="0000CC"/>
                          </a:solidFill>
                          <a:effectLst/>
                          <a:latin typeface="Times New Roman" pitchFamily="18" charset="0"/>
                          <a:ea typeface="宋体" pitchFamily="2" charset="-122"/>
                          <a:cs typeface="Times New Roman" pitchFamily="18" charset="0"/>
                        </a:rPr>
                        <a:t>30~56</a:t>
                      </a:r>
                      <a:endParaRPr kumimoji="0" lang="en-US" altLang="zh-CN" sz="1700" b="1" i="0" u="none" strike="noStrike" cap="none" normalizeH="0" baseline="0" dirty="0" smtClean="0">
                        <a:ln>
                          <a:noFill/>
                        </a:ln>
                        <a:solidFill>
                          <a:srgbClr val="0000CC"/>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15~28</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混凝土</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4800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rgbClr val="0000CC"/>
                          </a:solidFill>
                          <a:effectLst/>
                          <a:latin typeface="Times New Roman" pitchFamily="18" charset="0"/>
                          <a:ea typeface="宋体" pitchFamily="2" charset="-122"/>
                          <a:cs typeface="Times New Roman" pitchFamily="18" charset="0"/>
                        </a:rPr>
                        <a:t>50</a:t>
                      </a:r>
                      <a:endParaRPr kumimoji="0" lang="en-US" altLang="zh-CN" sz="1700" b="1" i="0" u="none" strike="noStrike" cap="none" normalizeH="0" baseline="0" dirty="0" smtClean="0">
                        <a:ln>
                          <a:noFill/>
                        </a:ln>
                        <a:solidFill>
                          <a:srgbClr val="0000CC"/>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钢材</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35</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266,000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rgbClr val="0000CC"/>
                          </a:solidFill>
                          <a:effectLst/>
                          <a:latin typeface="Times New Roman" pitchFamily="18" charset="0"/>
                          <a:ea typeface="宋体" pitchFamily="2" charset="-122"/>
                          <a:cs typeface="Times New Roman" pitchFamily="18" charset="0"/>
                        </a:rPr>
                        <a:t>700</a:t>
                      </a:r>
                      <a:endParaRPr kumimoji="0" lang="en-US" altLang="zh-CN" sz="1700" b="1" i="0" u="none" strike="noStrike" cap="none" normalizeH="0" baseline="0" dirty="0" smtClean="0">
                        <a:ln>
                          <a:noFill/>
                        </a:ln>
                        <a:solidFill>
                          <a:srgbClr val="0000CC"/>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5320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一次铝</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435</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1,100,000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rgbClr val="0000CC"/>
                          </a:solidFill>
                          <a:effectLst/>
                          <a:latin typeface="Times New Roman" pitchFamily="18" charset="0"/>
                          <a:ea typeface="宋体" pitchFamily="2" charset="-122"/>
                          <a:cs typeface="Times New Roman" pitchFamily="18" charset="0"/>
                        </a:rPr>
                        <a:t>8700</a:t>
                      </a:r>
                      <a:endParaRPr kumimoji="0" lang="en-US" altLang="zh-CN" sz="1700" b="1" i="0" u="none" strike="noStrike" cap="none" normalizeH="0" baseline="0" dirty="0" smtClean="0">
                        <a:ln>
                          <a:noFill/>
                        </a:ln>
                        <a:solidFill>
                          <a:srgbClr val="0000CC"/>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22,000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再生铝</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33,000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1010" name="Rectangle 50"/>
          <p:cNvSpPr>
            <a:spLocks noChangeArrowheads="1"/>
          </p:cNvSpPr>
          <p:nvPr/>
        </p:nvSpPr>
        <p:spPr bwMode="auto">
          <a:xfrm>
            <a:off x="3203575" y="4149725"/>
            <a:ext cx="3251200" cy="396875"/>
          </a:xfrm>
          <a:prstGeom prst="rect">
            <a:avLst/>
          </a:prstGeom>
          <a:noFill/>
          <a:ln w="9525">
            <a:noFill/>
            <a:miter lim="800000"/>
            <a:headEnd/>
            <a:tailEnd/>
          </a:ln>
        </p:spPr>
        <p:txBody>
          <a:bodyPr wrap="none" anchor="ctr">
            <a:spAutoFit/>
          </a:bodyPr>
          <a:lstStyle/>
          <a:p>
            <a:pPr algn="ctr"/>
            <a:r>
              <a:rPr lang="zh-CN" altLang="en-US" sz="2000" b="1">
                <a:latin typeface="Times New Roman" pitchFamily="18" charset="0"/>
                <a:cs typeface="Times New Roman" pitchFamily="18" charset="0"/>
              </a:rPr>
              <a:t>一定性能水平下的材料能耗</a:t>
            </a:r>
            <a:endParaRPr lang="zh-CN" altLang="en-US" sz="2000"/>
          </a:p>
        </p:txBody>
      </p:sp>
      <p:graphicFrame>
        <p:nvGraphicFramePr>
          <p:cNvPr id="52301" name="Group 77"/>
          <p:cNvGraphicFramePr>
            <a:graphicFrameLocks noGrp="1"/>
          </p:cNvGraphicFramePr>
          <p:nvPr/>
        </p:nvGraphicFramePr>
        <p:xfrm>
          <a:off x="684213" y="4630738"/>
          <a:ext cx="8064500" cy="701358"/>
        </p:xfrm>
        <a:graphic>
          <a:graphicData uri="http://schemas.openxmlformats.org/drawingml/2006/table">
            <a:tbl>
              <a:tblPr/>
              <a:tblGrid>
                <a:gridCol w="784225"/>
                <a:gridCol w="1190625"/>
                <a:gridCol w="1363662"/>
                <a:gridCol w="1533525"/>
                <a:gridCol w="1363663"/>
                <a:gridCol w="1828800"/>
              </a:tblGrid>
              <a:tr h="3508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木材</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混凝土</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钢</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塑料</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铝、镁及钛合金</a:t>
                      </a:r>
                      <a:endParaRPr kumimoji="0" lang="zh-CN" altLang="en-US"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2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Eρ/</a:t>
                      </a: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sym typeface="Symbol" pitchFamily="18" charset="2"/>
                        </a:rPr>
                        <a:t></a:t>
                      </a:r>
                      <a:r>
                        <a:rPr kumimoji="0" lang="en-US" altLang="zh-CN" sz="17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b</a:t>
                      </a:r>
                      <a:endPar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24</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145</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100~500</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475-1002</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710-1029</a:t>
                      </a:r>
                      <a:endParaRPr kumimoji="0" lang="en-US" altLang="zh-CN" sz="17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1034" name="Rectangle 74"/>
          <p:cNvSpPr>
            <a:spLocks noChangeArrowheads="1"/>
          </p:cNvSpPr>
          <p:nvPr/>
        </p:nvSpPr>
        <p:spPr bwMode="auto">
          <a:xfrm>
            <a:off x="947738" y="5661025"/>
            <a:ext cx="7224712" cy="366713"/>
          </a:xfrm>
          <a:prstGeom prst="rect">
            <a:avLst/>
          </a:prstGeom>
          <a:noFill/>
          <a:ln w="9525">
            <a:noFill/>
            <a:miter lim="800000"/>
            <a:headEnd/>
            <a:tailEnd/>
          </a:ln>
        </p:spPr>
        <p:txBody>
          <a:bodyPr wrap="none" anchor="ctr">
            <a:spAutoFit/>
          </a:bodyPr>
          <a:lstStyle/>
          <a:p>
            <a:r>
              <a:rPr lang="en-US" altLang="zh-CN">
                <a:latin typeface="Times New Roman" pitchFamily="18" charset="0"/>
                <a:cs typeface="Times New Roman" pitchFamily="18" charset="0"/>
              </a:rPr>
              <a:t>E──</a:t>
            </a:r>
            <a:r>
              <a:rPr lang="zh-CN" altLang="en-US">
                <a:latin typeface="Times New Roman" pitchFamily="18" charset="0"/>
                <a:cs typeface="Times New Roman" pitchFamily="18" charset="0"/>
              </a:rPr>
              <a:t>生产每公斤材料的能耗         </a:t>
            </a:r>
            <a:r>
              <a:rPr lang="en-US" altLang="zh-CN">
                <a:latin typeface="Times New Roman" pitchFamily="18" charset="0"/>
                <a:cs typeface="Times New Roman" pitchFamily="18" charset="0"/>
              </a:rPr>
              <a:t>ρ──</a:t>
            </a:r>
            <a:r>
              <a:rPr lang="zh-CN" altLang="en-US">
                <a:latin typeface="Times New Roman" pitchFamily="18" charset="0"/>
                <a:cs typeface="Times New Roman" pitchFamily="18" charset="0"/>
              </a:rPr>
              <a:t>材料密度        </a:t>
            </a:r>
            <a:r>
              <a:rPr lang="zh-CN" altLang="en-US">
                <a:latin typeface="Times New Roman" pitchFamily="18" charset="0"/>
                <a:cs typeface="Times New Roman" pitchFamily="18" charset="0"/>
                <a:sym typeface="Symbol" pitchFamily="18" charset="2"/>
              </a:rPr>
              <a:t></a:t>
            </a:r>
            <a:r>
              <a:rPr lang="en-US" altLang="zh-CN" baseline="-30000">
                <a:latin typeface="Times New Roman" pitchFamily="18" charset="0"/>
                <a:cs typeface="Times New Roman" pitchFamily="18" charset="0"/>
              </a:rPr>
              <a:t>b</a:t>
            </a:r>
            <a:r>
              <a:rPr lang="en-US" altLang="zh-CN">
                <a:latin typeface="Times New Roman" pitchFamily="18" charset="0"/>
                <a:cs typeface="Times New Roman" pitchFamily="18" charset="0"/>
                <a:sym typeface="Symbol" pitchFamily="18" charset="2"/>
              </a:rPr>
              <a:t>──</a:t>
            </a:r>
            <a:r>
              <a:rPr lang="zh-CN" altLang="en-US">
                <a:latin typeface="Times New Roman" pitchFamily="18" charset="0"/>
                <a:cs typeface="Times New Roman" pitchFamily="18" charset="0"/>
                <a:sym typeface="Symbol" pitchFamily="18" charset="2"/>
              </a:rPr>
              <a:t>抗拉强度</a:t>
            </a:r>
          </a:p>
        </p:txBody>
      </p:sp>
      <p:sp>
        <p:nvSpPr>
          <p:cNvPr id="41035" name="Rectangle 75"/>
          <p:cNvSpPr>
            <a:spLocks noChangeArrowheads="1"/>
          </p:cNvSpPr>
          <p:nvPr/>
        </p:nvSpPr>
        <p:spPr bwMode="auto">
          <a:xfrm>
            <a:off x="2484438" y="908050"/>
            <a:ext cx="4529137" cy="396875"/>
          </a:xfrm>
          <a:prstGeom prst="rect">
            <a:avLst/>
          </a:prstGeom>
          <a:noFill/>
          <a:ln w="9525">
            <a:noFill/>
            <a:miter lim="800000"/>
            <a:headEnd/>
            <a:tailEnd/>
          </a:ln>
        </p:spPr>
        <p:txBody>
          <a:bodyPr wrap="none">
            <a:spAutoFit/>
          </a:bodyPr>
          <a:lstStyle/>
          <a:p>
            <a:pPr algn="ctr" eaLnBrk="0" hangingPunct="0"/>
            <a:r>
              <a:rPr lang="zh-CN" altLang="en-US" sz="2000" b="1"/>
              <a:t>生产各种材料消耗的能量及碳的排放量</a:t>
            </a:r>
          </a:p>
        </p:txBody>
      </p:sp>
      <p:sp>
        <p:nvSpPr>
          <p:cNvPr id="41036" name="WordArt 78"/>
          <p:cNvSpPr>
            <a:spLocks noChangeArrowheads="1" noChangeShapeType="1" noTextEdit="1"/>
          </p:cNvSpPr>
          <p:nvPr/>
        </p:nvSpPr>
        <p:spPr bwMode="auto">
          <a:xfrm>
            <a:off x="8748713" y="6524625"/>
            <a:ext cx="228600" cy="241300"/>
          </a:xfrm>
          <a:prstGeom prst="rect">
            <a:avLst/>
          </a:prstGeom>
        </p:spPr>
        <p:txBody>
          <a:bodyPr wrap="none" fromWordArt="1">
            <a:prstTxWarp prst="textPlain">
              <a:avLst>
                <a:gd name="adj" fmla="val 50000"/>
              </a:avLst>
            </a:prstTxWarp>
          </a:bodyPr>
          <a:lstStyle/>
          <a:p>
            <a:pPr algn="ctr"/>
            <a:r>
              <a:rPr lang="en-US" altLang="zh-CN" sz="3600" kern="10">
                <a:ln w="9525">
                  <a:solidFill>
                    <a:srgbClr val="800000"/>
                  </a:solidFill>
                  <a:round/>
                  <a:headEnd/>
                  <a:tailEnd/>
                </a:ln>
                <a:solidFill>
                  <a:srgbClr val="800000"/>
                </a:solidFill>
                <a:latin typeface="宋体"/>
                <a:ea typeface="宋体"/>
              </a:rPr>
              <a:t>32</a:t>
            </a:r>
            <a:endParaRPr lang="zh-CN" altLang="en-US" sz="3600" kern="10">
              <a:ln w="9525">
                <a:solidFill>
                  <a:srgbClr val="800000"/>
                </a:solidFill>
                <a:round/>
                <a:headEnd/>
                <a:tailEnd/>
              </a:ln>
              <a:solidFill>
                <a:srgbClr val="800000"/>
              </a:solidFill>
              <a:latin typeface="宋体"/>
              <a:ea typeface="宋体"/>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57162" y="294729"/>
            <a:ext cx="6503069" cy="769441"/>
          </a:xfrm>
          <a:prstGeom prst="rect">
            <a:avLst/>
          </a:prstGeom>
          <a:noFill/>
          <a:ln w="9525">
            <a:noFill/>
            <a:miter lim="800000"/>
            <a:headEnd/>
            <a:tailEnd/>
          </a:ln>
        </p:spPr>
        <p:txBody>
          <a:bodyPr wrap="square" anchor="ctr">
            <a:spAutoFit/>
          </a:bodyPr>
          <a:lstStyle/>
          <a:p>
            <a:pPr algn="just"/>
            <a:r>
              <a:rPr lang="zh-CN" altLang="en-US" sz="4400" b="1" dirty="0" smtClean="0">
                <a:solidFill>
                  <a:schemeClr val="tx2"/>
                </a:solidFill>
                <a:latin typeface="华文琥珀" pitchFamily="2" charset="-122"/>
                <a:ea typeface="华文琥珀" pitchFamily="2" charset="-122"/>
              </a:rPr>
              <a:t>二   选材的定量方法简介</a:t>
            </a:r>
          </a:p>
        </p:txBody>
      </p:sp>
      <p:sp>
        <p:nvSpPr>
          <p:cNvPr id="7171" name="Rectangle 3"/>
          <p:cNvSpPr>
            <a:spLocks noChangeArrowheads="1"/>
          </p:cNvSpPr>
          <p:nvPr/>
        </p:nvSpPr>
        <p:spPr bwMode="auto">
          <a:xfrm>
            <a:off x="827088" y="1125538"/>
            <a:ext cx="5861050" cy="461962"/>
          </a:xfrm>
          <a:prstGeom prst="rect">
            <a:avLst/>
          </a:prstGeom>
          <a:noFill/>
          <a:ln w="9525">
            <a:noFill/>
            <a:miter lim="800000"/>
            <a:headEnd/>
            <a:tailEnd/>
          </a:ln>
        </p:spPr>
        <p:txBody>
          <a:bodyPr wrap="none" anchor="ctr">
            <a:spAutoFit/>
          </a:bodyPr>
          <a:lstStyle/>
          <a:p>
            <a:r>
              <a:rPr lang="en-US" altLang="zh-CN" sz="2400" b="1"/>
              <a:t>(</a:t>
            </a:r>
            <a:r>
              <a:rPr lang="zh-CN" altLang="en-US" sz="2400" b="1"/>
              <a:t>一</a:t>
            </a:r>
            <a:r>
              <a:rPr lang="en-US" altLang="zh-CN" sz="2400" b="1"/>
              <a:t>)</a:t>
            </a:r>
            <a:r>
              <a:rPr lang="zh-CN" altLang="en-US" sz="2400" b="1"/>
              <a:t>．固定效果选材法──单位性质成本法 </a:t>
            </a:r>
          </a:p>
        </p:txBody>
      </p:sp>
      <p:sp>
        <p:nvSpPr>
          <p:cNvPr id="5124" name="Rectangle 4"/>
          <p:cNvSpPr>
            <a:spLocks noChangeArrowheads="1"/>
          </p:cNvSpPr>
          <p:nvPr/>
        </p:nvSpPr>
        <p:spPr bwMode="auto">
          <a:xfrm>
            <a:off x="684213" y="1700213"/>
            <a:ext cx="7704137" cy="1200150"/>
          </a:xfrm>
          <a:prstGeom prst="rect">
            <a:avLst/>
          </a:prstGeom>
          <a:noFill/>
          <a:ln w="9525">
            <a:noFill/>
            <a:miter lim="800000"/>
            <a:headEnd/>
            <a:tailEnd/>
          </a:ln>
          <a:effectLst/>
        </p:spPr>
        <p:txBody>
          <a:bodyPr anchor="ctr">
            <a:spAutoFit/>
          </a:bodyPr>
          <a:lstStyle/>
          <a:p>
            <a:pPr>
              <a:defRPr/>
            </a:pPr>
            <a:r>
              <a:rPr lang="en-US" altLang="zh-CN" sz="2400" dirty="0">
                <a:ea typeface="宋体" pitchFamily="2" charset="-122"/>
              </a:rPr>
              <a:t>        </a:t>
            </a:r>
            <a:r>
              <a:rPr lang="zh-CN" altLang="en-US" sz="2400" dirty="0">
                <a:ea typeface="宋体" pitchFamily="2" charset="-122"/>
              </a:rPr>
              <a:t>在选择材料最简单的情况下，一种材料性能被突出地作为最关键的工作要求。在这种情况下，可以估算不同的材料达到这种要求（固定效果）所需的</a:t>
            </a:r>
            <a:r>
              <a:rPr lang="zh-CN" altLang="en-US" sz="2400" b="1" u="sng" dirty="0">
                <a:solidFill>
                  <a:srgbClr val="6600CC"/>
                </a:solidFill>
                <a:effectLst>
                  <a:outerShdw blurRad="38100" dist="38100" dir="2700000" algn="tl">
                    <a:srgbClr val="000000">
                      <a:alpha val="43137"/>
                    </a:srgbClr>
                  </a:outerShdw>
                </a:effectLst>
                <a:ea typeface="宋体" pitchFamily="2" charset="-122"/>
              </a:rPr>
              <a:t>成本</a:t>
            </a:r>
            <a:r>
              <a:rPr lang="zh-CN" altLang="en-US" sz="2400" dirty="0">
                <a:ea typeface="宋体" pitchFamily="2" charset="-122"/>
              </a:rPr>
              <a:t>。 </a:t>
            </a:r>
          </a:p>
        </p:txBody>
      </p:sp>
      <p:sp>
        <p:nvSpPr>
          <p:cNvPr id="7173" name="Rectangle 5"/>
          <p:cNvSpPr>
            <a:spLocks noChangeArrowheads="1"/>
          </p:cNvSpPr>
          <p:nvPr/>
        </p:nvSpPr>
        <p:spPr bwMode="auto">
          <a:xfrm>
            <a:off x="1042988" y="2997200"/>
            <a:ext cx="4851400" cy="396875"/>
          </a:xfrm>
          <a:prstGeom prst="rect">
            <a:avLst/>
          </a:prstGeom>
          <a:noFill/>
          <a:ln w="9525">
            <a:noFill/>
            <a:miter lim="800000"/>
            <a:headEnd/>
            <a:tailEnd/>
          </a:ln>
        </p:spPr>
        <p:txBody>
          <a:bodyPr wrap="none" anchor="ctr">
            <a:spAutoFit/>
          </a:bodyPr>
          <a:lstStyle/>
          <a:p>
            <a:r>
              <a:rPr lang="en-US" altLang="zh-CN" sz="2000" b="1">
                <a:solidFill>
                  <a:srgbClr val="FF3300"/>
                </a:solidFill>
              </a:rPr>
              <a:t>[</a:t>
            </a:r>
            <a:r>
              <a:rPr lang="zh-CN" altLang="en-US" sz="2000" b="1">
                <a:solidFill>
                  <a:srgbClr val="FF3300"/>
                </a:solidFill>
              </a:rPr>
              <a:t>实例</a:t>
            </a:r>
            <a:r>
              <a:rPr lang="en-US" altLang="zh-CN" sz="2000" b="1">
                <a:solidFill>
                  <a:srgbClr val="FF3300"/>
                </a:solidFill>
              </a:rPr>
              <a:t>]:</a:t>
            </a:r>
            <a:r>
              <a:rPr lang="zh-CN" altLang="en-US" sz="2000" b="1">
                <a:solidFill>
                  <a:srgbClr val="FF3300"/>
                </a:solidFill>
              </a:rPr>
              <a:t>单轴拉伸的实心圆柱零件选材分析 </a:t>
            </a:r>
          </a:p>
        </p:txBody>
      </p:sp>
      <p:graphicFrame>
        <p:nvGraphicFramePr>
          <p:cNvPr id="5126" name="Group 6"/>
          <p:cNvGraphicFramePr>
            <a:graphicFrameLocks noGrp="1"/>
          </p:cNvGraphicFramePr>
          <p:nvPr/>
        </p:nvGraphicFramePr>
        <p:xfrm>
          <a:off x="1331913" y="3429000"/>
          <a:ext cx="6696075" cy="2735264"/>
        </p:xfrm>
        <a:graphic>
          <a:graphicData uri="http://schemas.openxmlformats.org/drawingml/2006/table">
            <a:tbl>
              <a:tblPr/>
              <a:tblGrid>
                <a:gridCol w="2087562"/>
                <a:gridCol w="2470150"/>
                <a:gridCol w="2138363"/>
              </a:tblGrid>
              <a:tr h="576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sng" strike="noStrike" cap="none" normalizeH="0" baseline="0" smtClean="0">
                          <a:ln>
                            <a:noFill/>
                          </a:ln>
                          <a:solidFill>
                            <a:srgbClr val="0000CC"/>
                          </a:solidFill>
                          <a:effectLst>
                            <a:outerShdw blurRad="38100" dist="38100" dir="2700000" algn="tl">
                              <a:srgbClr val="000000"/>
                            </a:outerShdw>
                          </a:effectLst>
                          <a:latin typeface="宋体" charset="-122"/>
                          <a:ea typeface="宋体" charset="-122"/>
                        </a:rPr>
                        <a:t>等强度</a:t>
                      </a:r>
                      <a:r>
                        <a:rPr kumimoji="0" lang="zh-CN" altLang="en-US" sz="1800" b="0" i="0" u="none" strike="noStrike" cap="none" normalizeH="0" baseline="0" smtClean="0">
                          <a:ln>
                            <a:noFill/>
                          </a:ln>
                          <a:solidFill>
                            <a:schemeClr val="tx1"/>
                          </a:solidFill>
                          <a:effectLst/>
                          <a:latin typeface="宋体" charset="-122"/>
                          <a:ea typeface="宋体" charset="-122"/>
                        </a:rPr>
                        <a:t>判据分析</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sng" strike="noStrike" cap="none" normalizeH="0" baseline="0" smtClean="0">
                          <a:ln>
                            <a:noFill/>
                          </a:ln>
                          <a:solidFill>
                            <a:srgbClr val="0000CC"/>
                          </a:solidFill>
                          <a:effectLst>
                            <a:outerShdw blurRad="38100" dist="38100" dir="2700000" algn="tl">
                              <a:srgbClr val="000000"/>
                            </a:outerShdw>
                          </a:effectLst>
                          <a:latin typeface="宋体" charset="-122"/>
                          <a:ea typeface="宋体" charset="-122"/>
                        </a:rPr>
                        <a:t>等刚度</a:t>
                      </a:r>
                      <a:r>
                        <a:rPr kumimoji="0" lang="zh-CN" altLang="en-US" sz="1800" b="0" i="0" u="none" strike="noStrike" cap="none" normalizeH="0" baseline="0" smtClean="0">
                          <a:ln>
                            <a:noFill/>
                          </a:ln>
                          <a:solidFill>
                            <a:schemeClr val="tx1"/>
                          </a:solidFill>
                          <a:effectLst/>
                          <a:latin typeface="宋体" charset="-122"/>
                          <a:ea typeface="宋体" charset="-122"/>
                        </a:rPr>
                        <a:t>判据分析</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719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charset="-122"/>
                          <a:ea typeface="宋体" charset="-122"/>
                        </a:rPr>
                        <a:t>截面尺寸</a:t>
                      </a:r>
                      <a:r>
                        <a:rPr kumimoji="0" lang="en-US" altLang="zh-CN" sz="1800" b="0" i="0" u="none" strike="noStrike" cap="none" normalizeH="0" baseline="0" smtClean="0">
                          <a:ln>
                            <a:noFill/>
                          </a:ln>
                          <a:solidFill>
                            <a:schemeClr val="tx1"/>
                          </a:solidFill>
                          <a:effectLst/>
                          <a:latin typeface="Arial" charset="0"/>
                          <a:ea typeface="宋体" charset="-122"/>
                        </a:rPr>
                        <a:t>D</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smtClean="0">
                          <a:ln>
                            <a:noFill/>
                          </a:ln>
                          <a:solidFill>
                            <a:schemeClr val="tx1"/>
                          </a:solidFill>
                          <a:effectLst/>
                          <a:latin typeface="Arial" charset="0"/>
                          <a:ea typeface="宋体" charset="-122"/>
                        </a:rPr>
                        <a:t>  </a:t>
                      </a:r>
                      <a:r>
                        <a:rPr kumimoji="0" lang="en-US" altLang="zh-CN" sz="2600" b="0" i="1" u="none" strike="noStrike" cap="none" normalizeH="0" baseline="0" smtClean="0">
                          <a:ln>
                            <a:noFill/>
                          </a:ln>
                          <a:solidFill>
                            <a:schemeClr val="tx1"/>
                          </a:solidFill>
                          <a:effectLst/>
                          <a:latin typeface="Arial" charset="0"/>
                          <a:ea typeface="宋体" charset="-122"/>
                        </a:rPr>
                        <a:t> </a:t>
                      </a:r>
                      <a:r>
                        <a:rPr kumimoji="0" lang="en-US" altLang="zh-CN" sz="1800" b="0" i="1" u="none" strike="noStrike" cap="none" normalizeH="0" baseline="0" smtClean="0">
                          <a:ln>
                            <a:noFill/>
                          </a:ln>
                          <a:solidFill>
                            <a:schemeClr val="tx1"/>
                          </a:solidFill>
                          <a:effectLst/>
                          <a:latin typeface="Arial" charset="0"/>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smtClean="0">
                          <a:ln>
                            <a:noFill/>
                          </a:ln>
                          <a:solidFill>
                            <a:schemeClr val="tx1"/>
                          </a:solidFill>
                          <a:effectLst/>
                          <a:latin typeface="Arial" charset="0"/>
                          <a:ea typeface="宋体" charset="-122"/>
                        </a:rPr>
                        <a:t>  </a:t>
                      </a:r>
                      <a:r>
                        <a:rPr kumimoji="0" lang="en-US" altLang="zh-CN" sz="2600" b="0" i="1" u="none" strike="noStrike" cap="none" normalizeH="0" baseline="0" smtClean="0">
                          <a:ln>
                            <a:noFill/>
                          </a:ln>
                          <a:solidFill>
                            <a:schemeClr val="tx1"/>
                          </a:solidFill>
                          <a:effectLst/>
                          <a:latin typeface="Arial" charset="0"/>
                          <a:ea typeface="宋体" charset="-122"/>
                        </a:rPr>
                        <a:t> </a:t>
                      </a:r>
                      <a:r>
                        <a:rPr kumimoji="0" lang="en-US" altLang="zh-CN" sz="1800" b="0" i="1" u="none" strike="noStrike" cap="none" normalizeH="0" baseline="0" smtClean="0">
                          <a:ln>
                            <a:noFill/>
                          </a:ln>
                          <a:solidFill>
                            <a:schemeClr val="tx1"/>
                          </a:solidFill>
                          <a:effectLst/>
                          <a:latin typeface="Arial" charset="0"/>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charset="-122"/>
                          <a:ea typeface="宋体" charset="-122"/>
                        </a:rPr>
                        <a:t>相对成本</a:t>
                      </a:r>
                      <a:r>
                        <a:rPr kumimoji="0" lang="en-US" altLang="zh-CN" sz="1800" b="0" i="1" u="none" strike="noStrike" cap="none" normalizeH="0" baseline="0" smtClean="0">
                          <a:ln>
                            <a:noFill/>
                          </a:ln>
                          <a:solidFill>
                            <a:schemeClr val="tx1"/>
                          </a:solidFill>
                          <a:effectLst/>
                          <a:latin typeface="Arial" charset="0"/>
                          <a:ea typeface="宋体" charset="-122"/>
                        </a:rPr>
                        <a:t>RC</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宋体" charset="-122"/>
                          <a:ea typeface="宋体" charset="-122"/>
                        </a:rPr>
                        <a:t>  </a:t>
                      </a:r>
                      <a:r>
                        <a:rPr kumimoji="0" lang="en-US" altLang="zh-CN" sz="2700" b="0" i="0" u="none" strike="noStrike" cap="none" normalizeH="0" baseline="0" smtClean="0">
                          <a:ln>
                            <a:noFill/>
                          </a:ln>
                          <a:solidFill>
                            <a:schemeClr val="tx1"/>
                          </a:solidFill>
                          <a:effectLst/>
                          <a:latin typeface="Arial" charset="0"/>
                          <a:ea typeface="宋体" charset="-122"/>
                        </a:rPr>
                        <a:t> </a:t>
                      </a:r>
                      <a:r>
                        <a:rPr kumimoji="0" lang="en-US" altLang="zh-CN" sz="1300" b="0" i="0" u="none" strike="noStrike" cap="none" normalizeH="0" baseline="0" smtClean="0">
                          <a:ln>
                            <a:noFill/>
                          </a:ln>
                          <a:solidFill>
                            <a:schemeClr val="tx1"/>
                          </a:solidFill>
                          <a:effectLst/>
                          <a:latin typeface="Arial" charset="0"/>
                          <a:ea typeface="宋体" charset="-122"/>
                        </a:rPr>
                        <a:t>                                  </a:t>
                      </a:r>
                      <a:r>
                        <a:rPr kumimoji="0" lang="en-US" altLang="zh-CN" sz="1300" b="0" i="0" u="none" strike="noStrike" cap="none" normalizeH="0" baseline="0" smtClean="0">
                          <a:ln>
                            <a:noFill/>
                          </a:ln>
                          <a:solidFill>
                            <a:schemeClr val="tx1"/>
                          </a:solidFill>
                          <a:effectLst/>
                          <a:latin typeface="宋体" charset="-122"/>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宋体" charset="-122"/>
                          <a:ea typeface="宋体" charset="-122"/>
                        </a:rPr>
                        <a:t>  </a:t>
                      </a:r>
                      <a:r>
                        <a:rPr kumimoji="0" lang="en-US" altLang="zh-CN" sz="2700" b="0" i="0" u="none" strike="noStrike" cap="none" normalizeH="0" baseline="0" smtClean="0">
                          <a:ln>
                            <a:noFill/>
                          </a:ln>
                          <a:solidFill>
                            <a:schemeClr val="tx1"/>
                          </a:solidFill>
                          <a:effectLst/>
                          <a:latin typeface="Arial" charset="0"/>
                          <a:ea typeface="宋体" charset="-122"/>
                        </a:rPr>
                        <a:t> </a:t>
                      </a:r>
                      <a:r>
                        <a:rPr kumimoji="0" lang="en-US" altLang="zh-CN" sz="1300" b="0" i="0" u="none" strike="noStrike" cap="none" normalizeH="0" baseline="0" smtClean="0">
                          <a:ln>
                            <a:noFill/>
                          </a:ln>
                          <a:solidFill>
                            <a:schemeClr val="tx1"/>
                          </a:solidFill>
                          <a:effectLst/>
                          <a:latin typeface="Arial" charset="0"/>
                          <a:ea typeface="宋体" charset="-122"/>
                        </a:rPr>
                        <a:t>                </a:t>
                      </a:r>
                      <a:r>
                        <a:rPr kumimoji="0" lang="en-US" altLang="zh-CN" sz="1300" b="0" i="0" u="none" strike="noStrike" cap="none" normalizeH="0" baseline="0" smtClean="0">
                          <a:ln>
                            <a:noFill/>
                          </a:ln>
                          <a:solidFill>
                            <a:schemeClr val="tx1"/>
                          </a:solidFill>
                          <a:effectLst/>
                          <a:latin typeface="宋体" charset="-122"/>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719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宋体" charset="-122"/>
                          <a:ea typeface="宋体" charset="-122"/>
                        </a:rPr>
                        <a:t>  </a:t>
                      </a:r>
                      <a:r>
                        <a:rPr kumimoji="0" lang="en-US" altLang="zh-CN" sz="1300" b="0" i="0" u="none" strike="noStrike" cap="none" normalizeH="0" baseline="0" smtClean="0">
                          <a:ln>
                            <a:noFill/>
                          </a:ln>
                          <a:solidFill>
                            <a:schemeClr val="tx1"/>
                          </a:solidFill>
                          <a:effectLst/>
                          <a:latin typeface="Arial" charset="0"/>
                          <a:ea typeface="宋体" charset="-122"/>
                        </a:rPr>
                        <a:t>            </a:t>
                      </a:r>
                      <a:r>
                        <a:rPr kumimoji="0" lang="zh-CN" altLang="en-US" sz="1200" b="0" i="0" u="none" strike="noStrike" cap="none" normalizeH="0" baseline="0" smtClean="0">
                          <a:ln>
                            <a:noFill/>
                          </a:ln>
                          <a:solidFill>
                            <a:schemeClr val="tx1"/>
                          </a:solidFill>
                          <a:effectLst/>
                          <a:latin typeface="宋体" charset="-122"/>
                          <a:ea typeface="宋体" charset="-122"/>
                        </a:rPr>
                        <a:t>，</a:t>
                      </a:r>
                      <a:r>
                        <a:rPr kumimoji="0" lang="zh-CN" altLang="en-US" sz="1300" b="0" i="0" u="none" strike="noStrike" cap="none" normalizeH="0" baseline="0" smtClean="0">
                          <a:ln>
                            <a:noFill/>
                          </a:ln>
                          <a:solidFill>
                            <a:schemeClr val="tx1"/>
                          </a:solidFill>
                          <a:effectLst/>
                          <a:latin typeface="宋体" charset="-122"/>
                          <a:ea typeface="宋体" charset="-122"/>
                        </a:rPr>
                        <a:t>  </a:t>
                      </a:r>
                      <a:r>
                        <a:rPr kumimoji="0" lang="zh-CN" altLang="en-US" sz="1300" b="0" i="0" u="none" strike="noStrike" cap="none" normalizeH="0" baseline="0" smtClean="0">
                          <a:ln>
                            <a:noFill/>
                          </a:ln>
                          <a:solidFill>
                            <a:schemeClr val="tx1"/>
                          </a:solidFill>
                          <a:effectLst/>
                          <a:latin typeface="Arial" charset="0"/>
                          <a:ea typeface="宋体" charset="-122"/>
                        </a:rPr>
                        <a:t>             </a:t>
                      </a:r>
                      <a:endParaRPr kumimoji="0" lang="zh-CN" altLang="en-US" sz="1300" b="0" i="0" u="none" strike="noStrike" cap="none" normalizeH="0" baseline="0" smtClean="0">
                        <a:ln>
                          <a:noFill/>
                        </a:ln>
                        <a:solidFill>
                          <a:schemeClr val="tx1"/>
                        </a:solidFill>
                        <a:effectLst/>
                        <a:latin typeface="宋体" charset="-122"/>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宋体" charset="-122"/>
                          <a:ea typeface="宋体" charset="-122"/>
                        </a:rPr>
                        <a:t>  </a:t>
                      </a:r>
                      <a:r>
                        <a:rPr kumimoji="0" lang="en-US" altLang="zh-CN" sz="2700" b="0" i="0" u="none" strike="noStrike" cap="none" normalizeH="0" baseline="0" smtClean="0">
                          <a:ln>
                            <a:noFill/>
                          </a:ln>
                          <a:solidFill>
                            <a:schemeClr val="tx1"/>
                          </a:solidFill>
                          <a:effectLst/>
                          <a:latin typeface="Arial" charset="0"/>
                          <a:ea typeface="宋体" charset="-122"/>
                        </a:rPr>
                        <a:t> </a:t>
                      </a:r>
                      <a:r>
                        <a:rPr kumimoji="0" lang="en-US" altLang="zh-CN" sz="1300" b="0" i="0" u="none" strike="noStrike" cap="none" normalizeH="0" baseline="0" smtClean="0">
                          <a:ln>
                            <a:noFill/>
                          </a:ln>
                          <a:solidFill>
                            <a:schemeClr val="tx1"/>
                          </a:solidFill>
                          <a:effectLst/>
                          <a:latin typeface="Arial" charset="0"/>
                          <a:ea typeface="宋体" charset="-122"/>
                        </a:rPr>
                        <a:t>                           </a:t>
                      </a:r>
                      <a:r>
                        <a:rPr kumimoji="0" lang="en-US" altLang="zh-CN" sz="1300" b="0" i="0" u="none" strike="noStrike" cap="none" normalizeH="0" baseline="0" smtClean="0">
                          <a:ln>
                            <a:noFill/>
                          </a:ln>
                          <a:solidFill>
                            <a:schemeClr val="tx1"/>
                          </a:solidFill>
                          <a:effectLst/>
                          <a:latin typeface="宋体" charset="-122"/>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宋体" charset="-122"/>
                          <a:ea typeface="宋体" charset="-122"/>
                        </a:rPr>
                        <a:t>  </a:t>
                      </a:r>
                      <a:r>
                        <a:rPr kumimoji="0" lang="en-US" altLang="zh-CN" sz="2700" b="0" i="0" u="none" strike="noStrike" cap="none" normalizeH="0" baseline="0" smtClean="0">
                          <a:ln>
                            <a:noFill/>
                          </a:ln>
                          <a:solidFill>
                            <a:schemeClr val="tx1"/>
                          </a:solidFill>
                          <a:effectLst/>
                          <a:latin typeface="Arial" charset="0"/>
                          <a:ea typeface="宋体" charset="-122"/>
                        </a:rPr>
                        <a:t> </a:t>
                      </a:r>
                      <a:r>
                        <a:rPr kumimoji="0" lang="en-US" altLang="zh-CN" sz="1300" b="0" i="0" u="none" strike="noStrike" cap="none" normalizeH="0" baseline="0" smtClean="0">
                          <a:ln>
                            <a:noFill/>
                          </a:ln>
                          <a:solidFill>
                            <a:schemeClr val="tx1"/>
                          </a:solidFill>
                          <a:effectLst/>
                          <a:latin typeface="Arial" charset="0"/>
                          <a:ea typeface="宋体" charset="-122"/>
                        </a:rPr>
                        <a:t>       </a:t>
                      </a:r>
                      <a:r>
                        <a:rPr kumimoji="0" lang="en-US" altLang="zh-CN" sz="1300" b="0" i="0" u="none" strike="noStrike" cap="none" normalizeH="0" baseline="0" smtClean="0">
                          <a:ln>
                            <a:noFill/>
                          </a:ln>
                          <a:solidFill>
                            <a:schemeClr val="tx1"/>
                          </a:solidFill>
                          <a:effectLst/>
                          <a:latin typeface="宋体" charset="-122"/>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bl>
          </a:graphicData>
        </a:graphic>
      </p:graphicFrame>
      <p:grpSp>
        <p:nvGrpSpPr>
          <p:cNvPr id="2" name="Group 28"/>
          <p:cNvGrpSpPr>
            <a:grpSpLocks/>
          </p:cNvGrpSpPr>
          <p:nvPr/>
        </p:nvGrpSpPr>
        <p:grpSpPr bwMode="auto">
          <a:xfrm>
            <a:off x="1333500" y="4005263"/>
            <a:ext cx="6696075" cy="2159000"/>
            <a:chOff x="839" y="2750"/>
            <a:chExt cx="4218" cy="1360"/>
          </a:xfrm>
        </p:grpSpPr>
        <p:pic>
          <p:nvPicPr>
            <p:cNvPr id="7200" name="Picture 29" descr="Image9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72" y="2750"/>
              <a:ext cx="953" cy="434"/>
            </a:xfrm>
            <a:prstGeom prst="rect">
              <a:avLst/>
            </a:prstGeom>
            <a:noFill/>
            <a:ln w="9525">
              <a:noFill/>
              <a:miter lim="800000"/>
              <a:headEnd/>
              <a:tailEnd/>
            </a:ln>
          </p:spPr>
        </p:pic>
        <p:pic>
          <p:nvPicPr>
            <p:cNvPr id="7201" name="Picture 30" descr="Image9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69" y="2750"/>
              <a:ext cx="952" cy="428"/>
            </a:xfrm>
            <a:prstGeom prst="rect">
              <a:avLst/>
            </a:prstGeom>
            <a:noFill/>
            <a:ln w="9525">
              <a:noFill/>
              <a:miter lim="800000"/>
              <a:headEnd/>
              <a:tailEnd/>
            </a:ln>
          </p:spPr>
        </p:pic>
        <p:pic>
          <p:nvPicPr>
            <p:cNvPr id="7202" name="Picture 31" descr="Image9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45" y="3203"/>
              <a:ext cx="1407" cy="454"/>
            </a:xfrm>
            <a:prstGeom prst="rect">
              <a:avLst/>
            </a:prstGeom>
            <a:noFill/>
            <a:ln w="9525">
              <a:noFill/>
              <a:miter lim="800000"/>
              <a:headEnd/>
              <a:tailEnd/>
            </a:ln>
          </p:spPr>
        </p:pic>
        <p:pic>
          <p:nvPicPr>
            <p:cNvPr id="7203" name="Picture 32" descr="Image9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742" y="3203"/>
              <a:ext cx="1315" cy="454"/>
            </a:xfrm>
            <a:prstGeom prst="rect">
              <a:avLst/>
            </a:prstGeom>
            <a:noFill/>
            <a:ln w="9525">
              <a:noFill/>
              <a:miter lim="800000"/>
              <a:headEnd/>
              <a:tailEnd/>
            </a:ln>
          </p:spPr>
        </p:pic>
        <p:pic>
          <p:nvPicPr>
            <p:cNvPr id="7204" name="Picture 33" descr="Image9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335" y="3713"/>
              <a:ext cx="1225" cy="397"/>
            </a:xfrm>
            <a:prstGeom prst="rect">
              <a:avLst/>
            </a:prstGeom>
            <a:noFill/>
            <a:ln w="9525">
              <a:noFill/>
              <a:miter lim="800000"/>
              <a:headEnd/>
              <a:tailEnd/>
            </a:ln>
          </p:spPr>
        </p:pic>
        <p:pic>
          <p:nvPicPr>
            <p:cNvPr id="7205" name="Picture 34" descr="Image100"/>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060" y="3657"/>
              <a:ext cx="680" cy="426"/>
            </a:xfrm>
            <a:prstGeom prst="rect">
              <a:avLst/>
            </a:prstGeom>
            <a:noFill/>
            <a:ln w="9525">
              <a:noFill/>
              <a:miter lim="800000"/>
              <a:headEnd/>
              <a:tailEnd/>
            </a:ln>
          </p:spPr>
        </p:pic>
        <p:pic>
          <p:nvPicPr>
            <p:cNvPr id="7206" name="Picture 35" descr="Image9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839" y="3748"/>
              <a:ext cx="545" cy="234"/>
            </a:xfrm>
            <a:prstGeom prst="rect">
              <a:avLst/>
            </a:prstGeom>
            <a:noFill/>
            <a:ln w="9525">
              <a:noFill/>
              <a:miter lim="800000"/>
              <a:headEnd/>
              <a:tailEnd/>
            </a:ln>
          </p:spPr>
        </p:pic>
        <p:pic>
          <p:nvPicPr>
            <p:cNvPr id="7207" name="Picture 36" descr="Image9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474" y="3702"/>
              <a:ext cx="635" cy="272"/>
            </a:xfrm>
            <a:prstGeom prst="rect">
              <a:avLst/>
            </a:prstGeom>
            <a:noFill/>
            <a:ln w="9525">
              <a:noFill/>
              <a:miter lim="800000"/>
              <a:headEnd/>
              <a:tailEnd/>
            </a:ln>
          </p:spPr>
        </p:pic>
      </p:grpSp>
      <p:sp>
        <p:nvSpPr>
          <p:cNvPr id="16" name="矩形 15"/>
          <p:cNvSpPr/>
          <p:nvPr/>
        </p:nvSpPr>
        <p:spPr>
          <a:xfrm>
            <a:off x="6786578" y="285728"/>
            <a:ext cx="2285984" cy="830997"/>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sp>
        <p:nvSpPr>
          <p:cNvPr id="7209" name="WordArt 41"/>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250825" y="908050"/>
            <a:ext cx="8535988" cy="4838700"/>
          </a:xfrm>
          <a:prstGeom prst="rect">
            <a:avLst/>
          </a:prstGeom>
          <a:noFill/>
          <a:ln w="9525">
            <a:noFill/>
            <a:miter lim="800000"/>
            <a:headEnd/>
            <a:tailEnd/>
          </a:ln>
        </p:spPr>
        <p:txBody>
          <a:bodyPr anchor="ctr">
            <a:spAutoFit/>
          </a:bodyPr>
          <a:lstStyle/>
          <a:p>
            <a:pPr algn="just"/>
            <a:r>
              <a:rPr lang="zh-CN" altLang="en-US" sz="2400" b="1">
                <a:solidFill>
                  <a:srgbClr val="0000FF"/>
                </a:solidFill>
              </a:rPr>
              <a:t>已知：</a:t>
            </a:r>
          </a:p>
          <a:p>
            <a:pPr algn="just"/>
            <a:r>
              <a:rPr lang="zh-CN" altLang="en-US" sz="2400" b="1"/>
              <a:t>备选材料：</a:t>
            </a:r>
          </a:p>
          <a:p>
            <a:pPr algn="just"/>
            <a:r>
              <a:rPr lang="zh-CN" altLang="en-US" sz="2400"/>
              <a:t>      </a:t>
            </a:r>
            <a:r>
              <a:rPr lang="en-US" altLang="zh-CN" sz="2400"/>
              <a:t>(1)</a:t>
            </a:r>
            <a:r>
              <a:rPr lang="zh-CN" altLang="en-US" sz="2400"/>
              <a:t>、</a:t>
            </a:r>
            <a:r>
              <a:rPr lang="en-US" altLang="zh-CN" sz="2400">
                <a:solidFill>
                  <a:srgbClr val="CC0066"/>
                </a:solidFill>
              </a:rPr>
              <a:t>Q235</a:t>
            </a:r>
            <a:r>
              <a:rPr lang="zh-CN" altLang="en-US" sz="2400"/>
              <a:t>（</a:t>
            </a:r>
            <a:r>
              <a:rPr lang="en-US" altLang="zh-CN" sz="2400"/>
              <a:t>σ</a:t>
            </a:r>
            <a:r>
              <a:rPr lang="en-US" altLang="zh-CN" sz="2400" baseline="-25000"/>
              <a:t>S1</a:t>
            </a:r>
            <a:r>
              <a:rPr lang="en-US" altLang="zh-CN" sz="2400"/>
              <a:t>=235MN∕m</a:t>
            </a:r>
            <a:r>
              <a:rPr lang="en-US" altLang="zh-CN" sz="2400" baseline="30000"/>
              <a:t>2</a:t>
            </a:r>
            <a:r>
              <a:rPr lang="zh-CN" altLang="en-US" sz="2400"/>
              <a:t>，相对成本</a:t>
            </a:r>
            <a:r>
              <a:rPr lang="en-US" altLang="zh-CN" sz="2400"/>
              <a:t>p</a:t>
            </a:r>
            <a:r>
              <a:rPr lang="en-US" altLang="zh-CN" sz="2400" baseline="-25000"/>
              <a:t>1</a:t>
            </a:r>
            <a:r>
              <a:rPr lang="en-US" altLang="zh-CN" sz="2400"/>
              <a:t>=1</a:t>
            </a:r>
            <a:r>
              <a:rPr lang="zh-CN" altLang="en-US" sz="2400"/>
              <a:t>） </a:t>
            </a:r>
          </a:p>
          <a:p>
            <a:pPr algn="just"/>
            <a:r>
              <a:rPr lang="zh-CN" altLang="en-US" sz="2400"/>
              <a:t>      </a:t>
            </a:r>
            <a:r>
              <a:rPr lang="en-US" altLang="zh-CN" sz="2400"/>
              <a:t>(2)</a:t>
            </a:r>
            <a:r>
              <a:rPr lang="zh-CN" altLang="en-US" sz="2400"/>
              <a:t>、</a:t>
            </a:r>
            <a:r>
              <a:rPr lang="zh-CN" altLang="en-US" sz="2400">
                <a:solidFill>
                  <a:srgbClr val="CC0066"/>
                </a:solidFill>
              </a:rPr>
              <a:t>低合金结构钢</a:t>
            </a:r>
            <a:r>
              <a:rPr lang="en-US" altLang="zh-CN" sz="2400">
                <a:solidFill>
                  <a:srgbClr val="CC0066"/>
                </a:solidFill>
              </a:rPr>
              <a:t>16Mn</a:t>
            </a:r>
            <a:r>
              <a:rPr lang="zh-CN" altLang="en-US" sz="2400"/>
              <a:t>（</a:t>
            </a:r>
            <a:r>
              <a:rPr lang="en-US" altLang="zh-CN" sz="2400"/>
              <a:t>σ</a:t>
            </a:r>
            <a:r>
              <a:rPr lang="en-US" altLang="zh-CN" sz="2400" baseline="-25000"/>
              <a:t>S2</a:t>
            </a:r>
            <a:r>
              <a:rPr lang="en-US" altLang="zh-CN" sz="2400"/>
              <a:t>=350MN∕m</a:t>
            </a:r>
            <a:r>
              <a:rPr lang="en-US" altLang="zh-CN" sz="2400" baseline="30000"/>
              <a:t>2</a:t>
            </a:r>
            <a:r>
              <a:rPr lang="zh-CN" altLang="en-US" sz="2400"/>
              <a:t>，相对成本</a:t>
            </a:r>
            <a:r>
              <a:rPr lang="en-US" altLang="zh-CN" sz="2400"/>
              <a:t>p</a:t>
            </a:r>
            <a:r>
              <a:rPr lang="en-US" altLang="zh-CN" sz="2400" baseline="-25000"/>
              <a:t>2</a:t>
            </a:r>
            <a:r>
              <a:rPr lang="en-US" altLang="zh-CN" sz="2400"/>
              <a:t>=1.25</a:t>
            </a:r>
            <a:r>
              <a:rPr lang="zh-CN" altLang="en-US" sz="2400"/>
              <a:t>），</a:t>
            </a:r>
            <a:r>
              <a:rPr lang="en-US" altLang="zh-CN" sz="2400"/>
              <a:t>E</a:t>
            </a:r>
            <a:r>
              <a:rPr lang="en-US" altLang="zh-CN" sz="2400" baseline="-25000"/>
              <a:t>1</a:t>
            </a:r>
            <a:r>
              <a:rPr lang="en-US" altLang="zh-CN" sz="2400"/>
              <a:t>≈E</a:t>
            </a:r>
            <a:r>
              <a:rPr lang="en-US" altLang="zh-CN" sz="2400" baseline="-25000"/>
              <a:t>2</a:t>
            </a:r>
            <a:r>
              <a:rPr lang="en-US" altLang="zh-CN" sz="2400"/>
              <a:t>≈200000 MN∕m</a:t>
            </a:r>
            <a:r>
              <a:rPr lang="en-US" altLang="zh-CN" sz="2400" baseline="30000"/>
              <a:t>2</a:t>
            </a:r>
            <a:r>
              <a:rPr lang="zh-CN" altLang="en-US" sz="2400"/>
              <a:t>。</a:t>
            </a:r>
            <a:endParaRPr lang="en-US" altLang="zh-CN" sz="2400"/>
          </a:p>
          <a:p>
            <a:pPr algn="just"/>
            <a:endParaRPr lang="zh-CN" altLang="en-US" sz="2400"/>
          </a:p>
          <a:p>
            <a:pPr algn="just"/>
            <a:r>
              <a:rPr lang="zh-CN" altLang="en-US" sz="2400"/>
              <a:t>  在</a:t>
            </a:r>
            <a:r>
              <a:rPr lang="zh-CN" altLang="en-US" sz="2400" b="1">
                <a:solidFill>
                  <a:srgbClr val="6600CC"/>
                </a:solidFill>
              </a:rPr>
              <a:t>等刚度判据</a:t>
            </a:r>
            <a:r>
              <a:rPr lang="zh-CN" altLang="en-US" sz="2400"/>
              <a:t>下，根据</a:t>
            </a:r>
            <a:r>
              <a:rPr lang="en-US" altLang="zh-CN" sz="2400"/>
              <a:t> </a:t>
            </a:r>
            <a:r>
              <a:rPr lang="en-US" altLang="zh-CN" sz="2400" b="1">
                <a:solidFill>
                  <a:srgbClr val="FF3300"/>
                </a:solidFill>
              </a:rPr>
              <a:t>RC</a:t>
            </a:r>
            <a:r>
              <a:rPr lang="en-US" altLang="zh-CN" sz="2400" b="1" baseline="-25000">
                <a:solidFill>
                  <a:srgbClr val="FF3300"/>
                </a:solidFill>
              </a:rPr>
              <a:t>E</a:t>
            </a:r>
            <a:r>
              <a:rPr lang="en-US" altLang="zh-CN" sz="2400" b="1">
                <a:solidFill>
                  <a:srgbClr val="FF3300"/>
                </a:solidFill>
              </a:rPr>
              <a:t>=P</a:t>
            </a:r>
            <a:r>
              <a:rPr lang="en-US" altLang="zh-CN" sz="2400" b="1" baseline="-25000">
                <a:solidFill>
                  <a:srgbClr val="FF3300"/>
                </a:solidFill>
              </a:rPr>
              <a:t>2</a:t>
            </a:r>
            <a:r>
              <a:rPr lang="en-US" altLang="zh-CN" sz="2400" b="1">
                <a:solidFill>
                  <a:srgbClr val="FF3300"/>
                </a:solidFill>
              </a:rPr>
              <a:t>/P</a:t>
            </a:r>
            <a:r>
              <a:rPr lang="en-US" altLang="zh-CN" sz="2400" b="1" baseline="-25000">
                <a:solidFill>
                  <a:srgbClr val="FF3300"/>
                </a:solidFill>
              </a:rPr>
              <a:t>1</a:t>
            </a:r>
            <a:r>
              <a:rPr lang="zh-CN" altLang="en-US" sz="2400" b="1" baseline="-25000">
                <a:solidFill>
                  <a:srgbClr val="FF3300"/>
                </a:solidFill>
              </a:rPr>
              <a:t>，</a:t>
            </a:r>
            <a:r>
              <a:rPr lang="zh-CN" altLang="en-US" sz="2400" b="1" u="sng">
                <a:solidFill>
                  <a:srgbClr val="FF3399"/>
                </a:solidFill>
              </a:rPr>
              <a:t>应选择成本较低的</a:t>
            </a:r>
            <a:r>
              <a:rPr lang="en-US" altLang="zh-CN" sz="2400" b="1" u="sng">
                <a:solidFill>
                  <a:srgbClr val="FF3399"/>
                </a:solidFill>
              </a:rPr>
              <a:t>Q235</a:t>
            </a:r>
            <a:r>
              <a:rPr lang="zh-CN" altLang="en-US" sz="2400"/>
              <a:t>。</a:t>
            </a:r>
          </a:p>
          <a:p>
            <a:pPr algn="just"/>
            <a:r>
              <a:rPr lang="zh-CN" altLang="en-US" sz="2400"/>
              <a:t>        这是因为构件的刚度主要取决与它的承载面积及材料的 </a:t>
            </a:r>
            <a:endParaRPr lang="en-US" altLang="zh-CN" sz="2400"/>
          </a:p>
          <a:p>
            <a:pPr algn="just"/>
            <a:r>
              <a:rPr lang="en-US" altLang="zh-CN" sz="2400"/>
              <a:t>  </a:t>
            </a:r>
            <a:r>
              <a:rPr lang="zh-CN" altLang="en-US" sz="2400"/>
              <a:t>弹性模量，盲目选择高强度的低合金钢只会使成本增加。</a:t>
            </a:r>
            <a:endParaRPr lang="en-US" altLang="zh-CN" sz="2400"/>
          </a:p>
          <a:p>
            <a:pPr algn="just"/>
            <a:endParaRPr lang="en-US" altLang="zh-CN" sz="2400"/>
          </a:p>
          <a:p>
            <a:pPr algn="just"/>
            <a:r>
              <a:rPr lang="zh-CN" altLang="en-US" sz="2400"/>
              <a:t>   若用</a:t>
            </a:r>
            <a:r>
              <a:rPr lang="zh-CN" altLang="en-US" sz="2400" b="1">
                <a:solidFill>
                  <a:srgbClr val="6600CC"/>
                </a:solidFill>
              </a:rPr>
              <a:t>等强度判据</a:t>
            </a:r>
            <a:r>
              <a:rPr lang="zh-CN" altLang="en-US" sz="2400"/>
              <a:t>，由于</a:t>
            </a:r>
            <a:r>
              <a:rPr lang="en-US" altLang="zh-CN" sz="2400"/>
              <a:t>16Mn</a:t>
            </a:r>
            <a:r>
              <a:rPr lang="zh-CN" altLang="en-US" sz="2400"/>
              <a:t>的屈服强度高于</a:t>
            </a:r>
            <a:r>
              <a:rPr lang="en-US" altLang="zh-CN" sz="2400"/>
              <a:t>Q235</a:t>
            </a:r>
            <a:r>
              <a:rPr lang="zh-CN" altLang="en-US" sz="2400"/>
              <a:t>，则构件的承载面积可减少，从而节约钢材用量，但是否经济，要取决于计算结果，</a:t>
            </a:r>
            <a:r>
              <a:rPr lang="zh-CN" altLang="en-US" sz="2400" b="1" u="sng">
                <a:solidFill>
                  <a:srgbClr val="FF3399"/>
                </a:solidFill>
              </a:rPr>
              <a:t>应选择</a:t>
            </a:r>
            <a:r>
              <a:rPr lang="en-US" altLang="zh-CN" sz="2400" b="1" u="sng">
                <a:solidFill>
                  <a:srgbClr val="FF3399"/>
                </a:solidFill>
              </a:rPr>
              <a:t>16Mn</a:t>
            </a:r>
            <a:r>
              <a:rPr lang="zh-CN" altLang="en-US" sz="2400"/>
              <a:t>。</a:t>
            </a:r>
          </a:p>
        </p:txBody>
      </p:sp>
      <p:sp>
        <p:nvSpPr>
          <p:cNvPr id="3" name="矩形 2"/>
          <p:cNvSpPr/>
          <p:nvPr/>
        </p:nvSpPr>
        <p:spPr>
          <a:xfrm>
            <a:off x="6786578" y="285728"/>
            <a:ext cx="2285984" cy="830997"/>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sp>
        <p:nvSpPr>
          <p:cNvPr id="8199" name="WordArt 7"/>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611188" y="519113"/>
            <a:ext cx="2640012" cy="461962"/>
          </a:xfrm>
          <a:prstGeom prst="rect">
            <a:avLst/>
          </a:prstGeom>
          <a:noFill/>
          <a:ln w="9525">
            <a:noFill/>
            <a:miter lim="800000"/>
            <a:headEnd/>
            <a:tailEnd/>
          </a:ln>
        </p:spPr>
        <p:txBody>
          <a:bodyPr wrap="none" anchor="ctr">
            <a:spAutoFit/>
          </a:bodyPr>
          <a:lstStyle/>
          <a:p>
            <a:r>
              <a:rPr lang="en-US" altLang="zh-CN" sz="2400" b="1"/>
              <a:t>(</a:t>
            </a:r>
            <a:r>
              <a:rPr lang="zh-CN" altLang="en-US" sz="2400" b="1"/>
              <a:t>二</a:t>
            </a:r>
            <a:r>
              <a:rPr lang="en-US" altLang="zh-CN" sz="2400" b="1"/>
              <a:t>)</a:t>
            </a:r>
            <a:r>
              <a:rPr lang="zh-CN" altLang="en-US" sz="2400" b="1"/>
              <a:t>．加权性质法 </a:t>
            </a:r>
          </a:p>
        </p:txBody>
      </p:sp>
      <p:sp>
        <p:nvSpPr>
          <p:cNvPr id="9219" name="Rectangle 3"/>
          <p:cNvSpPr>
            <a:spLocks noChangeArrowheads="1"/>
          </p:cNvSpPr>
          <p:nvPr/>
        </p:nvSpPr>
        <p:spPr bwMode="auto">
          <a:xfrm>
            <a:off x="539750" y="1125538"/>
            <a:ext cx="8135938" cy="1570037"/>
          </a:xfrm>
          <a:prstGeom prst="rect">
            <a:avLst/>
          </a:prstGeom>
          <a:noFill/>
          <a:ln w="9525">
            <a:noFill/>
            <a:miter lim="800000"/>
            <a:headEnd/>
            <a:tailEnd/>
          </a:ln>
        </p:spPr>
        <p:txBody>
          <a:bodyPr anchor="ctr">
            <a:spAutoFit/>
          </a:bodyPr>
          <a:lstStyle/>
          <a:p>
            <a:pPr algn="just"/>
            <a:r>
              <a:rPr lang="en-US" altLang="zh-CN" sz="2400"/>
              <a:t>       </a:t>
            </a:r>
            <a:r>
              <a:rPr lang="zh-CN" altLang="en-US" sz="2400" b="1">
                <a:solidFill>
                  <a:srgbClr val="6600CC"/>
                </a:solidFill>
              </a:rPr>
              <a:t>加权性质法可用于评价各种材料和各种性能的复杂组合</a:t>
            </a:r>
            <a:r>
              <a:rPr lang="zh-CN" altLang="en-US" sz="2400"/>
              <a:t>。材料性能的数值乘加权因子（</a:t>
            </a:r>
            <a:r>
              <a:rPr lang="en-US" altLang="zh-CN" sz="2400"/>
              <a:t>a</a:t>
            </a:r>
            <a:r>
              <a:rPr lang="zh-CN" altLang="en-US" sz="2400"/>
              <a:t>）得到加权后的性质值，然后把每种材料单个的加权性质值相加，得出对比材料的性能指数（</a:t>
            </a:r>
            <a:r>
              <a:rPr lang="en-US" altLang="zh-CN" sz="2400"/>
              <a:t>g </a:t>
            </a:r>
            <a:r>
              <a:rPr lang="zh-CN" altLang="en-US" sz="2400"/>
              <a:t>），</a:t>
            </a:r>
            <a:r>
              <a:rPr lang="en-US" altLang="zh-CN" sz="2400"/>
              <a:t>g </a:t>
            </a:r>
            <a:r>
              <a:rPr lang="zh-CN" altLang="en-US" sz="2400"/>
              <a:t>值最高的材料被认为是最好的材料。</a:t>
            </a:r>
          </a:p>
        </p:txBody>
      </p:sp>
      <p:sp>
        <p:nvSpPr>
          <p:cNvPr id="9220" name="Rectangle 4"/>
          <p:cNvSpPr>
            <a:spLocks noChangeArrowheads="1"/>
          </p:cNvSpPr>
          <p:nvPr/>
        </p:nvSpPr>
        <p:spPr bwMode="auto">
          <a:xfrm>
            <a:off x="1116013" y="2781300"/>
            <a:ext cx="6115050" cy="396875"/>
          </a:xfrm>
          <a:prstGeom prst="rect">
            <a:avLst/>
          </a:prstGeom>
          <a:noFill/>
          <a:ln w="9525">
            <a:noFill/>
            <a:miter lim="800000"/>
            <a:headEnd/>
            <a:tailEnd/>
          </a:ln>
        </p:spPr>
        <p:txBody>
          <a:bodyPr wrap="none" anchor="ctr">
            <a:spAutoFit/>
          </a:bodyPr>
          <a:lstStyle/>
          <a:p>
            <a:r>
              <a:rPr lang="en-US" altLang="zh-CN" sz="2000" b="1">
                <a:solidFill>
                  <a:srgbClr val="FF3300"/>
                </a:solidFill>
              </a:rPr>
              <a:t>[</a:t>
            </a:r>
            <a:r>
              <a:rPr lang="zh-CN" altLang="en-US" sz="2000" b="1">
                <a:solidFill>
                  <a:srgbClr val="FF3300"/>
                </a:solidFill>
              </a:rPr>
              <a:t>例</a:t>
            </a:r>
            <a:r>
              <a:rPr lang="en-US" altLang="zh-CN" sz="2000" b="1">
                <a:solidFill>
                  <a:srgbClr val="FF3300"/>
                </a:solidFill>
              </a:rPr>
              <a:t>]</a:t>
            </a:r>
            <a:r>
              <a:rPr lang="zh-CN" altLang="en-US" sz="2000" b="1">
                <a:solidFill>
                  <a:srgbClr val="FF3300"/>
                </a:solidFill>
              </a:rPr>
              <a:t>： 下列表格列出了可用作飞机机翼的几种材料。 </a:t>
            </a:r>
          </a:p>
        </p:txBody>
      </p:sp>
      <p:graphicFrame>
        <p:nvGraphicFramePr>
          <p:cNvPr id="7173" name="Group 5"/>
          <p:cNvGraphicFramePr>
            <a:graphicFrameLocks noGrp="1"/>
          </p:cNvGraphicFramePr>
          <p:nvPr/>
        </p:nvGraphicFramePr>
        <p:xfrm>
          <a:off x="1258888" y="3716338"/>
          <a:ext cx="7056437" cy="2449513"/>
        </p:xfrm>
        <a:graphic>
          <a:graphicData uri="http://schemas.openxmlformats.org/drawingml/2006/table">
            <a:tbl>
              <a:tblPr/>
              <a:tblGrid>
                <a:gridCol w="1223962"/>
                <a:gridCol w="1441450"/>
                <a:gridCol w="1439863"/>
                <a:gridCol w="1800225"/>
                <a:gridCol w="1150937"/>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2060"/>
                          </a:solidFill>
                          <a:effectLst/>
                          <a:latin typeface="宋体" charset="-122"/>
                          <a:ea typeface="宋体" charset="-122"/>
                        </a:rPr>
                        <a:t>材料</a:t>
                      </a:r>
                      <a:r>
                        <a:rPr kumimoji="0" lang="zh-CN" altLang="en-US" sz="1700" b="1" i="0" u="none" strike="noStrike" cap="none" normalizeH="0" baseline="0" smtClean="0">
                          <a:ln>
                            <a:noFill/>
                          </a:ln>
                          <a:solidFill>
                            <a:srgbClr val="002060"/>
                          </a:solidFill>
                          <a:effectLst/>
                          <a:latin typeface="Arial" charset="0"/>
                          <a:ea typeface="宋体" charset="-122"/>
                        </a:rPr>
                        <a:t>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宋体" charset="-122"/>
                          <a:ea typeface="宋体" charset="-122"/>
                        </a:rPr>
                        <a:t>[σ</a:t>
                      </a:r>
                      <a:r>
                        <a:rPr kumimoji="0" lang="en-US" altLang="zh-CN" sz="1700" b="1" i="0" u="none" strike="noStrike" cap="none" normalizeH="0" baseline="-30000" smtClean="0">
                          <a:ln>
                            <a:noFill/>
                          </a:ln>
                          <a:solidFill>
                            <a:schemeClr val="tx1"/>
                          </a:solidFill>
                          <a:effectLst/>
                          <a:latin typeface="Arial" charset="0"/>
                          <a:ea typeface="宋体" charset="-122"/>
                        </a:rPr>
                        <a:t>S</a:t>
                      </a:r>
                      <a:r>
                        <a:rPr kumimoji="0" lang="en-US" altLang="zh-CN" sz="1700" b="1" i="0" u="none" strike="noStrike" cap="none" normalizeH="0" baseline="0" smtClean="0">
                          <a:ln>
                            <a:noFill/>
                          </a:ln>
                          <a:solidFill>
                            <a:schemeClr val="tx1"/>
                          </a:solidFill>
                          <a:effectLst/>
                          <a:latin typeface="宋体" charset="-122"/>
                          <a:ea typeface="宋体" charset="-122"/>
                        </a:rPr>
                        <a:t>∕ρ]</a:t>
                      </a:r>
                      <a:endParaRPr kumimoji="0" lang="en-US" altLang="zh-CN" sz="1700" b="1" i="0" u="none" strike="noStrike" cap="none" normalizeH="0" baseline="0" smtClean="0">
                        <a:ln>
                          <a:noFill/>
                        </a:ln>
                        <a:solidFill>
                          <a:schemeClr val="tx1"/>
                        </a:solidFill>
                        <a:effectLst/>
                        <a:latin typeface="Arial" charset="0"/>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宋体" charset="-122"/>
                          <a:ea typeface="宋体" charset="-122"/>
                        </a:rPr>
                        <a:t>MPa/(t</a:t>
                      </a:r>
                      <a:r>
                        <a:rPr kumimoji="0" lang="en-US" altLang="zh-CN" sz="1800" b="0" i="0" u="none" strike="noStrike" cap="none" normalizeH="0" baseline="0" smtClean="0">
                          <a:ln>
                            <a:noFill/>
                          </a:ln>
                          <a:solidFill>
                            <a:schemeClr val="tx1"/>
                          </a:solidFill>
                          <a:effectLst/>
                          <a:latin typeface="Arial" charset="0"/>
                          <a:ea typeface="宋体" charset="-122"/>
                        </a:rPr>
                        <a:t>﹒</a:t>
                      </a:r>
                      <a:r>
                        <a:rPr kumimoji="0" lang="en-US" altLang="zh-CN" sz="1700" b="0" i="0" u="none" strike="noStrike" cap="none" normalizeH="0" baseline="0" smtClean="0">
                          <a:ln>
                            <a:noFill/>
                          </a:ln>
                          <a:solidFill>
                            <a:schemeClr val="tx1"/>
                          </a:solidFill>
                          <a:effectLst/>
                          <a:latin typeface="宋体" charset="-122"/>
                          <a:ea typeface="宋体" charset="-122"/>
                        </a:rPr>
                        <a:t>m</a:t>
                      </a:r>
                      <a:r>
                        <a:rPr kumimoji="0" lang="en-US" altLang="zh-CN" sz="1700" b="0" i="0" u="none" strike="noStrike" cap="none" normalizeH="0" baseline="30000" smtClean="0">
                          <a:ln>
                            <a:noFill/>
                          </a:ln>
                          <a:solidFill>
                            <a:schemeClr val="tx1"/>
                          </a:solidFill>
                          <a:effectLst/>
                          <a:latin typeface="宋体" charset="-122"/>
                          <a:ea typeface="宋体" charset="-122"/>
                        </a:rPr>
                        <a:t>-3</a:t>
                      </a:r>
                      <a:r>
                        <a:rPr kumimoji="0" lang="en-US" altLang="zh-CN" sz="1700" b="0" i="0" u="none" strike="noStrike" cap="none" normalizeH="0" baseline="0" smtClean="0">
                          <a:ln>
                            <a:noFill/>
                          </a:ln>
                          <a:solidFill>
                            <a:schemeClr val="tx1"/>
                          </a:solidFill>
                          <a:effectLst/>
                          <a:latin typeface="宋体" charset="-122"/>
                          <a:ea typeface="宋体" charset="-122"/>
                        </a:rPr>
                        <a:t>)</a:t>
                      </a:r>
                      <a:r>
                        <a:rPr kumimoji="0" lang="en-US" altLang="zh-CN" sz="1700" b="0" i="0" u="none" strike="noStrike" cap="none" normalizeH="0" baseline="0" smtClean="0">
                          <a:ln>
                            <a:noFill/>
                          </a:ln>
                          <a:solidFill>
                            <a:schemeClr val="tx1"/>
                          </a:solidFill>
                          <a:effectLst/>
                          <a:latin typeface="Arial" charset="0"/>
                          <a:ea typeface="宋体" charset="-122"/>
                        </a:rPr>
                        <a:t>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宋体" charset="-122"/>
                          <a:ea typeface="宋体" charset="-122"/>
                        </a:rPr>
                        <a:t>[K</a:t>
                      </a:r>
                      <a:r>
                        <a:rPr kumimoji="0" lang="en-US" altLang="zh-CN" sz="1700" b="1" i="0" u="none" strike="noStrike" cap="none" normalizeH="0" baseline="-30000" smtClean="0">
                          <a:ln>
                            <a:noFill/>
                          </a:ln>
                          <a:solidFill>
                            <a:schemeClr val="tx1"/>
                          </a:solidFill>
                          <a:effectLst/>
                          <a:latin typeface="宋体" charset="-122"/>
                          <a:ea typeface="宋体" charset="-122"/>
                        </a:rPr>
                        <a:t>IC</a:t>
                      </a:r>
                      <a:r>
                        <a:rPr kumimoji="0" lang="en-US" altLang="zh-CN" sz="1700" b="1" i="0" u="none" strike="noStrike" cap="none" normalizeH="0" baseline="30000" smtClean="0">
                          <a:ln>
                            <a:noFill/>
                          </a:ln>
                          <a:solidFill>
                            <a:schemeClr val="tx1"/>
                          </a:solidFill>
                          <a:effectLst/>
                          <a:latin typeface="宋体" charset="-122"/>
                          <a:ea typeface="宋体" charset="-122"/>
                        </a:rPr>
                        <a:t>2</a:t>
                      </a:r>
                      <a:r>
                        <a:rPr kumimoji="0" lang="en-US" altLang="zh-CN" sz="1700" b="1" i="0" u="none" strike="noStrike" cap="none" normalizeH="0" baseline="0" smtClean="0">
                          <a:ln>
                            <a:noFill/>
                          </a:ln>
                          <a:solidFill>
                            <a:schemeClr val="tx1"/>
                          </a:solidFill>
                          <a:effectLst/>
                          <a:latin typeface="宋体" charset="-122"/>
                          <a:ea typeface="宋体" charset="-122"/>
                        </a:rPr>
                        <a:t>∕σ</a:t>
                      </a:r>
                      <a:r>
                        <a:rPr kumimoji="0" lang="en-US" altLang="zh-CN" sz="1700" b="1" i="0" u="none" strike="noStrike" cap="none" normalizeH="0" baseline="-30000" smtClean="0">
                          <a:ln>
                            <a:noFill/>
                          </a:ln>
                          <a:solidFill>
                            <a:schemeClr val="tx1"/>
                          </a:solidFill>
                          <a:effectLst/>
                          <a:latin typeface="Arial" charset="0"/>
                          <a:ea typeface="宋体" charset="-122"/>
                        </a:rPr>
                        <a:t>S</a:t>
                      </a:r>
                      <a:r>
                        <a:rPr kumimoji="0" lang="en-US" altLang="zh-CN" sz="1700" b="1" i="0" u="none" strike="noStrike" cap="none" normalizeH="0" baseline="30000" smtClean="0">
                          <a:ln>
                            <a:noFill/>
                          </a:ln>
                          <a:solidFill>
                            <a:schemeClr val="tx1"/>
                          </a:solidFill>
                          <a:effectLst/>
                          <a:latin typeface="宋体" charset="-122"/>
                          <a:ea typeface="宋体" charset="-122"/>
                        </a:rPr>
                        <a:t>2</a:t>
                      </a:r>
                      <a:r>
                        <a:rPr kumimoji="0" lang="en-US" altLang="zh-CN" sz="1700" b="1" i="0" u="none" strike="noStrike" cap="none" normalizeH="0" baseline="0" smtClean="0">
                          <a:ln>
                            <a:noFill/>
                          </a:ln>
                          <a:solidFill>
                            <a:schemeClr val="tx1"/>
                          </a:solidFill>
                          <a:effectLst/>
                          <a:latin typeface="宋体" charset="-122"/>
                          <a:ea typeface="宋体" charset="-122"/>
                        </a:rPr>
                        <a:t>]</a:t>
                      </a:r>
                      <a:endParaRPr kumimoji="0" lang="en-US" altLang="zh-CN" sz="1700" b="1" i="0" u="none" strike="noStrike" cap="none" normalizeH="0" baseline="0" smtClean="0">
                        <a:ln>
                          <a:noFill/>
                        </a:ln>
                        <a:solidFill>
                          <a:schemeClr val="tx1"/>
                        </a:solidFill>
                        <a:effectLst/>
                        <a:latin typeface="Arial" charset="0"/>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mm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宋体" charset="-122"/>
                          <a:ea typeface="宋体" charset="-122"/>
                        </a:rPr>
                        <a:t>[E</a:t>
                      </a:r>
                      <a:r>
                        <a:rPr kumimoji="0" lang="en-US" altLang="zh-CN" sz="1700" b="1" i="0" u="none" strike="noStrike" cap="none" normalizeH="0" baseline="30000" smtClean="0">
                          <a:ln>
                            <a:noFill/>
                          </a:ln>
                          <a:solidFill>
                            <a:schemeClr val="tx1"/>
                          </a:solidFill>
                          <a:effectLst/>
                          <a:latin typeface="宋体" charset="-122"/>
                          <a:ea typeface="宋体" charset="-122"/>
                        </a:rPr>
                        <a:t>1∕3</a:t>
                      </a:r>
                      <a:r>
                        <a:rPr kumimoji="0" lang="en-US" altLang="zh-CN" sz="1700" b="1" i="0" u="none" strike="noStrike" cap="none" normalizeH="0" baseline="0" smtClean="0">
                          <a:ln>
                            <a:noFill/>
                          </a:ln>
                          <a:solidFill>
                            <a:schemeClr val="tx1"/>
                          </a:solidFill>
                          <a:effectLst/>
                          <a:latin typeface="宋体" charset="-122"/>
                          <a:ea typeface="宋体" charset="-122"/>
                        </a:rPr>
                        <a:t>∕ρ]</a:t>
                      </a:r>
                      <a:endParaRPr kumimoji="0" lang="en-US" altLang="zh-CN" sz="1700" b="1" i="0" u="none" strike="noStrike" cap="none" normalizeH="0" baseline="0" smtClean="0">
                        <a:ln>
                          <a:noFill/>
                        </a:ln>
                        <a:solidFill>
                          <a:schemeClr val="tx1"/>
                        </a:solidFill>
                        <a:effectLst/>
                        <a:latin typeface="Arial" charset="0"/>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宋体" charset="-122"/>
                          <a:ea typeface="宋体" charset="-122"/>
                        </a:rPr>
                        <a:t>GPa</a:t>
                      </a:r>
                      <a:r>
                        <a:rPr kumimoji="0" lang="en-US" altLang="zh-CN" sz="1700" b="0" i="0" u="none" strike="noStrike" cap="none" normalizeH="0" baseline="30000" smtClean="0">
                          <a:ln>
                            <a:noFill/>
                          </a:ln>
                          <a:solidFill>
                            <a:schemeClr val="tx1"/>
                          </a:solidFill>
                          <a:effectLst/>
                          <a:latin typeface="宋体" charset="-122"/>
                          <a:ea typeface="宋体" charset="-122"/>
                        </a:rPr>
                        <a:t>1∕3</a:t>
                      </a:r>
                      <a:r>
                        <a:rPr kumimoji="0" lang="en-US" altLang="zh-CN" sz="1700" b="0" i="0" u="none" strike="noStrike" cap="none" normalizeH="0" baseline="0" smtClean="0">
                          <a:ln>
                            <a:noFill/>
                          </a:ln>
                          <a:solidFill>
                            <a:schemeClr val="tx1"/>
                          </a:solidFill>
                          <a:effectLst/>
                          <a:latin typeface="宋体" charset="-122"/>
                          <a:ea typeface="宋体" charset="-122"/>
                        </a:rPr>
                        <a:t>/(t</a:t>
                      </a:r>
                      <a:r>
                        <a:rPr kumimoji="0" lang="en-US" altLang="zh-CN" sz="1800" b="0" i="0" u="none" strike="noStrike" cap="none" normalizeH="0" baseline="0" smtClean="0">
                          <a:ln>
                            <a:noFill/>
                          </a:ln>
                          <a:solidFill>
                            <a:schemeClr val="tx1"/>
                          </a:solidFill>
                          <a:effectLst/>
                          <a:latin typeface="Arial" charset="0"/>
                          <a:ea typeface="宋体" charset="-122"/>
                        </a:rPr>
                        <a:t>﹒</a:t>
                      </a:r>
                      <a:r>
                        <a:rPr kumimoji="0" lang="en-US" altLang="zh-CN" sz="1700" b="0" i="0" u="none" strike="noStrike" cap="none" normalizeH="0" baseline="0" smtClean="0">
                          <a:ln>
                            <a:noFill/>
                          </a:ln>
                          <a:solidFill>
                            <a:schemeClr val="tx1"/>
                          </a:solidFill>
                          <a:effectLst/>
                          <a:latin typeface="宋体" charset="-122"/>
                          <a:ea typeface="宋体" charset="-122"/>
                        </a:rPr>
                        <a:t>m</a:t>
                      </a:r>
                      <a:r>
                        <a:rPr kumimoji="0" lang="en-US" altLang="zh-CN" sz="1700" b="0" i="0" u="none" strike="noStrike" cap="none" normalizeH="0" baseline="30000" smtClean="0">
                          <a:ln>
                            <a:noFill/>
                          </a:ln>
                          <a:solidFill>
                            <a:schemeClr val="tx1"/>
                          </a:solidFill>
                          <a:effectLst/>
                          <a:latin typeface="宋体" charset="-122"/>
                          <a:ea typeface="宋体" charset="-122"/>
                        </a:rPr>
                        <a:t>-3</a:t>
                      </a:r>
                      <a:r>
                        <a:rPr kumimoji="0" lang="en-US" altLang="zh-CN" sz="1700" b="0" i="0" u="none" strike="noStrike" cap="none" normalizeH="0" baseline="0" smtClean="0">
                          <a:ln>
                            <a:noFill/>
                          </a:ln>
                          <a:solidFill>
                            <a:schemeClr val="tx1"/>
                          </a:solidFill>
                          <a:effectLst/>
                          <a:latin typeface="宋体" charset="-122"/>
                          <a:ea typeface="宋体" charset="-122"/>
                        </a:rPr>
                        <a:t>)</a:t>
                      </a:r>
                      <a:r>
                        <a:rPr kumimoji="0" lang="en-US" altLang="zh-CN" sz="1700" b="0" i="0" u="none" strike="noStrike" cap="none" normalizeH="0" baseline="0" smtClean="0">
                          <a:ln>
                            <a:noFill/>
                          </a:ln>
                          <a:solidFill>
                            <a:schemeClr val="tx1"/>
                          </a:solidFill>
                          <a:effectLst/>
                          <a:latin typeface="Arial" charset="0"/>
                          <a:ea typeface="宋体" charset="-122"/>
                        </a:rPr>
                        <a:t>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宋体" charset="-122"/>
                          <a:ea typeface="宋体" charset="-122"/>
                        </a:rPr>
                        <a:t>相对成本</a:t>
                      </a:r>
                      <a:r>
                        <a:rPr kumimoji="0" lang="en-US" altLang="zh-CN" sz="1700" b="0" i="0" u="none" strike="noStrike" cap="none" normalizeH="0" baseline="0" smtClean="0">
                          <a:ln>
                            <a:noFill/>
                          </a:ln>
                          <a:solidFill>
                            <a:schemeClr val="tx1"/>
                          </a:solidFill>
                          <a:effectLst/>
                          <a:latin typeface="Arial" charset="0"/>
                          <a:ea typeface="宋体" charset="-122"/>
                        </a:rPr>
                        <a:t>q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2060"/>
                          </a:solidFill>
                          <a:effectLst/>
                          <a:latin typeface="宋体" charset="-122"/>
                          <a:ea typeface="宋体" charset="-122"/>
                        </a:rPr>
                        <a:t>铝合金</a:t>
                      </a:r>
                      <a:r>
                        <a:rPr kumimoji="0" lang="en-US" altLang="zh-CN" sz="1700" b="1" i="0" u="none" strike="noStrike" cap="none" normalizeH="0" baseline="0" smtClean="0">
                          <a:ln>
                            <a:noFill/>
                          </a:ln>
                          <a:solidFill>
                            <a:srgbClr val="002060"/>
                          </a:solidFill>
                          <a:effectLst/>
                          <a:latin typeface="Arial" charset="0"/>
                          <a:ea typeface="宋体" charset="-122"/>
                        </a:rPr>
                        <a:t>I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130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16.5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1.50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1.18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2060"/>
                          </a:solidFill>
                          <a:effectLst/>
                          <a:latin typeface="宋体" charset="-122"/>
                          <a:ea typeface="宋体" charset="-122"/>
                        </a:rPr>
                        <a:t>铝合金</a:t>
                      </a:r>
                      <a:r>
                        <a:rPr kumimoji="0" lang="en-US" altLang="zh-CN" sz="1700" b="1" i="0" u="none" strike="noStrike" cap="none" normalizeH="0" baseline="0" smtClean="0">
                          <a:ln>
                            <a:noFill/>
                          </a:ln>
                          <a:solidFill>
                            <a:srgbClr val="002060"/>
                          </a:solidFill>
                          <a:effectLst/>
                          <a:latin typeface="Arial" charset="0"/>
                          <a:ea typeface="宋体" charset="-122"/>
                        </a:rPr>
                        <a:t>II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204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2.1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1.50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1.40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2060"/>
                          </a:solidFill>
                          <a:effectLst/>
                          <a:latin typeface="宋体" charset="-122"/>
                          <a:ea typeface="宋体" charset="-122"/>
                        </a:rPr>
                        <a:t>钛合金 </a:t>
                      </a:r>
                      <a:endParaRPr kumimoji="0" lang="zh-CN" altLang="en-US" sz="1700" b="1" i="0" u="none" strike="noStrike" cap="none" normalizeH="0" baseline="0" smtClean="0">
                        <a:ln>
                          <a:noFill/>
                        </a:ln>
                        <a:solidFill>
                          <a:srgbClr val="002060"/>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196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4.6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1.06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8.00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2060"/>
                          </a:solidFill>
                          <a:effectLst/>
                          <a:latin typeface="宋体" charset="-122"/>
                          <a:ea typeface="宋体" charset="-122"/>
                        </a:rPr>
                        <a:t>不锈钢 </a:t>
                      </a:r>
                      <a:endParaRPr kumimoji="0" lang="zh-CN" altLang="en-US" sz="1700" b="1" i="0" u="none" strike="noStrike" cap="none" normalizeH="0" baseline="0" smtClean="0">
                        <a:ln>
                          <a:noFill/>
                        </a:ln>
                        <a:solidFill>
                          <a:srgbClr val="002060"/>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115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12.3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0.75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bl>
          </a:graphicData>
        </a:graphic>
      </p:graphicFrame>
      <p:sp>
        <p:nvSpPr>
          <p:cNvPr id="9259" name="Rectangle 43"/>
          <p:cNvSpPr>
            <a:spLocks noChangeArrowheads="1"/>
          </p:cNvSpPr>
          <p:nvPr/>
        </p:nvSpPr>
        <p:spPr bwMode="auto">
          <a:xfrm>
            <a:off x="357188" y="3143250"/>
            <a:ext cx="4114800" cy="457200"/>
          </a:xfrm>
          <a:prstGeom prst="rect">
            <a:avLst/>
          </a:prstGeom>
          <a:noFill/>
          <a:ln w="9525">
            <a:noFill/>
            <a:miter lim="800000"/>
            <a:headEnd/>
            <a:tailEnd/>
          </a:ln>
        </p:spPr>
        <p:txBody>
          <a:bodyPr wrap="none" anchor="ctr">
            <a:spAutoFit/>
          </a:bodyPr>
          <a:lstStyle/>
          <a:p>
            <a:r>
              <a:rPr lang="en-US" altLang="zh-CN" sz="2400" b="1">
                <a:solidFill>
                  <a:srgbClr val="0000FF"/>
                </a:solidFill>
              </a:rPr>
              <a:t>1</a:t>
            </a:r>
            <a:r>
              <a:rPr lang="zh-CN" altLang="en-US" sz="2400" b="1">
                <a:solidFill>
                  <a:srgbClr val="0000FF"/>
                </a:solidFill>
              </a:rPr>
              <a:t>、几种飞机机翼材料的性能 </a:t>
            </a:r>
          </a:p>
        </p:txBody>
      </p:sp>
      <p:sp>
        <p:nvSpPr>
          <p:cNvPr id="7" name="矩形 6"/>
          <p:cNvSpPr/>
          <p:nvPr/>
        </p:nvSpPr>
        <p:spPr>
          <a:xfrm>
            <a:off x="6786578" y="285728"/>
            <a:ext cx="2285984" cy="830997"/>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sp>
        <p:nvSpPr>
          <p:cNvPr id="9264" name="WordArt 48"/>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3</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82588" y="1316038"/>
            <a:ext cx="6565900" cy="457200"/>
          </a:xfrm>
          <a:prstGeom prst="rect">
            <a:avLst/>
          </a:prstGeom>
          <a:noFill/>
          <a:ln w="9525">
            <a:noFill/>
            <a:miter lim="800000"/>
            <a:headEnd/>
            <a:tailEnd/>
          </a:ln>
        </p:spPr>
        <p:txBody>
          <a:bodyPr wrap="none" anchor="ctr">
            <a:spAutoFit/>
          </a:bodyPr>
          <a:lstStyle/>
          <a:p>
            <a:r>
              <a:rPr lang="en-US" altLang="zh-CN" sz="2400" b="1">
                <a:solidFill>
                  <a:srgbClr val="0000FF"/>
                </a:solidFill>
              </a:rPr>
              <a:t>2</a:t>
            </a:r>
            <a:r>
              <a:rPr lang="zh-CN" altLang="en-US" sz="2400" b="1">
                <a:solidFill>
                  <a:srgbClr val="0000FF"/>
                </a:solidFill>
              </a:rPr>
              <a:t>、几种机翼备选材料性能的</a:t>
            </a:r>
            <a:r>
              <a:rPr lang="zh-CN" altLang="en-US" sz="2400" b="1" u="sng">
                <a:solidFill>
                  <a:srgbClr val="0000FF"/>
                </a:solidFill>
                <a:effectLst>
                  <a:outerShdw blurRad="38100" dist="38100" dir="2700000" algn="tl">
                    <a:srgbClr val="000000"/>
                  </a:outerShdw>
                </a:effectLst>
              </a:rPr>
              <a:t>定标值</a:t>
            </a:r>
            <a:r>
              <a:rPr lang="zh-CN" altLang="en-US" sz="2400" b="1">
                <a:solidFill>
                  <a:srgbClr val="0000FF"/>
                </a:solidFill>
              </a:rPr>
              <a:t>及性能指数 </a:t>
            </a:r>
          </a:p>
        </p:txBody>
      </p:sp>
      <p:graphicFrame>
        <p:nvGraphicFramePr>
          <p:cNvPr id="10301" name="Group 61"/>
          <p:cNvGraphicFramePr>
            <a:graphicFrameLocks noGrp="1"/>
          </p:cNvGraphicFramePr>
          <p:nvPr/>
        </p:nvGraphicFramePr>
        <p:xfrm>
          <a:off x="900113" y="2060575"/>
          <a:ext cx="7129462" cy="2930208"/>
        </p:xfrm>
        <a:graphic>
          <a:graphicData uri="http://schemas.openxmlformats.org/drawingml/2006/table">
            <a:tbl>
              <a:tblPr/>
              <a:tblGrid>
                <a:gridCol w="946150"/>
                <a:gridCol w="947737"/>
                <a:gridCol w="1130300"/>
                <a:gridCol w="1081088"/>
                <a:gridCol w="719137"/>
                <a:gridCol w="1008063"/>
                <a:gridCol w="1296987"/>
              </a:tblGrid>
              <a:tr h="214313">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宋体" charset="-122"/>
                          <a:ea typeface="宋体" charset="-122"/>
                        </a:rPr>
                        <a:t>材料</a:t>
                      </a:r>
                      <a:endParaRPr kumimoji="0" lang="zh-CN" altLang="en-US" sz="17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 typeface="Symbol" pitchFamily="18" charset="2"/>
                        <a:buChar char="b"/>
                        <a:tabLst/>
                      </a:pPr>
                      <a:r>
                        <a:rPr kumimoji="0" lang="en-US" altLang="zh-CN" sz="1700" b="0" i="0" u="none" strike="noStrike" cap="none" normalizeH="0" baseline="-30000" smtClean="0">
                          <a:ln>
                            <a:noFill/>
                          </a:ln>
                          <a:solidFill>
                            <a:schemeClr val="tx1"/>
                          </a:solidFill>
                          <a:effectLst/>
                          <a:latin typeface="Arial" charset="0"/>
                          <a:ea typeface="宋体" charset="-122"/>
                        </a:rPr>
                        <a:t>1</a:t>
                      </a:r>
                      <a:r>
                        <a:rPr kumimoji="0" lang="en-US" altLang="zh-CN" sz="1700" b="0" i="0" u="none" strike="noStrike" cap="none" normalizeH="0" baseline="0" smtClean="0">
                          <a:ln>
                            <a:noFill/>
                          </a:ln>
                          <a:solidFill>
                            <a:schemeClr val="tx1"/>
                          </a:solidFill>
                          <a:effectLst/>
                          <a:latin typeface="Arial" charset="0"/>
                          <a:ea typeface="宋体" charset="-122"/>
                        </a:rPr>
                        <a:t> </a:t>
                      </a:r>
                    </a:p>
                    <a:p>
                      <a:pPr marL="0" marR="0" lvl="0" indent="0" algn="ctr" defTabSz="914400" rtl="0" eaLnBrk="1" fontAlgn="base" latinLnBrk="0" hangingPunct="1">
                        <a:lnSpc>
                          <a:spcPct val="100000"/>
                        </a:lnSpc>
                        <a:spcBef>
                          <a:spcPct val="0"/>
                        </a:spcBef>
                        <a:spcAft>
                          <a:spcPct val="0"/>
                        </a:spcAft>
                        <a:buClrTx/>
                        <a:buSzTx/>
                        <a:buFont typeface="Symbol" pitchFamily="18" charset="2"/>
                        <a:buChar char="b"/>
                        <a:tabLst/>
                      </a:pPr>
                      <a:endParaRPr kumimoji="0" lang="en-US" altLang="zh-CN" sz="1700" b="0" i="0" u="none" strike="noStrike" cap="none" normalizeH="0" baseline="0" smtClean="0">
                        <a:ln>
                          <a:noFill/>
                        </a:ln>
                        <a:solidFill>
                          <a:schemeClr val="tx1"/>
                        </a:solidFill>
                        <a:effectLst/>
                        <a:latin typeface="Arial" charset="0"/>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宋体" charset="-122"/>
                          <a:ea typeface="宋体" charset="-122"/>
                        </a:rPr>
                        <a:t>σ</a:t>
                      </a:r>
                      <a:r>
                        <a:rPr kumimoji="0" lang="en-US" altLang="zh-CN" sz="1700" b="0" i="0" u="none" strike="noStrike" cap="none" normalizeH="0" baseline="-30000" smtClean="0">
                          <a:ln>
                            <a:noFill/>
                          </a:ln>
                          <a:solidFill>
                            <a:schemeClr val="tx1"/>
                          </a:solidFill>
                          <a:effectLst/>
                          <a:latin typeface="Arial" charset="0"/>
                          <a:ea typeface="宋体" charset="-122"/>
                        </a:rPr>
                        <a:t>S</a:t>
                      </a:r>
                      <a:r>
                        <a:rPr kumimoji="0" lang="en-US" altLang="zh-CN" sz="1700" b="0" i="0" u="none" strike="noStrike" cap="none" normalizeH="0" baseline="0" smtClean="0">
                          <a:ln>
                            <a:noFill/>
                          </a:ln>
                          <a:solidFill>
                            <a:schemeClr val="tx1"/>
                          </a:solidFill>
                          <a:effectLst/>
                          <a:latin typeface="宋体" charset="-122"/>
                          <a:ea typeface="宋体" charset="-122"/>
                        </a:rPr>
                        <a:t>∕ρ</a:t>
                      </a:r>
                      <a:r>
                        <a:rPr kumimoji="0" lang="en-US" altLang="zh-CN" sz="1700" b="0" i="0" u="none" strike="noStrike" cap="none" normalizeH="0" baseline="0" smtClean="0">
                          <a:ln>
                            <a:noFill/>
                          </a:ln>
                          <a:solidFill>
                            <a:schemeClr val="tx1"/>
                          </a:solidFill>
                          <a:effectLst/>
                          <a:latin typeface="Arial" charset="0"/>
                          <a:ea typeface="宋体" charset="-122"/>
                        </a:rPr>
                        <a:t>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Symbol" pitchFamily="18" charset="2"/>
                          <a:ea typeface="宋体" charset="-122"/>
                        </a:rPr>
                        <a:t>b</a:t>
                      </a:r>
                      <a:r>
                        <a:rPr kumimoji="0" lang="en-US" altLang="zh-CN" sz="1700" b="0" i="0" u="none" strike="noStrike" cap="none" normalizeH="0" baseline="0" smtClean="0">
                          <a:ln>
                            <a:noFill/>
                          </a:ln>
                          <a:solidFill>
                            <a:schemeClr val="tx1"/>
                          </a:solidFill>
                          <a:effectLst/>
                          <a:latin typeface="宋体" charset="-122"/>
                          <a:ea typeface="宋体" charset="-122"/>
                        </a:rPr>
                        <a:t> </a:t>
                      </a:r>
                      <a:r>
                        <a:rPr kumimoji="0" lang="en-US" altLang="zh-CN" sz="1700" b="0" i="0" u="none" strike="noStrike" cap="none" normalizeH="0" baseline="-30000" smtClean="0">
                          <a:ln>
                            <a:noFill/>
                          </a:ln>
                          <a:solidFill>
                            <a:schemeClr val="tx1"/>
                          </a:solidFill>
                          <a:effectLst/>
                          <a:latin typeface="Arial" charset="0"/>
                          <a:ea typeface="宋体" charset="-122"/>
                        </a:rPr>
                        <a:t>2</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0" i="0" u="none" strike="noStrike" cap="none" normalizeH="0" baseline="0" smtClean="0">
                        <a:ln>
                          <a:noFill/>
                        </a:ln>
                        <a:solidFill>
                          <a:schemeClr val="tx1"/>
                        </a:solidFill>
                        <a:effectLst/>
                        <a:latin typeface="Arial" charset="0"/>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宋体" charset="-122"/>
                          <a:ea typeface="宋体" charset="-122"/>
                        </a:rPr>
                        <a:t>K</a:t>
                      </a:r>
                      <a:r>
                        <a:rPr kumimoji="0" lang="en-US" altLang="zh-CN" sz="1700" b="0" i="0" u="none" strike="noStrike" cap="none" normalizeH="0" baseline="-30000" smtClean="0">
                          <a:ln>
                            <a:noFill/>
                          </a:ln>
                          <a:solidFill>
                            <a:schemeClr val="tx1"/>
                          </a:solidFill>
                          <a:effectLst/>
                          <a:latin typeface="宋体" charset="-122"/>
                          <a:ea typeface="宋体" charset="-122"/>
                        </a:rPr>
                        <a:t>IC</a:t>
                      </a:r>
                      <a:r>
                        <a:rPr kumimoji="0" lang="en-US" altLang="zh-CN" sz="1700" b="0" i="0" u="none" strike="noStrike" cap="none" normalizeH="0" baseline="30000" smtClean="0">
                          <a:ln>
                            <a:noFill/>
                          </a:ln>
                          <a:solidFill>
                            <a:schemeClr val="tx1"/>
                          </a:solidFill>
                          <a:effectLst/>
                          <a:latin typeface="宋体" charset="-122"/>
                          <a:ea typeface="宋体" charset="-122"/>
                        </a:rPr>
                        <a:t>2</a:t>
                      </a:r>
                      <a:r>
                        <a:rPr kumimoji="0" lang="en-US" altLang="zh-CN" sz="1700" b="0" i="0" u="none" strike="noStrike" cap="none" normalizeH="0" baseline="0" smtClean="0">
                          <a:ln>
                            <a:noFill/>
                          </a:ln>
                          <a:solidFill>
                            <a:schemeClr val="tx1"/>
                          </a:solidFill>
                          <a:effectLst/>
                          <a:latin typeface="宋体" charset="-122"/>
                          <a:ea typeface="宋体" charset="-122"/>
                        </a:rPr>
                        <a:t>∕σ</a:t>
                      </a:r>
                      <a:r>
                        <a:rPr kumimoji="0" lang="en-US" altLang="zh-CN" sz="1700" b="0" i="0" u="none" strike="noStrike" cap="none" normalizeH="0" baseline="-30000" smtClean="0">
                          <a:ln>
                            <a:noFill/>
                          </a:ln>
                          <a:solidFill>
                            <a:schemeClr val="tx1"/>
                          </a:solidFill>
                          <a:effectLst/>
                          <a:latin typeface="Arial" charset="0"/>
                          <a:ea typeface="宋体" charset="-122"/>
                        </a:rPr>
                        <a:t>S</a:t>
                      </a:r>
                      <a:r>
                        <a:rPr kumimoji="0" lang="en-US" altLang="zh-CN" sz="1700" b="0" i="0" u="none" strike="noStrike" cap="none" normalizeH="0" baseline="30000" smtClean="0">
                          <a:ln>
                            <a:noFill/>
                          </a:ln>
                          <a:solidFill>
                            <a:schemeClr val="tx1"/>
                          </a:solidFill>
                          <a:effectLst/>
                          <a:latin typeface="宋体" charset="-122"/>
                          <a:ea typeface="宋体" charset="-122"/>
                        </a:rPr>
                        <a:t>2</a:t>
                      </a:r>
                      <a:r>
                        <a:rPr kumimoji="0" lang="en-US" altLang="zh-CN" sz="1700" b="0" i="0" u="none" strike="noStrike" cap="none" normalizeH="0" baseline="0" smtClean="0">
                          <a:ln>
                            <a:noFill/>
                          </a:ln>
                          <a:solidFill>
                            <a:schemeClr val="tx1"/>
                          </a:solidFill>
                          <a:effectLst/>
                          <a:latin typeface="Arial" charset="0"/>
                          <a:ea typeface="宋体" charset="-122"/>
                        </a:rPr>
                        <a:t>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Symbol" pitchFamily="18" charset="2"/>
                          <a:ea typeface="宋体" charset="-122"/>
                        </a:rPr>
                        <a:t>b</a:t>
                      </a:r>
                      <a:r>
                        <a:rPr kumimoji="0" lang="en-US" altLang="zh-CN" sz="1700" b="0" i="0" u="none" strike="noStrike" cap="none" normalizeH="0" baseline="0" smtClean="0">
                          <a:ln>
                            <a:noFill/>
                          </a:ln>
                          <a:solidFill>
                            <a:schemeClr val="tx1"/>
                          </a:solidFill>
                          <a:effectLst/>
                          <a:latin typeface="宋体" charset="-122"/>
                          <a:ea typeface="宋体" charset="-122"/>
                        </a:rPr>
                        <a:t> </a:t>
                      </a:r>
                      <a:r>
                        <a:rPr kumimoji="0" lang="en-US" altLang="zh-CN" sz="1700" b="0" i="0" u="none" strike="noStrike" cap="none" normalizeH="0" baseline="-30000" smtClean="0">
                          <a:ln>
                            <a:noFill/>
                          </a:ln>
                          <a:solidFill>
                            <a:schemeClr val="tx1"/>
                          </a:solidFill>
                          <a:effectLst/>
                          <a:latin typeface="Arial" charset="0"/>
                          <a:ea typeface="宋体" charset="-122"/>
                        </a:rPr>
                        <a:t>3</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0" i="0" u="none" strike="noStrike" cap="none" normalizeH="0" baseline="0" smtClean="0">
                        <a:ln>
                          <a:noFill/>
                        </a:ln>
                        <a:solidFill>
                          <a:schemeClr val="tx1"/>
                        </a:solidFill>
                        <a:effectLst/>
                        <a:latin typeface="宋体" charset="-122"/>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宋体" charset="-122"/>
                          <a:ea typeface="宋体" charset="-122"/>
                        </a:rPr>
                        <a:t>E</a:t>
                      </a:r>
                      <a:r>
                        <a:rPr kumimoji="0" lang="en-US" altLang="zh-CN" sz="1700" b="0" i="0" u="none" strike="noStrike" cap="none" normalizeH="0" baseline="30000" smtClean="0">
                          <a:ln>
                            <a:noFill/>
                          </a:ln>
                          <a:solidFill>
                            <a:schemeClr val="tx1"/>
                          </a:solidFill>
                          <a:effectLst/>
                          <a:latin typeface="宋体" charset="-122"/>
                          <a:ea typeface="宋体" charset="-122"/>
                        </a:rPr>
                        <a:t>1∕3</a:t>
                      </a:r>
                      <a:r>
                        <a:rPr kumimoji="0" lang="en-US" altLang="zh-CN" sz="1700" b="0" i="0" u="none" strike="noStrike" cap="none" normalizeH="0" baseline="0" smtClean="0">
                          <a:ln>
                            <a:noFill/>
                          </a:ln>
                          <a:solidFill>
                            <a:schemeClr val="tx1"/>
                          </a:solidFill>
                          <a:effectLst/>
                          <a:latin typeface="宋体" charset="-122"/>
                          <a:ea typeface="宋体" charset="-122"/>
                        </a:rPr>
                        <a:t>∕ρ </a:t>
                      </a:r>
                      <a:endParaRPr kumimoji="0" lang="en-US" altLang="zh-CN" sz="17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Symbol" pitchFamily="18" charset="2"/>
                          <a:ea typeface="宋体" charset="-122"/>
                        </a:rPr>
                        <a:t>b</a:t>
                      </a:r>
                      <a:r>
                        <a:rPr kumimoji="0" lang="en-US" altLang="zh-CN" sz="1700" b="0" i="0" u="none" strike="noStrike" cap="none" normalizeH="0" baseline="0" smtClean="0">
                          <a:ln>
                            <a:noFill/>
                          </a:ln>
                          <a:solidFill>
                            <a:schemeClr val="tx1"/>
                          </a:solidFill>
                          <a:effectLst/>
                          <a:latin typeface="宋体" charset="-122"/>
                          <a:ea typeface="宋体" charset="-122"/>
                        </a:rPr>
                        <a:t> </a:t>
                      </a:r>
                      <a:r>
                        <a:rPr kumimoji="0" lang="en-US" altLang="zh-CN" sz="1700" b="0" i="0" u="none" strike="noStrike" cap="none" normalizeH="0" baseline="-30000" smtClean="0">
                          <a:ln>
                            <a:noFill/>
                          </a:ln>
                          <a:solidFill>
                            <a:schemeClr val="tx1"/>
                          </a:solidFill>
                          <a:effectLst/>
                          <a:latin typeface="Arial" charset="0"/>
                          <a:ea typeface="宋体" charset="-122"/>
                        </a:rPr>
                        <a:t>4</a:t>
                      </a:r>
                      <a:endParaRPr kumimoji="0" lang="en-US" altLang="zh-CN" sz="1700" b="0" i="0" u="none" strike="noStrike" cap="none" normalizeH="0" baseline="0" smtClean="0">
                        <a:ln>
                          <a:noFill/>
                        </a:ln>
                        <a:solidFill>
                          <a:schemeClr val="tx1"/>
                        </a:solidFill>
                        <a:effectLst/>
                        <a:latin typeface="宋体" charset="-122"/>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宋体" charset="-122"/>
                          <a:ea typeface="宋体" charset="-122"/>
                        </a:rPr>
                        <a:t>相对成本 </a:t>
                      </a:r>
                      <a:endParaRPr kumimoji="0" lang="zh-CN" altLang="en-US" sz="17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Symbol" pitchFamily="18" charset="2"/>
                          <a:ea typeface="宋体" charset="-122"/>
                        </a:rPr>
                        <a:t>g</a:t>
                      </a:r>
                      <a:r>
                        <a:rPr kumimoji="0" lang="en-US" altLang="zh-CN" sz="1700" b="0" i="0" u="none" strike="noStrike" cap="none" normalizeH="0" baseline="0" smtClean="0">
                          <a:ln>
                            <a:noFill/>
                          </a:ln>
                          <a:solidFill>
                            <a:schemeClr val="tx1"/>
                          </a:solidFill>
                          <a:effectLst/>
                          <a:latin typeface="宋体" charset="-122"/>
                          <a:ea typeface="宋体" charset="-122"/>
                        </a:rPr>
                        <a:t> </a:t>
                      </a:r>
                      <a:endParaRPr kumimoji="0" lang="en-US" altLang="zh-CN" sz="17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674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FF3399"/>
                          </a:solidFill>
                          <a:effectLst/>
                          <a:latin typeface="Arial" charset="0"/>
                          <a:ea typeface="宋体" charset="-122"/>
                        </a:rPr>
                        <a:t>a</a:t>
                      </a:r>
                      <a:r>
                        <a:rPr kumimoji="0" lang="en-US" altLang="zh-CN" sz="1700" b="1" i="0" u="none" strike="noStrike" cap="none" normalizeH="0" baseline="-30000" smtClean="0">
                          <a:ln>
                            <a:noFill/>
                          </a:ln>
                          <a:solidFill>
                            <a:srgbClr val="FF3399"/>
                          </a:solidFill>
                          <a:effectLst/>
                          <a:latin typeface="Arial" charset="0"/>
                          <a:ea typeface="宋体" charset="-122"/>
                        </a:rPr>
                        <a:t>1,2,3,4</a:t>
                      </a:r>
                      <a:r>
                        <a:rPr kumimoji="0" lang="en-US" altLang="zh-CN" sz="1700" b="1" i="0" u="none" strike="noStrike" cap="none" normalizeH="0" baseline="0" smtClean="0">
                          <a:ln>
                            <a:noFill/>
                          </a:ln>
                          <a:solidFill>
                            <a:srgbClr val="FF3399"/>
                          </a:solidFill>
                          <a:effectLst/>
                          <a:latin typeface="Arial" charset="0"/>
                          <a:ea typeface="宋体" charset="-122"/>
                        </a:rPr>
                        <a:t>=1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FF3399"/>
                          </a:solidFill>
                          <a:effectLst/>
                          <a:latin typeface="Arial" charset="0"/>
                          <a:ea typeface="宋体" charset="-122"/>
                        </a:rPr>
                        <a:t>A</a:t>
                      </a:r>
                      <a:r>
                        <a:rPr kumimoji="0" lang="en-US" altLang="zh-CN" sz="1700" b="1" i="0" u="none" strike="noStrike" cap="none" normalizeH="0" baseline="-30000" smtClean="0">
                          <a:ln>
                            <a:noFill/>
                          </a:ln>
                          <a:solidFill>
                            <a:srgbClr val="FF3399"/>
                          </a:solidFill>
                          <a:effectLst/>
                          <a:latin typeface="Arial" charset="0"/>
                          <a:ea typeface="宋体" charset="-122"/>
                        </a:rPr>
                        <a:t>1,2,3</a:t>
                      </a:r>
                      <a:r>
                        <a:rPr kumimoji="0" lang="en-US" altLang="zh-CN" sz="1700" b="1" i="0" u="none" strike="noStrike" cap="none" normalizeH="0" baseline="0" smtClean="0">
                          <a:ln>
                            <a:noFill/>
                          </a:ln>
                          <a:solidFill>
                            <a:srgbClr val="FF3399"/>
                          </a:solidFill>
                          <a:effectLst/>
                          <a:latin typeface="Arial" charset="0"/>
                          <a:ea typeface="宋体" charset="-122"/>
                        </a:rPr>
                        <a:t> =10</a:t>
                      </a:r>
                      <a:r>
                        <a:rPr kumimoji="0" lang="zh-CN" altLang="en-US" sz="1700" b="1" i="0" u="none" strike="noStrike" cap="none" normalizeH="0" baseline="0" smtClean="0">
                          <a:ln>
                            <a:noFill/>
                          </a:ln>
                          <a:solidFill>
                            <a:srgbClr val="FF3399"/>
                          </a:solidFill>
                          <a:effectLst/>
                          <a:latin typeface="宋体" charset="-122"/>
                          <a:ea typeface="宋体" charset="-122"/>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FF3399"/>
                          </a:solidFill>
                          <a:effectLst/>
                          <a:latin typeface="Arial" charset="0"/>
                          <a:ea typeface="宋体" charset="-122"/>
                        </a:rPr>
                        <a:t>a</a:t>
                      </a:r>
                      <a:r>
                        <a:rPr kumimoji="0" lang="en-US" altLang="zh-CN" sz="1700" b="1" i="0" u="none" strike="noStrike" cap="none" normalizeH="0" baseline="-30000" smtClean="0">
                          <a:ln>
                            <a:noFill/>
                          </a:ln>
                          <a:solidFill>
                            <a:srgbClr val="FF3399"/>
                          </a:solidFill>
                          <a:effectLst/>
                          <a:latin typeface="Arial" charset="0"/>
                          <a:ea typeface="宋体" charset="-122"/>
                        </a:rPr>
                        <a:t>4</a:t>
                      </a:r>
                      <a:r>
                        <a:rPr kumimoji="0" lang="en-US" altLang="zh-CN" sz="1700" b="1" i="0" u="none" strike="noStrike" cap="none" normalizeH="0" baseline="0" smtClean="0">
                          <a:ln>
                            <a:noFill/>
                          </a:ln>
                          <a:solidFill>
                            <a:srgbClr val="FF3399"/>
                          </a:solidFill>
                          <a:effectLst/>
                          <a:latin typeface="Arial" charset="0"/>
                          <a:ea typeface="宋体" charset="-122"/>
                        </a:rPr>
                        <a:t>=1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宋体" charset="-122"/>
                          <a:ea typeface="宋体" charset="-122"/>
                        </a:rPr>
                        <a:t>铝合金</a:t>
                      </a:r>
                      <a:r>
                        <a:rPr kumimoji="0" lang="en-US" altLang="zh-CN" sz="1700" b="0" i="0" u="none" strike="noStrike" cap="none" normalizeH="0" baseline="0" smtClean="0">
                          <a:ln>
                            <a:noFill/>
                          </a:ln>
                          <a:solidFill>
                            <a:schemeClr val="tx1"/>
                          </a:solidFill>
                          <a:effectLst/>
                          <a:latin typeface="Arial" charset="0"/>
                          <a:ea typeface="宋体" charset="-122"/>
                        </a:rPr>
                        <a:t>I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64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85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sng" strike="noStrike" cap="none" normalizeH="0" baseline="0" smtClean="0">
                          <a:ln>
                            <a:noFill/>
                          </a:ln>
                          <a:solidFill>
                            <a:srgbClr val="FF3399"/>
                          </a:solidFill>
                          <a:effectLst>
                            <a:outerShdw blurRad="38100" dist="38100" dir="2700000" algn="tl">
                              <a:srgbClr val="000000"/>
                            </a:outerShdw>
                          </a:effectLst>
                          <a:latin typeface="Arial" charset="0"/>
                          <a:ea typeface="宋体" charset="-122"/>
                        </a:rPr>
                        <a:t>349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sng" strike="noStrike" cap="none" normalizeH="0" baseline="0" smtClean="0">
                          <a:ln>
                            <a:noFill/>
                          </a:ln>
                          <a:solidFill>
                            <a:srgbClr val="FF3399"/>
                          </a:solidFill>
                          <a:effectLst>
                            <a:outerShdw blurRad="38100" dist="38100" dir="2700000" algn="tl">
                              <a:srgbClr val="000000"/>
                            </a:outerShdw>
                          </a:effectLst>
                          <a:latin typeface="Arial" charset="0"/>
                          <a:ea typeface="宋体" charset="-122"/>
                        </a:rPr>
                        <a:t>2725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宋体" charset="-122"/>
                          <a:ea typeface="宋体" charset="-122"/>
                        </a:rPr>
                        <a:t>铝合金</a:t>
                      </a:r>
                      <a:r>
                        <a:rPr kumimoji="0" lang="en-US" altLang="zh-CN" sz="1700" b="0" i="0" u="none" strike="noStrike" cap="none" normalizeH="0" baseline="0" smtClean="0">
                          <a:ln>
                            <a:noFill/>
                          </a:ln>
                          <a:solidFill>
                            <a:schemeClr val="tx1"/>
                          </a:solidFill>
                          <a:effectLst/>
                          <a:latin typeface="Arial" charset="0"/>
                          <a:ea typeface="宋体" charset="-122"/>
                        </a:rPr>
                        <a:t>II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13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100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82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6600CC"/>
                          </a:solidFill>
                          <a:effectLst/>
                          <a:latin typeface="Arial" charset="0"/>
                          <a:ea typeface="宋体" charset="-122"/>
                        </a:rPr>
                        <a:t>295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6600CC"/>
                          </a:solidFill>
                          <a:effectLst/>
                          <a:latin typeface="Arial" charset="0"/>
                          <a:ea typeface="宋体" charset="-122"/>
                        </a:rPr>
                        <a:t>2217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宋体" charset="-122"/>
                          <a:ea typeface="宋体" charset="-122"/>
                        </a:rPr>
                        <a:t>钛合金 </a:t>
                      </a:r>
                      <a:endParaRPr kumimoji="0" lang="zh-CN" altLang="en-US" sz="17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96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27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71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0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6600CC"/>
                          </a:solidFill>
                          <a:effectLst/>
                          <a:latin typeface="Arial" charset="0"/>
                          <a:ea typeface="宋体" charset="-122"/>
                        </a:rPr>
                        <a:t>194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6600CC"/>
                          </a:solidFill>
                          <a:effectLst/>
                          <a:latin typeface="Arial" charset="0"/>
                          <a:ea typeface="宋体" charset="-122"/>
                        </a:rPr>
                        <a:t>1940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宋体" charset="-122"/>
                          <a:ea typeface="宋体" charset="-122"/>
                        </a:rPr>
                        <a:t>不锈钢 </a:t>
                      </a:r>
                      <a:endParaRPr kumimoji="0" lang="zh-CN" altLang="en-US" sz="1700" b="0"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56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75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50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charset="-122"/>
                        </a:rPr>
                        <a:t>87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6600CC"/>
                          </a:solidFill>
                          <a:effectLst/>
                          <a:latin typeface="Arial" charset="0"/>
                          <a:ea typeface="宋体" charset="-122"/>
                        </a:rPr>
                        <a:t>268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6600CC"/>
                          </a:solidFill>
                          <a:effectLst/>
                          <a:latin typeface="Arial" charset="0"/>
                          <a:ea typeface="宋体" charset="-122"/>
                        </a:rPr>
                        <a:t>1897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bl>
          </a:graphicData>
        </a:graphic>
      </p:graphicFrame>
      <p:sp>
        <p:nvSpPr>
          <p:cNvPr id="10295" name="Rectangle 55"/>
          <p:cNvSpPr>
            <a:spLocks noChangeArrowheads="1"/>
          </p:cNvSpPr>
          <p:nvPr/>
        </p:nvSpPr>
        <p:spPr bwMode="auto">
          <a:xfrm>
            <a:off x="900113" y="5373688"/>
            <a:ext cx="3403600" cy="396875"/>
          </a:xfrm>
          <a:prstGeom prst="rect">
            <a:avLst/>
          </a:prstGeom>
          <a:noFill/>
          <a:ln w="9525">
            <a:noFill/>
            <a:miter lim="800000"/>
            <a:headEnd/>
            <a:tailEnd/>
          </a:ln>
        </p:spPr>
        <p:txBody>
          <a:bodyPr wrap="none" anchor="ctr">
            <a:spAutoFit/>
          </a:bodyPr>
          <a:lstStyle/>
          <a:p>
            <a:r>
              <a:rPr lang="zh-CN" altLang="en-US" sz="2000" b="1">
                <a:solidFill>
                  <a:srgbClr val="FF3300"/>
                </a:solidFill>
              </a:rPr>
              <a:t>注：</a:t>
            </a:r>
            <a:r>
              <a:rPr lang="en-US" altLang="zh-CN" sz="2000" b="1">
                <a:solidFill>
                  <a:srgbClr val="FF3300"/>
                </a:solidFill>
              </a:rPr>
              <a:t>b </a:t>
            </a:r>
            <a:r>
              <a:rPr lang="en-US" altLang="zh-CN" sz="2000" b="1" baseline="-25000">
                <a:solidFill>
                  <a:srgbClr val="FF3300"/>
                </a:solidFill>
              </a:rPr>
              <a:t>4</a:t>
            </a:r>
            <a:r>
              <a:rPr lang="en-US" altLang="zh-CN" sz="2000" b="1">
                <a:solidFill>
                  <a:srgbClr val="FF3300"/>
                </a:solidFill>
              </a:rPr>
              <a:t>=(1―q</a:t>
            </a:r>
            <a:r>
              <a:rPr lang="en-US" altLang="zh-CN" sz="2000" b="1" baseline="-25000">
                <a:solidFill>
                  <a:srgbClr val="FF3300"/>
                </a:solidFill>
              </a:rPr>
              <a:t>i</a:t>
            </a:r>
            <a:r>
              <a:rPr lang="en-US" altLang="zh-CN" sz="2000" b="1">
                <a:solidFill>
                  <a:srgbClr val="FF3300"/>
                </a:solidFill>
              </a:rPr>
              <a:t>/q</a:t>
            </a:r>
            <a:r>
              <a:rPr lang="en-US" altLang="zh-CN" sz="2000" b="1" baseline="-25000">
                <a:solidFill>
                  <a:srgbClr val="FF3300"/>
                </a:solidFill>
              </a:rPr>
              <a:t>max</a:t>
            </a:r>
            <a:r>
              <a:rPr lang="zh-CN" altLang="en-US" sz="2000" b="1">
                <a:solidFill>
                  <a:srgbClr val="FF3300"/>
                </a:solidFill>
              </a:rPr>
              <a:t>）</a:t>
            </a:r>
            <a:r>
              <a:rPr lang="en-US" altLang="zh-CN" sz="2000" b="1">
                <a:solidFill>
                  <a:srgbClr val="FF3300"/>
                </a:solidFill>
              </a:rPr>
              <a:t>×100 </a:t>
            </a:r>
          </a:p>
        </p:txBody>
      </p:sp>
      <p:sp>
        <p:nvSpPr>
          <p:cNvPr id="6" name="矩形 5"/>
          <p:cNvSpPr/>
          <p:nvPr/>
        </p:nvSpPr>
        <p:spPr>
          <a:xfrm>
            <a:off x="6786578" y="285728"/>
            <a:ext cx="2285984" cy="830997"/>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auto">
          <a:xfrm>
            <a:off x="430213" y="548680"/>
            <a:ext cx="4141787" cy="441325"/>
          </a:xfrm>
          <a:prstGeom prst="rect">
            <a:avLst/>
          </a:prstGeom>
          <a:solidFill>
            <a:srgbClr val="66FFFF"/>
          </a:solidFill>
          <a:ln w="9525" cmpd="sng">
            <a:solidFill>
              <a:srgbClr val="000000"/>
            </a:solidFill>
            <a:miter lim="800000"/>
            <a:headEnd/>
            <a:tailEnd/>
          </a:ln>
        </p:spPr>
        <p:txBody>
          <a:bodyPr lIns="12700" tIns="12700" rIns="12700" bIns="12700"/>
          <a:lstStyle/>
          <a:p>
            <a:r>
              <a:rPr lang="zh-CN" altLang="en-US" sz="2800" b="1" dirty="0" smtClean="0">
                <a:solidFill>
                  <a:srgbClr val="000000"/>
                </a:solidFill>
                <a:latin typeface="Times New Roman" pitchFamily="18" charset="0"/>
                <a:sym typeface="Times New Roman" pitchFamily="18" charset="0"/>
              </a:rPr>
              <a:t>（</a:t>
            </a:r>
            <a:r>
              <a:rPr lang="en-US" altLang="zh-CN" sz="2800" b="1" dirty="0" smtClean="0">
                <a:solidFill>
                  <a:srgbClr val="000000"/>
                </a:solidFill>
                <a:latin typeface="Times New Roman" pitchFamily="18" charset="0"/>
                <a:sym typeface="Times New Roman" pitchFamily="18" charset="0"/>
              </a:rPr>
              <a:t>1</a:t>
            </a:r>
            <a:r>
              <a:rPr lang="zh-CN" altLang="en-US" sz="2800" b="1" dirty="0" smtClean="0">
                <a:solidFill>
                  <a:srgbClr val="000000"/>
                </a:solidFill>
                <a:latin typeface="Times New Roman" pitchFamily="18" charset="0"/>
                <a:sym typeface="Times New Roman" pitchFamily="18" charset="0"/>
              </a:rPr>
              <a:t>）</a:t>
            </a:r>
            <a:r>
              <a:rPr lang="zh-CN" altLang="en-US" sz="2800" b="1" dirty="0">
                <a:solidFill>
                  <a:srgbClr val="000000"/>
                </a:solidFill>
                <a:latin typeface="Times New Roman" pitchFamily="18" charset="0"/>
                <a:sym typeface="Times New Roman" pitchFamily="18" charset="0"/>
              </a:rPr>
              <a:t>腐蚀失效</a:t>
            </a:r>
            <a:endParaRPr lang="zh-CN" altLang="en-US" sz="2800" b="1" dirty="0">
              <a:solidFill>
                <a:srgbClr val="000000"/>
              </a:solidFill>
              <a:sym typeface="Arial" pitchFamily="34" charset="0"/>
            </a:endParaRPr>
          </a:p>
        </p:txBody>
      </p:sp>
      <p:sp>
        <p:nvSpPr>
          <p:cNvPr id="16387" name="矩形 6"/>
          <p:cNvSpPr>
            <a:spLocks noChangeArrowheads="1"/>
          </p:cNvSpPr>
          <p:nvPr/>
        </p:nvSpPr>
        <p:spPr bwMode="auto">
          <a:xfrm>
            <a:off x="214313" y="1195090"/>
            <a:ext cx="8429625" cy="793750"/>
          </a:xfrm>
          <a:prstGeom prst="rect">
            <a:avLst/>
          </a:prstGeom>
          <a:noFill/>
          <a:ln w="9525" cmpd="sng">
            <a:noFill/>
            <a:miter lim="800000"/>
            <a:headEnd/>
            <a:tailEnd/>
          </a:ln>
        </p:spPr>
        <p:txBody>
          <a:bodyPr>
            <a:spAutoFit/>
          </a:bodyPr>
          <a:lstStyle/>
          <a:p>
            <a:pPr algn="just"/>
            <a:r>
              <a:rPr lang="zh-CN" altLang="en-US" sz="2300" dirty="0">
                <a:solidFill>
                  <a:srgbClr val="000000"/>
                </a:solidFill>
                <a:sym typeface="Arial" pitchFamily="34" charset="0"/>
              </a:rPr>
              <a:t>   </a:t>
            </a:r>
            <a:r>
              <a:rPr lang="zh-CN" altLang="en-US" sz="2300" b="1" dirty="0">
                <a:solidFill>
                  <a:srgbClr val="000000"/>
                </a:solidFill>
                <a:sym typeface="Arial" pitchFamily="34" charset="0"/>
              </a:rPr>
              <a:t> </a:t>
            </a:r>
            <a:r>
              <a:rPr lang="zh-CN" altLang="en-US" sz="2300" b="1" u="sng" dirty="0">
                <a:solidFill>
                  <a:srgbClr val="0000CC"/>
                </a:solidFill>
                <a:sym typeface="Arial" pitchFamily="34" charset="0"/>
              </a:rPr>
              <a:t>腐蚀</a:t>
            </a:r>
            <a:r>
              <a:rPr lang="zh-CN" altLang="en-US" sz="2300" b="1" dirty="0">
                <a:solidFill>
                  <a:srgbClr val="0000CC"/>
                </a:solidFill>
                <a:sym typeface="Arial" pitchFamily="34" charset="0"/>
              </a:rPr>
              <a:t>是金属暴露于活性介质环境中而发生的一种表面损耗，它是金属与环境介质之间发生的化学和电化学作用的结果。</a:t>
            </a:r>
            <a:endParaRPr lang="zh-CN" altLang="en-US" dirty="0"/>
          </a:p>
        </p:txBody>
      </p:sp>
      <p:grpSp>
        <p:nvGrpSpPr>
          <p:cNvPr id="2" name="Group 4"/>
          <p:cNvGrpSpPr>
            <a:grpSpLocks/>
          </p:cNvGrpSpPr>
          <p:nvPr/>
        </p:nvGrpSpPr>
        <p:grpSpPr bwMode="auto">
          <a:xfrm>
            <a:off x="395536" y="2204864"/>
            <a:ext cx="7042150" cy="3878263"/>
            <a:chOff x="0" y="0"/>
            <a:chExt cx="4436" cy="2443"/>
          </a:xfrm>
        </p:grpSpPr>
        <p:sp>
          <p:nvSpPr>
            <p:cNvPr id="16389" name="Rectangle 5"/>
            <p:cNvSpPr>
              <a:spLocks noChangeArrowheads="1"/>
            </p:cNvSpPr>
            <p:nvPr/>
          </p:nvSpPr>
          <p:spPr bwMode="auto">
            <a:xfrm>
              <a:off x="704" y="354"/>
              <a:ext cx="3732" cy="582"/>
            </a:xfrm>
            <a:prstGeom prst="rect">
              <a:avLst/>
            </a:prstGeom>
            <a:noFill/>
            <a:ln w="9525" cmpd="sng">
              <a:noFill/>
              <a:miter lim="800000"/>
              <a:headEnd/>
              <a:tailEnd/>
            </a:ln>
          </p:spPr>
          <p:txBody>
            <a:bodyPr/>
            <a:lstStyle/>
            <a:p>
              <a:pPr algn="ctr"/>
              <a:endParaRPr lang="zh-CN" altLang="zh-CN" sz="4400" b="1">
                <a:solidFill>
                  <a:schemeClr val="tx2"/>
                </a:solidFill>
                <a:sym typeface="Arial" pitchFamily="34" charset="0"/>
              </a:endParaRPr>
            </a:p>
          </p:txBody>
        </p:sp>
        <p:sp>
          <p:nvSpPr>
            <p:cNvPr id="16390" name="矩形 2"/>
            <p:cNvSpPr>
              <a:spLocks noChangeArrowheads="1"/>
            </p:cNvSpPr>
            <p:nvPr/>
          </p:nvSpPr>
          <p:spPr bwMode="auto">
            <a:xfrm>
              <a:off x="0" y="0"/>
              <a:ext cx="4128" cy="2443"/>
            </a:xfrm>
            <a:prstGeom prst="rect">
              <a:avLst/>
            </a:prstGeom>
            <a:noFill/>
            <a:ln w="9525" cmpd="sng">
              <a:noFill/>
              <a:miter lim="800000"/>
              <a:headEnd/>
              <a:tailEnd/>
            </a:ln>
          </p:spPr>
          <p:txBody>
            <a:bodyPr wrap="square">
              <a:spAutoFit/>
            </a:bodyPr>
            <a:lstStyle/>
            <a:p>
              <a:pPr marL="457200" indent="-457200">
                <a:buFont typeface="+mj-ea"/>
                <a:buAutoNum type="circleNumDbPlain"/>
              </a:pPr>
              <a:r>
                <a:rPr lang="zh-CN" altLang="en-US" sz="2000" b="1" dirty="0" smtClean="0">
                  <a:solidFill>
                    <a:srgbClr val="0000CC"/>
                  </a:solidFill>
                  <a:sym typeface="Arial" pitchFamily="34" charset="0"/>
                </a:rPr>
                <a:t>均匀腐蚀</a:t>
              </a:r>
              <a:endParaRPr lang="zh-CN" altLang="en-US" sz="2000" b="1" dirty="0">
                <a:solidFill>
                  <a:srgbClr val="0000CC"/>
                </a:solidFill>
                <a:sym typeface="Arial" pitchFamily="34" charset="0"/>
              </a:endParaRPr>
            </a:p>
            <a:p>
              <a:r>
                <a:rPr lang="zh-CN" altLang="en-US" sz="2000" dirty="0">
                  <a:solidFill>
                    <a:srgbClr val="000000"/>
                  </a:solidFill>
                  <a:sym typeface="Arial" pitchFamily="34" charset="0"/>
                </a:rPr>
                <a:t>    均匀腐蚀是</a:t>
              </a:r>
              <a:r>
                <a:rPr lang="zh-CN" altLang="en-US" sz="2000" b="1" dirty="0">
                  <a:solidFill>
                    <a:srgbClr val="FF3399"/>
                  </a:solidFill>
                  <a:sym typeface="Arial" pitchFamily="34" charset="0"/>
                </a:rPr>
                <a:t>在整个金属的表面均匀地发生</a:t>
              </a:r>
              <a:r>
                <a:rPr lang="zh-CN" altLang="en-US" sz="2000" dirty="0">
                  <a:solidFill>
                    <a:srgbClr val="000000"/>
                  </a:solidFill>
                  <a:sym typeface="Arial" pitchFamily="34" charset="0"/>
                </a:rPr>
                <a:t>。前提是：被腐蚀的金属表面具有均匀的化学成分和显微组织，腐蚀环境均匀包围金属表面。</a:t>
              </a:r>
            </a:p>
            <a:p>
              <a:r>
                <a:rPr lang="zh-CN" altLang="en-US" sz="2000" dirty="0">
                  <a:solidFill>
                    <a:srgbClr val="000000"/>
                  </a:solidFill>
                  <a:sym typeface="Arial" pitchFamily="34" charset="0"/>
                </a:rPr>
                <a:t>    均匀腐蚀可在大气、液体以及土壤里产生</a:t>
              </a:r>
              <a:r>
                <a:rPr lang="zh-CN" altLang="en-US" sz="2000" dirty="0" smtClean="0">
                  <a:solidFill>
                    <a:srgbClr val="000000"/>
                  </a:solidFill>
                  <a:sym typeface="Arial" pitchFamily="34" charset="0"/>
                </a:rPr>
                <a:t>。</a:t>
              </a:r>
              <a:endParaRPr lang="en-US" altLang="zh-CN" sz="2000" dirty="0" smtClean="0">
                <a:solidFill>
                  <a:srgbClr val="000000"/>
                </a:solidFill>
                <a:sym typeface="Arial" pitchFamily="34" charset="0"/>
              </a:endParaRPr>
            </a:p>
            <a:p>
              <a:r>
                <a:rPr lang="en-US" altLang="zh-CN" b="1" dirty="0" smtClean="0">
                  <a:solidFill>
                    <a:srgbClr val="0000CC"/>
                  </a:solidFill>
                  <a:sym typeface="Arial" pitchFamily="34" charset="0"/>
                </a:rPr>
                <a:t> </a:t>
              </a:r>
            </a:p>
            <a:p>
              <a:pPr marL="457200" indent="-457200">
                <a:buFont typeface="+mj-ea"/>
                <a:buAutoNum type="circleNumDbPlain" startAt="2"/>
              </a:pPr>
              <a:r>
                <a:rPr lang="zh-CN" altLang="en-US" sz="2000" b="1" dirty="0" smtClean="0">
                  <a:solidFill>
                    <a:srgbClr val="0000CC"/>
                  </a:solidFill>
                  <a:sym typeface="Arial" pitchFamily="34" charset="0"/>
                </a:rPr>
                <a:t>点腐蚀</a:t>
              </a:r>
            </a:p>
            <a:p>
              <a:r>
                <a:rPr lang="zh-CN" altLang="en-US" dirty="0" smtClean="0">
                  <a:solidFill>
                    <a:srgbClr val="000000"/>
                  </a:solidFill>
                  <a:sym typeface="Arial" pitchFamily="34" charset="0"/>
                </a:rPr>
                <a:t>     腐蚀</a:t>
              </a:r>
              <a:r>
                <a:rPr lang="zh-CN" altLang="en-US" b="1" dirty="0" smtClean="0">
                  <a:solidFill>
                    <a:srgbClr val="FF3399"/>
                  </a:solidFill>
                  <a:sym typeface="Arial" pitchFamily="34" charset="0"/>
                </a:rPr>
                <a:t>集中于局部</a:t>
              </a:r>
              <a:r>
                <a:rPr lang="zh-CN" altLang="en-US" dirty="0" smtClean="0">
                  <a:solidFill>
                    <a:srgbClr val="000000"/>
                  </a:solidFill>
                  <a:sym typeface="Arial" pitchFamily="34" charset="0"/>
                </a:rPr>
                <a:t>，呈尖锐小孔，进而向深度扩成孔穴甚至穿透</a:t>
              </a:r>
              <a:r>
                <a:rPr lang="en-US" altLang="zh-CN" dirty="0" smtClean="0">
                  <a:solidFill>
                    <a:srgbClr val="000000"/>
                  </a:solidFill>
                  <a:sym typeface="Arial" pitchFamily="34" charset="0"/>
                </a:rPr>
                <a:t>(</a:t>
              </a:r>
              <a:r>
                <a:rPr lang="zh-CN" altLang="en-US" dirty="0" smtClean="0">
                  <a:solidFill>
                    <a:srgbClr val="000000"/>
                  </a:solidFill>
                  <a:sym typeface="Arial" pitchFamily="34" charset="0"/>
                </a:rPr>
                <a:t>孔蚀</a:t>
              </a:r>
              <a:r>
                <a:rPr lang="en-US" altLang="zh-CN" dirty="0" smtClean="0">
                  <a:solidFill>
                    <a:srgbClr val="000000"/>
                  </a:solidFill>
                  <a:sym typeface="Arial" pitchFamily="34" charset="0"/>
                </a:rPr>
                <a:t>)</a:t>
              </a:r>
              <a:r>
                <a:rPr lang="zh-CN" altLang="en-US" dirty="0" smtClean="0">
                  <a:solidFill>
                    <a:srgbClr val="000000"/>
                  </a:solidFill>
                  <a:sym typeface="Arial" pitchFamily="34" charset="0"/>
                </a:rPr>
                <a:t>。</a:t>
              </a:r>
            </a:p>
            <a:p>
              <a:r>
                <a:rPr lang="zh-CN" altLang="en-US" dirty="0" smtClean="0">
                  <a:solidFill>
                    <a:srgbClr val="000000"/>
                  </a:solidFill>
                  <a:sym typeface="Arial" pitchFamily="34" charset="0"/>
                </a:rPr>
                <a:t>     金属表面受破坏处和未受破坏处形成“局部电池”，其中受破坏处是阳极，未受破坏处是阴极，腐蚀电流由阳极流向周围的阴极，阳极处很快被腐蚀成小孔。</a:t>
              </a:r>
              <a:endParaRPr lang="zh-CN" altLang="en-US" dirty="0" smtClean="0"/>
            </a:p>
            <a:p>
              <a:endParaRPr lang="zh-CN" altLang="en-US" dirty="0"/>
            </a:p>
          </p:txBody>
        </p:sp>
      </p:grpSp>
      <p:pic>
        <p:nvPicPr>
          <p:cNvPr id="13" name="Picture 6"/>
          <p:cNvPicPr>
            <a:picLocks noChangeAspect="1" noChangeArrowheads="1"/>
          </p:cNvPicPr>
          <p:nvPr/>
        </p:nvPicPr>
        <p:blipFill>
          <a:blip r:embed="rId2" cstate="print"/>
          <a:srcRect l="1053" t="2635" r="78947"/>
          <a:stretch>
            <a:fillRect/>
          </a:stretch>
        </p:blipFill>
        <p:spPr bwMode="auto">
          <a:xfrm>
            <a:off x="7236296" y="2348880"/>
            <a:ext cx="1512168" cy="1512168"/>
          </a:xfrm>
          <a:prstGeom prst="rect">
            <a:avLst/>
          </a:prstGeom>
          <a:noFill/>
          <a:ln w="9525">
            <a:noFill/>
            <a:miter lim="800000"/>
            <a:headEnd/>
            <a:tailEnd/>
          </a:ln>
        </p:spPr>
      </p:pic>
      <p:pic>
        <p:nvPicPr>
          <p:cNvPr id="21" name="Picture 6"/>
          <p:cNvPicPr>
            <a:picLocks noChangeAspect="1" noChangeArrowheads="1"/>
          </p:cNvPicPr>
          <p:nvPr/>
        </p:nvPicPr>
        <p:blipFill>
          <a:blip r:embed="rId2" cstate="print"/>
          <a:srcRect l="49475" t="5124" r="26314"/>
          <a:stretch>
            <a:fillRect/>
          </a:stretch>
        </p:blipFill>
        <p:spPr bwMode="auto">
          <a:xfrm>
            <a:off x="7236296" y="4365104"/>
            <a:ext cx="1656184" cy="133317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1166813"/>
            <a:ext cx="8207375" cy="822325"/>
          </a:xfrm>
          <a:prstGeom prst="rect">
            <a:avLst/>
          </a:prstGeom>
          <a:noFill/>
          <a:ln w="9525">
            <a:noFill/>
            <a:miter lim="800000"/>
            <a:headEnd/>
            <a:tailEnd/>
          </a:ln>
        </p:spPr>
        <p:txBody>
          <a:bodyPr anchor="ctr">
            <a:spAutoFit/>
          </a:bodyPr>
          <a:lstStyle/>
          <a:p>
            <a:pPr algn="just"/>
            <a:r>
              <a:rPr lang="zh-CN" altLang="en-US" sz="2400" b="1">
                <a:effectLst>
                  <a:outerShdw blurRad="38100" dist="38100" dir="2700000" algn="tl">
                    <a:srgbClr val="FFFFFF"/>
                  </a:outerShdw>
                </a:effectLst>
                <a:latin typeface="Antique Olive Compact" pitchFamily="34" charset="0"/>
              </a:rPr>
              <a:t>情况（</a:t>
            </a:r>
            <a:r>
              <a:rPr lang="en-US" altLang="zh-CN" sz="2400" b="1">
                <a:effectLst>
                  <a:outerShdw blurRad="38100" dist="38100" dir="2700000" algn="tl">
                    <a:srgbClr val="FFFFFF"/>
                  </a:outerShdw>
                </a:effectLst>
                <a:latin typeface="Antique Olive Compact" pitchFamily="34" charset="0"/>
              </a:rPr>
              <a:t>1</a:t>
            </a:r>
            <a:r>
              <a:rPr lang="zh-CN" altLang="en-US" sz="2400" b="1">
                <a:effectLst>
                  <a:outerShdw blurRad="38100" dist="38100" dir="2700000" algn="tl">
                    <a:srgbClr val="FFFFFF"/>
                  </a:outerShdw>
                </a:effectLst>
                <a:latin typeface="Antique Olive Compact" pitchFamily="34" charset="0"/>
              </a:rPr>
              <a:t>）</a:t>
            </a:r>
            <a:r>
              <a:rPr lang="zh-CN" altLang="en-US" sz="2400"/>
              <a:t>：如认为</a:t>
            </a:r>
            <a:r>
              <a:rPr lang="zh-CN" altLang="en-US" sz="2400" b="1" u="sng">
                <a:solidFill>
                  <a:srgbClr val="6600CC"/>
                </a:solidFill>
              </a:rPr>
              <a:t>各性能都是同等重要的，</a:t>
            </a:r>
            <a:r>
              <a:rPr lang="en-US" altLang="zh-CN" sz="2400" b="1" u="sng">
                <a:solidFill>
                  <a:srgbClr val="6600CC"/>
                </a:solidFill>
              </a:rPr>
              <a:t>a</a:t>
            </a:r>
            <a:r>
              <a:rPr lang="en-US" altLang="zh-CN" sz="2400" b="1" u="sng" baseline="-25000">
                <a:solidFill>
                  <a:srgbClr val="6600CC"/>
                </a:solidFill>
              </a:rPr>
              <a:t>1</a:t>
            </a:r>
            <a:r>
              <a:rPr lang="zh-CN" altLang="en-US" sz="2400" b="1" u="sng" baseline="-25000">
                <a:solidFill>
                  <a:srgbClr val="6600CC"/>
                </a:solidFill>
              </a:rPr>
              <a:t>，</a:t>
            </a:r>
            <a:r>
              <a:rPr lang="en-US" altLang="zh-CN" sz="2400" b="1" u="sng" baseline="-25000">
                <a:solidFill>
                  <a:srgbClr val="6600CC"/>
                </a:solidFill>
              </a:rPr>
              <a:t>2</a:t>
            </a:r>
            <a:r>
              <a:rPr lang="zh-CN" altLang="en-US" sz="2400" b="1" u="sng" baseline="-25000">
                <a:solidFill>
                  <a:srgbClr val="6600CC"/>
                </a:solidFill>
              </a:rPr>
              <a:t>，</a:t>
            </a:r>
            <a:r>
              <a:rPr lang="en-US" altLang="zh-CN" sz="2400" b="1" u="sng" baseline="-25000">
                <a:solidFill>
                  <a:srgbClr val="6600CC"/>
                </a:solidFill>
              </a:rPr>
              <a:t>3</a:t>
            </a:r>
            <a:r>
              <a:rPr lang="zh-CN" altLang="en-US" sz="2400" b="1" u="sng" baseline="-25000">
                <a:solidFill>
                  <a:srgbClr val="6600CC"/>
                </a:solidFill>
              </a:rPr>
              <a:t>，</a:t>
            </a:r>
            <a:r>
              <a:rPr lang="en-US" altLang="zh-CN" sz="2400" b="1" u="sng" baseline="-25000">
                <a:solidFill>
                  <a:srgbClr val="6600CC"/>
                </a:solidFill>
              </a:rPr>
              <a:t>4</a:t>
            </a:r>
            <a:r>
              <a:rPr lang="en-US" altLang="zh-CN" sz="2400" b="1" u="sng">
                <a:solidFill>
                  <a:srgbClr val="6600CC"/>
                </a:solidFill>
              </a:rPr>
              <a:t> =1</a:t>
            </a:r>
            <a:r>
              <a:rPr lang="zh-CN" altLang="en-US" sz="2400"/>
              <a:t>，则</a:t>
            </a:r>
            <a:r>
              <a:rPr lang="zh-CN" altLang="en-US" sz="2400" b="1" u="sng">
                <a:solidFill>
                  <a:srgbClr val="FF3399"/>
                </a:solidFill>
              </a:rPr>
              <a:t>选择倾向于铝合金</a:t>
            </a:r>
            <a:r>
              <a:rPr lang="en-US" altLang="zh-CN" sz="2400" b="1" u="sng">
                <a:solidFill>
                  <a:srgbClr val="FF3399"/>
                </a:solidFill>
              </a:rPr>
              <a:t>I</a:t>
            </a:r>
            <a:r>
              <a:rPr lang="zh-CN" altLang="en-US" sz="2400"/>
              <a:t>，铝合金</a:t>
            </a:r>
            <a:r>
              <a:rPr lang="en-US" altLang="zh-CN" sz="2400"/>
              <a:t>II</a:t>
            </a:r>
            <a:r>
              <a:rPr lang="zh-CN" altLang="en-US" sz="2400"/>
              <a:t>次之，钛合金排在最后。</a:t>
            </a:r>
          </a:p>
        </p:txBody>
      </p:sp>
      <p:sp>
        <p:nvSpPr>
          <p:cNvPr id="11267" name="Rectangle 3"/>
          <p:cNvSpPr>
            <a:spLocks noChangeArrowheads="1"/>
          </p:cNvSpPr>
          <p:nvPr/>
        </p:nvSpPr>
        <p:spPr bwMode="auto">
          <a:xfrm>
            <a:off x="611188" y="404813"/>
            <a:ext cx="1152525" cy="433387"/>
          </a:xfrm>
          <a:prstGeom prst="rect">
            <a:avLst/>
          </a:prstGeom>
          <a:noFill/>
          <a:ln w="28575">
            <a:solidFill>
              <a:srgbClr val="FF0000"/>
            </a:solidFill>
            <a:miter lim="800000"/>
            <a:headEnd/>
            <a:tailEnd/>
          </a:ln>
        </p:spPr>
        <p:txBody>
          <a:bodyPr wrap="none" anchor="ctr"/>
          <a:lstStyle/>
          <a:p>
            <a:pPr algn="ctr"/>
            <a:r>
              <a:rPr lang="en-US" altLang="zh-CN" sz="2400" b="1">
                <a:solidFill>
                  <a:srgbClr val="0000FF"/>
                </a:solidFill>
              </a:rPr>
              <a:t> </a:t>
            </a:r>
            <a:r>
              <a:rPr lang="zh-CN" altLang="en-US" sz="2400" b="1">
                <a:solidFill>
                  <a:srgbClr val="0000FF"/>
                </a:solidFill>
              </a:rPr>
              <a:t>分析：</a:t>
            </a:r>
          </a:p>
        </p:txBody>
      </p:sp>
      <p:sp>
        <p:nvSpPr>
          <p:cNvPr id="4" name="矩形 3"/>
          <p:cNvSpPr/>
          <p:nvPr/>
        </p:nvSpPr>
        <p:spPr>
          <a:xfrm>
            <a:off x="6786578" y="285728"/>
            <a:ext cx="2285984" cy="830997"/>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sp>
        <p:nvSpPr>
          <p:cNvPr id="11272" name="WordArt 8"/>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4</a:t>
            </a:r>
            <a:endParaRPr lang="zh-CN" altLang="en-US" sz="3600" kern="10">
              <a:ln w="9525">
                <a:solidFill>
                  <a:srgbClr val="663300"/>
                </a:solidFill>
                <a:round/>
                <a:headEnd/>
                <a:tailEnd/>
              </a:ln>
              <a:solidFill>
                <a:srgbClr val="663300"/>
              </a:solidFill>
              <a:latin typeface="宋体"/>
              <a:ea typeface="宋体"/>
            </a:endParaRPr>
          </a:p>
        </p:txBody>
      </p:sp>
      <p:sp>
        <p:nvSpPr>
          <p:cNvPr id="11274" name="Rectangle 2"/>
          <p:cNvSpPr>
            <a:spLocks noChangeArrowheads="1"/>
          </p:cNvSpPr>
          <p:nvPr/>
        </p:nvSpPr>
        <p:spPr bwMode="auto">
          <a:xfrm>
            <a:off x="468313" y="5589588"/>
            <a:ext cx="8104187" cy="822325"/>
          </a:xfrm>
          <a:prstGeom prst="rect">
            <a:avLst/>
          </a:prstGeom>
          <a:noFill/>
          <a:ln w="9525">
            <a:noFill/>
            <a:miter lim="800000"/>
            <a:headEnd/>
            <a:tailEnd/>
          </a:ln>
        </p:spPr>
        <p:txBody>
          <a:bodyPr anchor="ctr">
            <a:spAutoFit/>
          </a:bodyPr>
          <a:lstStyle/>
          <a:p>
            <a:pPr algn="just"/>
            <a:r>
              <a:rPr lang="zh-CN" altLang="en-US" sz="2400" b="1"/>
              <a:t>     材料的实际应用状况也正是这样，目前</a:t>
            </a:r>
            <a:r>
              <a:rPr lang="zh-CN" altLang="en-US" sz="2400" b="1">
                <a:solidFill>
                  <a:srgbClr val="FF3399"/>
                </a:solidFill>
                <a:effectLst>
                  <a:outerShdw blurRad="38100" dist="38100" dir="2700000" algn="tl">
                    <a:srgbClr val="000000"/>
                  </a:outerShdw>
                </a:effectLst>
              </a:rPr>
              <a:t>铝合金</a:t>
            </a:r>
            <a:r>
              <a:rPr lang="zh-CN" altLang="en-US" sz="2400" b="1"/>
              <a:t>一直占据着制造</a:t>
            </a:r>
            <a:r>
              <a:rPr lang="zh-CN" altLang="en-US" sz="2400" b="1">
                <a:solidFill>
                  <a:srgbClr val="006600"/>
                </a:solidFill>
                <a:effectLst>
                  <a:outerShdw blurRad="38100" dist="38100" dir="2700000" algn="tl">
                    <a:srgbClr val="000000"/>
                  </a:outerShdw>
                </a:effectLst>
              </a:rPr>
              <a:t>民用飞机</a:t>
            </a:r>
            <a:r>
              <a:rPr lang="zh-CN" altLang="en-US" sz="2400" b="1"/>
              <a:t>机翼的最主要材料的地位。</a:t>
            </a:r>
          </a:p>
        </p:txBody>
      </p:sp>
      <p:grpSp>
        <p:nvGrpSpPr>
          <p:cNvPr id="2" name="Group 12"/>
          <p:cNvGrpSpPr>
            <a:grpSpLocks/>
          </p:cNvGrpSpPr>
          <p:nvPr/>
        </p:nvGrpSpPr>
        <p:grpSpPr bwMode="auto">
          <a:xfrm>
            <a:off x="539750" y="2492375"/>
            <a:ext cx="8104188" cy="2776538"/>
            <a:chOff x="340" y="1570"/>
            <a:chExt cx="5105" cy="1749"/>
          </a:xfrm>
        </p:grpSpPr>
        <p:sp>
          <p:nvSpPr>
            <p:cNvPr id="11273" name="Rectangle 2"/>
            <p:cNvSpPr>
              <a:spLocks noChangeArrowheads="1"/>
            </p:cNvSpPr>
            <p:nvPr/>
          </p:nvSpPr>
          <p:spPr bwMode="auto">
            <a:xfrm>
              <a:off x="340" y="2341"/>
              <a:ext cx="5105" cy="978"/>
            </a:xfrm>
            <a:prstGeom prst="rect">
              <a:avLst/>
            </a:prstGeom>
            <a:noFill/>
            <a:ln w="9525">
              <a:noFill/>
              <a:miter lim="800000"/>
              <a:headEnd/>
              <a:tailEnd/>
            </a:ln>
          </p:spPr>
          <p:txBody>
            <a:bodyPr anchor="ctr">
              <a:spAutoFit/>
            </a:bodyPr>
            <a:lstStyle/>
            <a:p>
              <a:pPr algn="just"/>
              <a:r>
                <a:rPr lang="zh-CN" altLang="en-US" sz="2400" b="1">
                  <a:effectLst>
                    <a:outerShdw blurRad="38100" dist="38100" dir="2700000" algn="tl">
                      <a:srgbClr val="FFFFFF"/>
                    </a:outerShdw>
                  </a:effectLst>
                  <a:latin typeface="Antique Olive Compact" pitchFamily="34" charset="0"/>
                </a:rPr>
                <a:t>情况（</a:t>
              </a:r>
              <a:r>
                <a:rPr lang="en-US" altLang="zh-CN" sz="2400" b="1">
                  <a:effectLst>
                    <a:outerShdw blurRad="38100" dist="38100" dir="2700000" algn="tl">
                      <a:srgbClr val="FFFFFF"/>
                    </a:outerShdw>
                  </a:effectLst>
                  <a:latin typeface="Antique Olive Compact" pitchFamily="34" charset="0"/>
                </a:rPr>
                <a:t>2</a:t>
              </a:r>
              <a:r>
                <a:rPr lang="zh-CN" altLang="en-US" sz="2400" b="1">
                  <a:effectLst>
                    <a:outerShdw blurRad="38100" dist="38100" dir="2700000" algn="tl">
                      <a:srgbClr val="FFFFFF"/>
                    </a:outerShdw>
                  </a:effectLst>
                  <a:latin typeface="Antique Olive Compact" pitchFamily="34" charset="0"/>
                </a:rPr>
                <a:t>）</a:t>
              </a:r>
              <a:r>
                <a:rPr lang="zh-CN" altLang="en-US" sz="2400"/>
                <a:t>：事实上即使是民用客机，其</a:t>
              </a:r>
              <a:r>
                <a:rPr lang="zh-CN" altLang="en-US" sz="2400" b="1" u="sng">
                  <a:solidFill>
                    <a:srgbClr val="6600CC"/>
                  </a:solidFill>
                </a:rPr>
                <a:t>安全性</a:t>
              </a:r>
              <a:r>
                <a:rPr lang="zh-CN" altLang="en-US" sz="2400"/>
                <a:t>也是极其重要的，并直接影响到生产企业的商业利益，因此应适当降低成本的加权系数，</a:t>
              </a:r>
              <a:r>
                <a:rPr lang="en-US" altLang="zh-CN" sz="2400"/>
                <a:t>a</a:t>
              </a:r>
              <a:r>
                <a:rPr lang="en-US" altLang="zh-CN" sz="2400" baseline="-25000"/>
                <a:t>1</a:t>
              </a:r>
              <a:r>
                <a:rPr lang="zh-CN" altLang="en-US" sz="2400" baseline="-25000"/>
                <a:t>，</a:t>
              </a:r>
              <a:r>
                <a:rPr lang="en-US" altLang="zh-CN" sz="2400" baseline="-25000"/>
                <a:t>2</a:t>
              </a:r>
              <a:r>
                <a:rPr lang="zh-CN" altLang="en-US" sz="2400" baseline="-25000"/>
                <a:t>，</a:t>
              </a:r>
              <a:r>
                <a:rPr lang="en-US" altLang="zh-CN" sz="2400" baseline="-25000"/>
                <a:t>3</a:t>
              </a:r>
              <a:r>
                <a:rPr lang="en-US" altLang="zh-CN" sz="2400"/>
                <a:t>=10</a:t>
              </a:r>
              <a:r>
                <a:rPr lang="zh-CN" altLang="en-US" sz="2400"/>
                <a:t>，</a:t>
              </a:r>
              <a:r>
                <a:rPr lang="en-US" altLang="zh-CN" sz="2400"/>
                <a:t>a</a:t>
              </a:r>
              <a:r>
                <a:rPr lang="en-US" altLang="zh-CN" sz="2400" baseline="-25000"/>
                <a:t>4</a:t>
              </a:r>
              <a:r>
                <a:rPr lang="en-US" altLang="zh-CN" sz="2400"/>
                <a:t>=1</a:t>
              </a:r>
              <a:r>
                <a:rPr lang="zh-CN" altLang="en-US" sz="2400"/>
                <a:t>，</a:t>
              </a:r>
              <a:r>
                <a:rPr lang="zh-CN" altLang="en-US" sz="2400" b="1" u="sng">
                  <a:solidFill>
                    <a:srgbClr val="FF3399"/>
                  </a:solidFill>
                </a:rPr>
                <a:t>选材仍倾向于铝合金</a:t>
              </a:r>
              <a:r>
                <a:rPr lang="en-US" altLang="zh-CN" sz="2400" b="1" u="sng">
                  <a:solidFill>
                    <a:srgbClr val="FF3399"/>
                  </a:solidFill>
                </a:rPr>
                <a:t>I</a:t>
              </a:r>
              <a:r>
                <a:rPr lang="zh-CN" altLang="en-US" sz="2400"/>
                <a:t>，钛合金先于低价材料不锈钢。</a:t>
              </a:r>
            </a:p>
          </p:txBody>
        </p:sp>
        <p:sp>
          <p:nvSpPr>
            <p:cNvPr id="11275" name="Rectangle 56"/>
            <p:cNvSpPr>
              <a:spLocks noChangeArrowheads="1"/>
            </p:cNvSpPr>
            <p:nvPr/>
          </p:nvSpPr>
          <p:spPr bwMode="auto">
            <a:xfrm>
              <a:off x="385" y="1570"/>
              <a:ext cx="5035" cy="748"/>
            </a:xfrm>
            <a:prstGeom prst="rect">
              <a:avLst/>
            </a:prstGeom>
            <a:solidFill>
              <a:srgbClr val="DDDDDD"/>
            </a:solidFill>
            <a:ln w="9525">
              <a:noFill/>
              <a:miter lim="800000"/>
              <a:headEnd/>
              <a:tailEnd/>
            </a:ln>
          </p:spPr>
          <p:txBody>
            <a:bodyPr anchor="ctr">
              <a:spAutoFit/>
            </a:bodyPr>
            <a:lstStyle/>
            <a:p>
              <a:pPr algn="just"/>
              <a:r>
                <a:rPr lang="en-US" altLang="zh-CN" sz="2400">
                  <a:latin typeface="楷体_GB2312" pitchFamily="49" charset="-122"/>
                  <a:ea typeface="楷体_GB2312" pitchFamily="49" charset="-122"/>
                </a:rPr>
                <a:t>      </a:t>
              </a:r>
              <a:r>
                <a:rPr lang="zh-CN" altLang="en-US" sz="2400">
                  <a:latin typeface="楷体_GB2312" pitchFamily="49" charset="-122"/>
                  <a:ea typeface="楷体_GB2312" pitchFamily="49" charset="-122"/>
                </a:rPr>
                <a:t>由于机翼在飞行时必须承受整个飞机的重量，因此机翼承受的应力最高，应力变化也最复杂，其</a:t>
              </a:r>
              <a:r>
                <a:rPr lang="zh-CN" altLang="en-US" sz="2400">
                  <a:solidFill>
                    <a:srgbClr val="0000CC"/>
                  </a:solidFill>
                  <a:latin typeface="楷体_GB2312" pitchFamily="49" charset="-122"/>
                  <a:ea typeface="楷体_GB2312" pitchFamily="49" charset="-122"/>
                </a:rPr>
                <a:t>要求的最主要性能为</a:t>
              </a: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σ</a:t>
              </a:r>
              <a:r>
                <a:rPr lang="en-US" altLang="zh-CN" sz="2400" baseline="-25000">
                  <a:latin typeface="楷体_GB2312" pitchFamily="49" charset="-122"/>
                  <a:ea typeface="楷体_GB2312" pitchFamily="49" charset="-122"/>
                </a:rPr>
                <a:t>S</a:t>
              </a:r>
              <a:r>
                <a:rPr lang="en-US" altLang="zh-CN" sz="2400">
                  <a:latin typeface="楷体_GB2312" pitchFamily="49" charset="-122"/>
                  <a:ea typeface="楷体_GB2312" pitchFamily="49" charset="-122"/>
                </a:rPr>
                <a:t>∕ρ</a:t>
              </a: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E </a:t>
              </a:r>
              <a:r>
                <a:rPr lang="en-US" altLang="zh-CN" sz="2400" baseline="30000">
                  <a:latin typeface="楷体_GB2312" pitchFamily="49" charset="-122"/>
                  <a:ea typeface="楷体_GB2312" pitchFamily="49" charset="-122"/>
                </a:rPr>
                <a:t>1∕3</a:t>
              </a:r>
              <a:r>
                <a:rPr lang="en-US" altLang="zh-CN" sz="2400">
                  <a:latin typeface="楷体_GB2312" pitchFamily="49" charset="-122"/>
                  <a:ea typeface="楷体_GB2312" pitchFamily="49" charset="-122"/>
                </a:rPr>
                <a:t>∕ρ</a:t>
              </a: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K</a:t>
              </a:r>
              <a:r>
                <a:rPr lang="en-US" altLang="zh-CN" sz="2400" baseline="-25000">
                  <a:latin typeface="楷体_GB2312" pitchFamily="49" charset="-122"/>
                  <a:ea typeface="楷体_GB2312" pitchFamily="49" charset="-122"/>
                </a:rPr>
                <a:t>IC</a:t>
              </a:r>
              <a:r>
                <a:rPr lang="zh-CN" altLang="en-US" sz="2400">
                  <a:latin typeface="楷体_GB2312" pitchFamily="49" charset="-122"/>
                  <a:ea typeface="楷体_GB2312" pitchFamily="49" charset="-122"/>
                </a:rPr>
                <a:t>。 </a:t>
              </a: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95288" y="1052513"/>
            <a:ext cx="8280400" cy="2647950"/>
          </a:xfrm>
          <a:prstGeom prst="rect">
            <a:avLst/>
          </a:prstGeom>
          <a:noFill/>
          <a:ln w="9525">
            <a:noFill/>
            <a:miter lim="800000"/>
            <a:headEnd/>
            <a:tailEnd/>
          </a:ln>
          <a:effectLst/>
        </p:spPr>
        <p:txBody>
          <a:bodyPr anchor="ctr">
            <a:spAutoFit/>
          </a:bodyPr>
          <a:lstStyle/>
          <a:p>
            <a:pPr algn="just">
              <a:defRPr/>
            </a:pPr>
            <a:r>
              <a:rPr lang="en-US" altLang="zh-CN" sz="2400" dirty="0">
                <a:ea typeface="宋体" pitchFamily="2" charset="-122"/>
              </a:rPr>
              <a:t>       </a:t>
            </a:r>
            <a:r>
              <a:rPr lang="zh-CN" altLang="en-US" sz="2400" dirty="0">
                <a:ea typeface="宋体" pitchFamily="2" charset="-122"/>
              </a:rPr>
              <a:t>对于</a:t>
            </a:r>
            <a:r>
              <a:rPr lang="zh-CN" altLang="en-US" sz="2400" b="1" dirty="0">
                <a:solidFill>
                  <a:srgbClr val="006600"/>
                </a:solidFill>
                <a:effectLst>
                  <a:outerShdw blurRad="38100" dist="38100" dir="2700000" algn="tl">
                    <a:srgbClr val="000000">
                      <a:alpha val="43137"/>
                    </a:srgbClr>
                  </a:outerShdw>
                </a:effectLst>
                <a:ea typeface="宋体" pitchFamily="2" charset="-122"/>
              </a:rPr>
              <a:t>高速军用飞机</a:t>
            </a:r>
            <a:r>
              <a:rPr lang="zh-CN" altLang="en-US" sz="2400" dirty="0">
                <a:ea typeface="宋体" pitchFamily="2" charset="-122"/>
              </a:rPr>
              <a:t>而言，成本往往并不是最重要的因素。钛合金适用于高速高载荷的情况。 </a:t>
            </a:r>
          </a:p>
          <a:p>
            <a:pPr algn="just">
              <a:defRPr/>
            </a:pPr>
            <a:r>
              <a:rPr lang="zh-CN" altLang="en-US" sz="2400" dirty="0">
                <a:ea typeface="宋体" pitchFamily="2" charset="-122"/>
              </a:rPr>
              <a:t>       故引入</a:t>
            </a:r>
            <a:r>
              <a:rPr lang="zh-CN" altLang="en-US" sz="2400" b="1" dirty="0">
                <a:solidFill>
                  <a:srgbClr val="7030A0"/>
                </a:solidFill>
                <a:ea typeface="宋体" pitchFamily="2" charset="-122"/>
              </a:rPr>
              <a:t>工作温度极限</a:t>
            </a:r>
            <a:r>
              <a:rPr lang="zh-CN" altLang="en-US" sz="2400" dirty="0">
                <a:ea typeface="宋体" pitchFamily="2" charset="-122"/>
              </a:rPr>
              <a:t>并适当地调整加权系数进行选材，</a:t>
            </a:r>
            <a:r>
              <a:rPr lang="en-US" altLang="zh-CN" sz="2400" dirty="0">
                <a:ea typeface="宋体" pitchFamily="2" charset="-122"/>
              </a:rPr>
              <a:t>a</a:t>
            </a:r>
            <a:r>
              <a:rPr lang="en-US" altLang="zh-CN" sz="2400" baseline="-25000" dirty="0">
                <a:ea typeface="宋体" pitchFamily="2" charset="-122"/>
              </a:rPr>
              <a:t>1</a:t>
            </a:r>
            <a:r>
              <a:rPr lang="en-US" altLang="zh-CN" sz="2400" dirty="0">
                <a:ea typeface="宋体" pitchFamily="2" charset="-122"/>
              </a:rPr>
              <a:t>=10</a:t>
            </a:r>
            <a:r>
              <a:rPr lang="zh-CN" altLang="en-US" sz="2400" dirty="0">
                <a:ea typeface="宋体" pitchFamily="2" charset="-122"/>
              </a:rPr>
              <a:t>，</a:t>
            </a:r>
            <a:r>
              <a:rPr lang="en-US" altLang="zh-CN" sz="2400" dirty="0">
                <a:ea typeface="宋体" pitchFamily="2" charset="-122"/>
              </a:rPr>
              <a:t>a </a:t>
            </a:r>
            <a:r>
              <a:rPr lang="en-US" altLang="zh-CN" sz="2400" baseline="-25000" dirty="0">
                <a:ea typeface="宋体" pitchFamily="2" charset="-122"/>
              </a:rPr>
              <a:t>2</a:t>
            </a:r>
            <a:r>
              <a:rPr lang="zh-CN" altLang="en-US" sz="2400" baseline="-25000" dirty="0">
                <a:ea typeface="宋体" pitchFamily="2" charset="-122"/>
              </a:rPr>
              <a:t>，</a:t>
            </a:r>
            <a:r>
              <a:rPr lang="en-US" altLang="zh-CN" sz="2400" baseline="-25000" dirty="0">
                <a:ea typeface="宋体" pitchFamily="2" charset="-122"/>
              </a:rPr>
              <a:t>3</a:t>
            </a:r>
            <a:r>
              <a:rPr lang="zh-CN" altLang="en-US" sz="2400" baseline="-25000" dirty="0">
                <a:ea typeface="宋体" pitchFamily="2" charset="-122"/>
              </a:rPr>
              <a:t>，</a:t>
            </a:r>
            <a:r>
              <a:rPr lang="en-US" altLang="zh-CN" sz="2400" baseline="-25000" dirty="0">
                <a:ea typeface="宋体" pitchFamily="2" charset="-122"/>
              </a:rPr>
              <a:t>4</a:t>
            </a:r>
            <a:r>
              <a:rPr lang="en-US" altLang="zh-CN" sz="2400" dirty="0">
                <a:ea typeface="宋体" pitchFamily="2" charset="-122"/>
              </a:rPr>
              <a:t> =5</a:t>
            </a:r>
            <a:r>
              <a:rPr lang="zh-CN" altLang="en-US" sz="2400" dirty="0">
                <a:ea typeface="宋体" pitchFamily="2" charset="-122"/>
              </a:rPr>
              <a:t>，</a:t>
            </a:r>
            <a:r>
              <a:rPr lang="en-US" altLang="zh-CN" sz="2400" dirty="0">
                <a:ea typeface="宋体" pitchFamily="2" charset="-122"/>
              </a:rPr>
              <a:t>a</a:t>
            </a:r>
            <a:r>
              <a:rPr lang="en-US" altLang="zh-CN" sz="2400" baseline="-25000" dirty="0">
                <a:ea typeface="宋体" pitchFamily="2" charset="-122"/>
              </a:rPr>
              <a:t>5</a:t>
            </a:r>
            <a:r>
              <a:rPr lang="en-US" altLang="zh-CN" sz="2400" dirty="0">
                <a:ea typeface="宋体" pitchFamily="2" charset="-122"/>
              </a:rPr>
              <a:t>=1</a:t>
            </a:r>
            <a:r>
              <a:rPr lang="zh-CN" altLang="en-US" sz="2400" dirty="0">
                <a:ea typeface="宋体" pitchFamily="2" charset="-122"/>
              </a:rPr>
              <a:t>。</a:t>
            </a:r>
          </a:p>
          <a:p>
            <a:pPr algn="just">
              <a:defRPr/>
            </a:pPr>
            <a:r>
              <a:rPr lang="zh-CN" altLang="en-US" sz="2400" dirty="0">
                <a:ea typeface="宋体" pitchFamily="2" charset="-122"/>
              </a:rPr>
              <a:t>      显然，重新分析的结果</a:t>
            </a:r>
            <a:r>
              <a:rPr lang="zh-CN" altLang="en-US" sz="2400" b="1" dirty="0">
                <a:solidFill>
                  <a:srgbClr val="FF3399"/>
                </a:solidFill>
                <a:effectLst>
                  <a:outerShdw blurRad="38100" dist="38100" dir="2700000" algn="tl">
                    <a:srgbClr val="000000">
                      <a:alpha val="43137"/>
                    </a:srgbClr>
                  </a:outerShdw>
                </a:effectLst>
                <a:ea typeface="宋体" pitchFamily="2" charset="-122"/>
              </a:rPr>
              <a:t>倾向于选择钛合金</a:t>
            </a:r>
            <a:r>
              <a:rPr lang="zh-CN" altLang="en-US" sz="2400" dirty="0">
                <a:ea typeface="宋体" pitchFamily="2" charset="-122"/>
              </a:rPr>
              <a:t>，铝合金</a:t>
            </a:r>
            <a:r>
              <a:rPr lang="en-US" altLang="zh-CN" sz="2400" dirty="0">
                <a:ea typeface="宋体" pitchFamily="2" charset="-122"/>
              </a:rPr>
              <a:t>I</a:t>
            </a:r>
            <a:r>
              <a:rPr lang="zh-CN" altLang="en-US" sz="2400" dirty="0">
                <a:ea typeface="宋体" pitchFamily="2" charset="-122"/>
              </a:rPr>
              <a:t>次之。</a:t>
            </a:r>
            <a:endParaRPr lang="en-US" altLang="zh-CN" sz="2400" dirty="0">
              <a:ea typeface="宋体" pitchFamily="2" charset="-122"/>
            </a:endParaRPr>
          </a:p>
          <a:p>
            <a:pPr algn="just">
              <a:defRPr/>
            </a:pPr>
            <a:r>
              <a:rPr lang="en-US" altLang="zh-CN" sz="2400" dirty="0">
                <a:ea typeface="宋体" pitchFamily="2" charset="-122"/>
              </a:rPr>
              <a:t>      </a:t>
            </a:r>
            <a:r>
              <a:rPr lang="zh-CN" altLang="en-US" sz="2400" dirty="0">
                <a:ea typeface="宋体" pitchFamily="2" charset="-122"/>
              </a:rPr>
              <a:t>事实上钛合金确曾用作旋风、美洲豹、鹞式及美</a:t>
            </a:r>
            <a:r>
              <a:rPr lang="en-US" altLang="zh-CN" sz="2400" dirty="0">
                <a:ea typeface="宋体" pitchFamily="2" charset="-122"/>
              </a:rPr>
              <a:t>YF12</a:t>
            </a:r>
            <a:r>
              <a:rPr lang="zh-CN" altLang="en-US" sz="2400" dirty="0">
                <a:ea typeface="宋体" pitchFamily="2" charset="-122"/>
              </a:rPr>
              <a:t>战斗机的框架和蒙皮材料。</a:t>
            </a:r>
          </a:p>
        </p:txBody>
      </p:sp>
      <p:sp>
        <p:nvSpPr>
          <p:cNvPr id="12291" name="Oval 3"/>
          <p:cNvSpPr>
            <a:spLocks noChangeArrowheads="1"/>
          </p:cNvSpPr>
          <p:nvPr/>
        </p:nvSpPr>
        <p:spPr bwMode="auto">
          <a:xfrm>
            <a:off x="611188" y="333375"/>
            <a:ext cx="2447925" cy="576263"/>
          </a:xfrm>
          <a:prstGeom prst="ellipse">
            <a:avLst/>
          </a:prstGeom>
          <a:solidFill>
            <a:srgbClr val="FFCC99">
              <a:alpha val="87842"/>
            </a:srgbClr>
          </a:solidFill>
          <a:ln w="9525">
            <a:solidFill>
              <a:schemeClr val="tx1"/>
            </a:solidFill>
            <a:round/>
            <a:headEnd/>
            <a:tailEnd/>
          </a:ln>
        </p:spPr>
        <p:txBody>
          <a:bodyPr wrap="none" anchor="ctr"/>
          <a:lstStyle/>
          <a:p>
            <a:pPr algn="ctr"/>
            <a:r>
              <a:rPr lang="zh-CN" altLang="en-US" sz="2400" b="1">
                <a:solidFill>
                  <a:srgbClr val="0000FF"/>
                </a:solidFill>
              </a:rPr>
              <a:t>然  而</a:t>
            </a:r>
          </a:p>
        </p:txBody>
      </p:sp>
      <p:sp>
        <p:nvSpPr>
          <p:cNvPr id="6" name="矩形 5"/>
          <p:cNvSpPr/>
          <p:nvPr/>
        </p:nvSpPr>
        <p:spPr>
          <a:xfrm>
            <a:off x="6643702" y="169111"/>
            <a:ext cx="2285984" cy="830997"/>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graphicFrame>
        <p:nvGraphicFramePr>
          <p:cNvPr id="12320" name="Group 32"/>
          <p:cNvGraphicFramePr>
            <a:graphicFrameLocks noGrp="1"/>
          </p:cNvGraphicFramePr>
          <p:nvPr/>
        </p:nvGraphicFramePr>
        <p:xfrm>
          <a:off x="900113" y="3810000"/>
          <a:ext cx="7488237" cy="2862264"/>
        </p:xfrm>
        <a:graphic>
          <a:graphicData uri="http://schemas.openxmlformats.org/drawingml/2006/table">
            <a:tbl>
              <a:tblPr/>
              <a:tblGrid>
                <a:gridCol w="984250"/>
                <a:gridCol w="982662"/>
                <a:gridCol w="1144588"/>
                <a:gridCol w="1038225"/>
                <a:gridCol w="1038225"/>
                <a:gridCol w="1036637"/>
                <a:gridCol w="1263650"/>
              </a:tblGrid>
              <a:tr h="214313">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材料</a:t>
                      </a:r>
                      <a:endParaRPr kumimoji="0" lang="zh-CN" altLang="en-US" sz="1700" b="1"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 typeface="Symbol" pitchFamily="18" charset="2"/>
                        <a:buChar char="b"/>
                        <a:tabLst/>
                      </a:pPr>
                      <a:r>
                        <a:rPr kumimoji="0" lang="en-US" altLang="zh-CN" sz="1700" b="1" i="0" u="none" strike="noStrike" cap="none" normalizeH="0" baseline="-30000" smtClean="0">
                          <a:ln>
                            <a:noFill/>
                          </a:ln>
                          <a:solidFill>
                            <a:schemeClr val="tx1"/>
                          </a:solidFill>
                          <a:effectLst/>
                          <a:latin typeface="Arial" charset="0"/>
                          <a:ea typeface="宋体" charset="-122"/>
                        </a:rPr>
                        <a:t>1</a:t>
                      </a:r>
                      <a:r>
                        <a:rPr kumimoji="0" lang="en-US" altLang="zh-CN" sz="1700" b="1" i="0" u="none" strike="noStrike" cap="none" normalizeH="0" baseline="0" smtClean="0">
                          <a:ln>
                            <a:noFill/>
                          </a:ln>
                          <a:solidFill>
                            <a:schemeClr val="tx1"/>
                          </a:solidFill>
                          <a:effectLst/>
                          <a:latin typeface="Arial" charset="0"/>
                          <a:ea typeface="宋体" charset="-122"/>
                        </a:rPr>
                        <a:t> </a:t>
                      </a:r>
                    </a:p>
                    <a:p>
                      <a:pPr marL="0" marR="0" lvl="0" indent="0" algn="ctr" defTabSz="914400" rtl="0" eaLnBrk="1" fontAlgn="base" latinLnBrk="0" hangingPunct="1">
                        <a:lnSpc>
                          <a:spcPct val="100000"/>
                        </a:lnSpc>
                        <a:spcBef>
                          <a:spcPct val="0"/>
                        </a:spcBef>
                        <a:spcAft>
                          <a:spcPct val="0"/>
                        </a:spcAft>
                        <a:buClrTx/>
                        <a:buSzTx/>
                        <a:buFont typeface="Symbol" pitchFamily="18" charset="2"/>
                        <a:buChar char="b"/>
                        <a:tabLst/>
                      </a:pPr>
                      <a:endParaRPr kumimoji="0" lang="en-US" altLang="zh-CN" sz="1700" b="1" i="0" u="none" strike="noStrike" cap="none" normalizeH="0" baseline="0" smtClean="0">
                        <a:ln>
                          <a:noFill/>
                        </a:ln>
                        <a:solidFill>
                          <a:schemeClr val="tx1"/>
                        </a:solidFill>
                        <a:effectLst/>
                        <a:latin typeface="Arial" charset="0"/>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宋体" charset="-122"/>
                          <a:ea typeface="宋体" charset="-122"/>
                        </a:rPr>
                        <a:t>σ</a:t>
                      </a:r>
                      <a:r>
                        <a:rPr kumimoji="0" lang="en-US" altLang="zh-CN" sz="1700" b="1" i="0" u="none" strike="noStrike" cap="none" normalizeH="0" baseline="-30000" smtClean="0">
                          <a:ln>
                            <a:noFill/>
                          </a:ln>
                          <a:solidFill>
                            <a:schemeClr val="tx1"/>
                          </a:solidFill>
                          <a:effectLst/>
                          <a:latin typeface="Arial" charset="0"/>
                          <a:ea typeface="宋体" charset="-122"/>
                        </a:rPr>
                        <a:t>S</a:t>
                      </a:r>
                      <a:r>
                        <a:rPr kumimoji="0" lang="en-US" altLang="zh-CN" sz="1700" b="1" i="0" u="none" strike="noStrike" cap="none" normalizeH="0" baseline="0" smtClean="0">
                          <a:ln>
                            <a:noFill/>
                          </a:ln>
                          <a:solidFill>
                            <a:schemeClr val="tx1"/>
                          </a:solidFill>
                          <a:effectLst/>
                          <a:latin typeface="宋体" charset="-122"/>
                          <a:ea typeface="宋体" charset="-122"/>
                        </a:rPr>
                        <a:t>∕ρ</a:t>
                      </a:r>
                      <a:r>
                        <a:rPr kumimoji="0" lang="en-US" altLang="zh-CN" sz="1700" b="1" i="0" u="none" strike="noStrike" cap="none" normalizeH="0" baseline="0" smtClean="0">
                          <a:ln>
                            <a:noFill/>
                          </a:ln>
                          <a:solidFill>
                            <a:schemeClr val="tx1"/>
                          </a:solidFill>
                          <a:effectLst/>
                          <a:latin typeface="Arial" charset="0"/>
                          <a:ea typeface="宋体" charset="-122"/>
                        </a:rPr>
                        <a:t>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Symbol" pitchFamily="18" charset="2"/>
                          <a:ea typeface="宋体" charset="-122"/>
                        </a:rPr>
                        <a:t>b</a:t>
                      </a:r>
                      <a:r>
                        <a:rPr kumimoji="0" lang="en-US" altLang="zh-CN" sz="1700" b="1" i="0" u="none" strike="noStrike" cap="none" normalizeH="0" baseline="0" smtClean="0">
                          <a:ln>
                            <a:noFill/>
                          </a:ln>
                          <a:solidFill>
                            <a:schemeClr val="tx1"/>
                          </a:solidFill>
                          <a:effectLst/>
                          <a:latin typeface="宋体" charset="-122"/>
                          <a:ea typeface="宋体" charset="-122"/>
                        </a:rPr>
                        <a:t> </a:t>
                      </a:r>
                      <a:r>
                        <a:rPr kumimoji="0" lang="en-US" altLang="zh-CN" sz="1700" b="1" i="0" u="none" strike="noStrike" cap="none" normalizeH="0" baseline="-30000" smtClean="0">
                          <a:ln>
                            <a:noFill/>
                          </a:ln>
                          <a:solidFill>
                            <a:schemeClr val="tx1"/>
                          </a:solidFill>
                          <a:effectLst/>
                          <a:latin typeface="Arial" charset="0"/>
                          <a:ea typeface="宋体" charset="-122"/>
                        </a:rPr>
                        <a:t>2</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smtClean="0">
                        <a:ln>
                          <a:noFill/>
                        </a:ln>
                        <a:solidFill>
                          <a:schemeClr val="tx1"/>
                        </a:solidFill>
                        <a:effectLst/>
                        <a:latin typeface="Arial" charset="0"/>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宋体" charset="-122"/>
                          <a:ea typeface="宋体" charset="-122"/>
                        </a:rPr>
                        <a:t>K</a:t>
                      </a:r>
                      <a:r>
                        <a:rPr kumimoji="0" lang="en-US" altLang="zh-CN" sz="1700" b="1" i="0" u="none" strike="noStrike" cap="none" normalizeH="0" baseline="-30000" smtClean="0">
                          <a:ln>
                            <a:noFill/>
                          </a:ln>
                          <a:solidFill>
                            <a:schemeClr val="tx1"/>
                          </a:solidFill>
                          <a:effectLst/>
                          <a:latin typeface="宋体" charset="-122"/>
                          <a:ea typeface="宋体" charset="-122"/>
                        </a:rPr>
                        <a:t>IC</a:t>
                      </a:r>
                      <a:r>
                        <a:rPr kumimoji="0" lang="en-US" altLang="zh-CN" sz="1700" b="1" i="0" u="none" strike="noStrike" cap="none" normalizeH="0" baseline="30000" smtClean="0">
                          <a:ln>
                            <a:noFill/>
                          </a:ln>
                          <a:solidFill>
                            <a:schemeClr val="tx1"/>
                          </a:solidFill>
                          <a:effectLst/>
                          <a:latin typeface="宋体" charset="-122"/>
                          <a:ea typeface="宋体" charset="-122"/>
                        </a:rPr>
                        <a:t>2</a:t>
                      </a:r>
                      <a:r>
                        <a:rPr kumimoji="0" lang="en-US" altLang="zh-CN" sz="1700" b="1" i="0" u="none" strike="noStrike" cap="none" normalizeH="0" baseline="0" smtClean="0">
                          <a:ln>
                            <a:noFill/>
                          </a:ln>
                          <a:solidFill>
                            <a:schemeClr val="tx1"/>
                          </a:solidFill>
                          <a:effectLst/>
                          <a:latin typeface="宋体" charset="-122"/>
                          <a:ea typeface="宋体" charset="-122"/>
                        </a:rPr>
                        <a:t>∕σ</a:t>
                      </a:r>
                      <a:r>
                        <a:rPr kumimoji="0" lang="en-US" altLang="zh-CN" sz="1700" b="1" i="0" u="none" strike="noStrike" cap="none" normalizeH="0" baseline="-30000" smtClean="0">
                          <a:ln>
                            <a:noFill/>
                          </a:ln>
                          <a:solidFill>
                            <a:schemeClr val="tx1"/>
                          </a:solidFill>
                          <a:effectLst/>
                          <a:latin typeface="Arial" charset="0"/>
                          <a:ea typeface="宋体" charset="-122"/>
                        </a:rPr>
                        <a:t>S</a:t>
                      </a:r>
                      <a:r>
                        <a:rPr kumimoji="0" lang="en-US" altLang="zh-CN" sz="1700" b="1" i="0" u="none" strike="noStrike" cap="none" normalizeH="0" baseline="30000" smtClean="0">
                          <a:ln>
                            <a:noFill/>
                          </a:ln>
                          <a:solidFill>
                            <a:schemeClr val="tx1"/>
                          </a:solidFill>
                          <a:effectLst/>
                          <a:latin typeface="宋体" charset="-122"/>
                          <a:ea typeface="宋体" charset="-122"/>
                        </a:rPr>
                        <a:t>2</a:t>
                      </a:r>
                      <a:r>
                        <a:rPr kumimoji="0" lang="en-US" altLang="zh-CN" sz="1700" b="1" i="0" u="none" strike="noStrike" cap="none" normalizeH="0" baseline="0" smtClean="0">
                          <a:ln>
                            <a:noFill/>
                          </a:ln>
                          <a:solidFill>
                            <a:schemeClr val="tx1"/>
                          </a:solidFill>
                          <a:effectLst/>
                          <a:latin typeface="Arial" charset="0"/>
                          <a:ea typeface="宋体" charset="-122"/>
                        </a:rPr>
                        <a:t>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Symbol" pitchFamily="18" charset="2"/>
                          <a:ea typeface="宋体" charset="-122"/>
                        </a:rPr>
                        <a:t>b</a:t>
                      </a:r>
                      <a:r>
                        <a:rPr kumimoji="0" lang="en-US" altLang="zh-CN" sz="1700" b="1" i="0" u="none" strike="noStrike" cap="none" normalizeH="0" baseline="0" smtClean="0">
                          <a:ln>
                            <a:noFill/>
                          </a:ln>
                          <a:solidFill>
                            <a:schemeClr val="tx1"/>
                          </a:solidFill>
                          <a:effectLst/>
                          <a:latin typeface="宋体" charset="-122"/>
                          <a:ea typeface="宋体" charset="-122"/>
                        </a:rPr>
                        <a:t> </a:t>
                      </a:r>
                      <a:r>
                        <a:rPr kumimoji="0" lang="en-US" altLang="zh-CN" sz="1700" b="1" i="0" u="none" strike="noStrike" cap="none" normalizeH="0" baseline="-30000" smtClean="0">
                          <a:ln>
                            <a:noFill/>
                          </a:ln>
                          <a:solidFill>
                            <a:schemeClr val="tx1"/>
                          </a:solidFill>
                          <a:effectLst/>
                          <a:latin typeface="Arial" charset="0"/>
                          <a:ea typeface="宋体" charset="-122"/>
                        </a:rPr>
                        <a:t>3</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smtClean="0">
                        <a:ln>
                          <a:noFill/>
                        </a:ln>
                        <a:solidFill>
                          <a:schemeClr val="tx1"/>
                        </a:solidFill>
                        <a:effectLst/>
                        <a:latin typeface="宋体" charset="-122"/>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宋体" charset="-122"/>
                          <a:ea typeface="宋体" charset="-122"/>
                        </a:rPr>
                        <a:t>E</a:t>
                      </a:r>
                      <a:r>
                        <a:rPr kumimoji="0" lang="en-US" altLang="zh-CN" sz="1700" b="1" i="0" u="none" strike="noStrike" cap="none" normalizeH="0" baseline="30000" smtClean="0">
                          <a:ln>
                            <a:noFill/>
                          </a:ln>
                          <a:solidFill>
                            <a:schemeClr val="tx1"/>
                          </a:solidFill>
                          <a:effectLst/>
                          <a:latin typeface="宋体" charset="-122"/>
                          <a:ea typeface="宋体" charset="-122"/>
                        </a:rPr>
                        <a:t>1∕3</a:t>
                      </a:r>
                      <a:r>
                        <a:rPr kumimoji="0" lang="en-US" altLang="zh-CN" sz="1700" b="1" i="0" u="none" strike="noStrike" cap="none" normalizeH="0" baseline="0" smtClean="0">
                          <a:ln>
                            <a:noFill/>
                          </a:ln>
                          <a:solidFill>
                            <a:schemeClr val="tx1"/>
                          </a:solidFill>
                          <a:effectLst/>
                          <a:latin typeface="宋体" charset="-122"/>
                          <a:ea typeface="宋体" charset="-122"/>
                        </a:rPr>
                        <a:t>∕ρ </a:t>
                      </a:r>
                      <a:endParaRPr kumimoji="0" lang="en-US" altLang="zh-CN" sz="1700" b="1"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0000CC"/>
                          </a:solidFill>
                          <a:effectLst/>
                          <a:latin typeface="Symbol" pitchFamily="18" charset="2"/>
                          <a:ea typeface="宋体" charset="-122"/>
                        </a:rPr>
                        <a:t>b</a:t>
                      </a:r>
                      <a:r>
                        <a:rPr kumimoji="0" lang="en-US" altLang="zh-CN" sz="1700" b="1" i="0" u="none" strike="noStrike" cap="none" normalizeH="0" baseline="0" smtClean="0">
                          <a:ln>
                            <a:noFill/>
                          </a:ln>
                          <a:solidFill>
                            <a:srgbClr val="0000CC"/>
                          </a:solidFill>
                          <a:effectLst/>
                          <a:latin typeface="宋体" charset="-122"/>
                          <a:ea typeface="宋体" charset="-122"/>
                        </a:rPr>
                        <a:t> </a:t>
                      </a:r>
                      <a:r>
                        <a:rPr kumimoji="0" lang="en-US" altLang="zh-CN" sz="1700" b="1" i="0" u="none" strike="noStrike" cap="none" normalizeH="0" baseline="-30000" smtClean="0">
                          <a:ln>
                            <a:noFill/>
                          </a:ln>
                          <a:solidFill>
                            <a:srgbClr val="0000CC"/>
                          </a:solidFill>
                          <a:effectLst/>
                          <a:latin typeface="Arial" charset="0"/>
                          <a:ea typeface="宋体" charset="-122"/>
                        </a:rPr>
                        <a:t>4</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smtClean="0">
                        <a:ln>
                          <a:noFill/>
                        </a:ln>
                        <a:solidFill>
                          <a:srgbClr val="0000CC"/>
                        </a:solidFill>
                        <a:effectLst/>
                        <a:latin typeface="宋体" charset="-122"/>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0000CC"/>
                          </a:solidFill>
                          <a:effectLst/>
                          <a:latin typeface="宋体" charset="-122"/>
                          <a:ea typeface="宋体" charset="-122"/>
                        </a:rPr>
                        <a:t>温度极限 </a:t>
                      </a:r>
                      <a:endParaRPr kumimoji="0" lang="zh-CN" altLang="en-US" sz="1700" b="1" i="0" u="none" strike="noStrike" cap="none" normalizeH="0" baseline="0" smtClean="0">
                        <a:ln>
                          <a:noFill/>
                        </a:ln>
                        <a:solidFill>
                          <a:srgbClr val="0000CC"/>
                        </a:solidFill>
                        <a:effectLst/>
                        <a:latin typeface="Arial" charset="0"/>
                        <a:ea typeface="宋体" charset="-122"/>
                      </a:endParaRP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Symbol" pitchFamily="18" charset="2"/>
                          <a:ea typeface="宋体" charset="-122"/>
                        </a:rPr>
                        <a:t>b</a:t>
                      </a:r>
                      <a:r>
                        <a:rPr kumimoji="0" lang="en-US" altLang="zh-CN" sz="1700" b="1" i="0" u="none" strike="noStrike" cap="none" normalizeH="0" baseline="0" smtClean="0">
                          <a:ln>
                            <a:noFill/>
                          </a:ln>
                          <a:solidFill>
                            <a:schemeClr val="tx1"/>
                          </a:solidFill>
                          <a:effectLst/>
                          <a:latin typeface="宋体" charset="-122"/>
                          <a:ea typeface="宋体" charset="-122"/>
                        </a:rPr>
                        <a:t> </a:t>
                      </a:r>
                      <a:r>
                        <a:rPr kumimoji="0" lang="en-US" altLang="zh-CN" sz="1700" b="1" i="0" u="none" strike="noStrike" cap="none" normalizeH="0" baseline="-30000" smtClean="0">
                          <a:ln>
                            <a:noFill/>
                          </a:ln>
                          <a:solidFill>
                            <a:schemeClr val="tx1"/>
                          </a:solidFill>
                          <a:effectLst/>
                          <a:latin typeface="Arial" charset="0"/>
                          <a:ea typeface="宋体" charset="-122"/>
                        </a:rPr>
                        <a:t>5</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smtClean="0">
                        <a:ln>
                          <a:noFill/>
                        </a:ln>
                        <a:solidFill>
                          <a:schemeClr val="tx1"/>
                        </a:solidFill>
                        <a:effectLst/>
                        <a:latin typeface="宋体" charset="-122"/>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相对成本 </a:t>
                      </a:r>
                      <a:endParaRPr kumimoji="0" lang="zh-CN" altLang="en-US" sz="1700" b="1"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Symbol" pitchFamily="18" charset="2"/>
                          <a:ea typeface="宋体" charset="-122"/>
                        </a:rPr>
                        <a:t>g</a:t>
                      </a:r>
                      <a:r>
                        <a:rPr kumimoji="0" lang="en-US" altLang="zh-CN" sz="1700" b="1" i="0" u="none" strike="noStrike" cap="none" normalizeH="0" baseline="0" smtClean="0">
                          <a:ln>
                            <a:noFill/>
                          </a:ln>
                          <a:solidFill>
                            <a:schemeClr val="tx1"/>
                          </a:solidFill>
                          <a:effectLst/>
                          <a:latin typeface="宋体" charset="-122"/>
                          <a:ea typeface="宋体" charset="-122"/>
                        </a:rPr>
                        <a:t> </a:t>
                      </a:r>
                      <a:endParaRPr kumimoji="0" lang="en-US" altLang="zh-CN" sz="1700" b="1"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84613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FF3399"/>
                          </a:solidFill>
                          <a:effectLst/>
                          <a:latin typeface="Arial" charset="0"/>
                          <a:ea typeface="宋体" charset="-122"/>
                        </a:rPr>
                        <a:t>a</a:t>
                      </a:r>
                      <a:r>
                        <a:rPr kumimoji="0" lang="en-US" altLang="zh-CN" sz="1700" b="1" i="0" u="none" strike="noStrike" cap="none" normalizeH="0" baseline="-30000" smtClean="0">
                          <a:ln>
                            <a:noFill/>
                          </a:ln>
                          <a:solidFill>
                            <a:srgbClr val="FF3399"/>
                          </a:solidFill>
                          <a:effectLst/>
                          <a:latin typeface="Arial" charset="0"/>
                          <a:ea typeface="宋体" charset="-122"/>
                        </a:rPr>
                        <a:t>1</a:t>
                      </a:r>
                      <a:r>
                        <a:rPr kumimoji="0" lang="en-US" altLang="zh-CN" sz="1700" b="1" i="0" u="none" strike="noStrike" cap="none" normalizeH="0" baseline="0" smtClean="0">
                          <a:ln>
                            <a:noFill/>
                          </a:ln>
                          <a:solidFill>
                            <a:srgbClr val="FF3399"/>
                          </a:solidFill>
                          <a:effectLst/>
                          <a:latin typeface="Arial" charset="0"/>
                          <a:ea typeface="宋体" charset="-122"/>
                        </a:rPr>
                        <a:t>=10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FF3399"/>
                          </a:solidFill>
                          <a:effectLst/>
                          <a:latin typeface="Arial" charset="0"/>
                          <a:ea typeface="宋体" charset="-122"/>
                        </a:rPr>
                        <a:t>a</a:t>
                      </a:r>
                      <a:r>
                        <a:rPr kumimoji="0" lang="en-US" altLang="zh-CN" sz="1700" b="1" i="0" u="none" strike="noStrike" cap="none" normalizeH="0" baseline="-30000" smtClean="0">
                          <a:ln>
                            <a:noFill/>
                          </a:ln>
                          <a:solidFill>
                            <a:srgbClr val="FF3399"/>
                          </a:solidFill>
                          <a:effectLst/>
                          <a:latin typeface="Arial" charset="0"/>
                          <a:ea typeface="宋体" charset="-122"/>
                        </a:rPr>
                        <a:t>2,3,4</a:t>
                      </a:r>
                      <a:r>
                        <a:rPr kumimoji="0" lang="en-US" altLang="zh-CN" sz="1700" b="1" i="0" u="none" strike="noStrike" cap="none" normalizeH="0" baseline="0" smtClean="0">
                          <a:ln>
                            <a:noFill/>
                          </a:ln>
                          <a:solidFill>
                            <a:srgbClr val="FF3399"/>
                          </a:solidFill>
                          <a:effectLst/>
                          <a:latin typeface="Arial" charset="0"/>
                          <a:ea typeface="宋体" charset="-122"/>
                        </a:rPr>
                        <a:t>=5,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FF3399"/>
                          </a:solidFill>
                          <a:effectLst/>
                          <a:latin typeface="Arial" charset="0"/>
                          <a:ea typeface="宋体" charset="-122"/>
                        </a:rPr>
                        <a:t>a</a:t>
                      </a:r>
                      <a:r>
                        <a:rPr kumimoji="0" lang="en-US" altLang="zh-CN" sz="1700" b="1" i="0" u="none" strike="noStrike" cap="none" normalizeH="0" baseline="-30000" smtClean="0">
                          <a:ln>
                            <a:noFill/>
                          </a:ln>
                          <a:solidFill>
                            <a:srgbClr val="FF3399"/>
                          </a:solidFill>
                          <a:effectLst/>
                          <a:latin typeface="Arial" charset="0"/>
                          <a:ea typeface="宋体" charset="-122"/>
                        </a:rPr>
                        <a:t>5</a:t>
                      </a:r>
                      <a:r>
                        <a:rPr kumimoji="0" lang="en-US" altLang="zh-CN" sz="1700" b="1" i="0" u="none" strike="noStrike" cap="none" normalizeH="0" baseline="0" smtClean="0">
                          <a:ln>
                            <a:noFill/>
                          </a:ln>
                          <a:solidFill>
                            <a:srgbClr val="FF3399"/>
                          </a:solidFill>
                          <a:effectLst/>
                          <a:latin typeface="Arial" charset="0"/>
                          <a:ea typeface="宋体" charset="-122"/>
                        </a:rPr>
                        <a:t>=1</a:t>
                      </a:r>
                      <a:r>
                        <a:rPr kumimoji="0" lang="en-US" altLang="zh-CN" sz="1700" b="1" i="0" u="none" strike="noStrike" cap="none" normalizeH="0" baseline="0" smtClean="0">
                          <a:ln>
                            <a:noFill/>
                          </a:ln>
                          <a:solidFill>
                            <a:schemeClr val="tx1"/>
                          </a:solidFill>
                          <a:effectLst/>
                          <a:latin typeface="Arial" charset="0"/>
                          <a:ea typeface="宋体" charset="-122"/>
                        </a:rPr>
                        <a:t>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铝合金</a:t>
                      </a:r>
                      <a:r>
                        <a:rPr kumimoji="0" lang="en-US" altLang="zh-CN" sz="1700" b="1" i="0" u="none" strike="noStrike" cap="none" normalizeH="0" baseline="0" smtClean="0">
                          <a:ln>
                            <a:noFill/>
                          </a:ln>
                          <a:solidFill>
                            <a:schemeClr val="tx1"/>
                          </a:solidFill>
                          <a:effectLst/>
                          <a:latin typeface="Arial" charset="0"/>
                          <a:ea typeface="宋体" charset="-122"/>
                        </a:rPr>
                        <a:t>I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64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100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100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0000CC"/>
                          </a:solidFill>
                          <a:effectLst/>
                          <a:latin typeface="Arial" charset="0"/>
                          <a:ea typeface="宋体" charset="-122"/>
                        </a:rPr>
                        <a:t>38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85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1915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09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铝合金</a:t>
                      </a:r>
                      <a:r>
                        <a:rPr kumimoji="0" lang="en-US" altLang="zh-CN" sz="1700" b="1" i="0" u="none" strike="noStrike" cap="none" normalizeH="0" baseline="0" smtClean="0">
                          <a:ln>
                            <a:noFill/>
                          </a:ln>
                          <a:solidFill>
                            <a:schemeClr val="tx1"/>
                          </a:solidFill>
                          <a:effectLst/>
                          <a:latin typeface="Arial" charset="0"/>
                          <a:ea typeface="宋体" charset="-122"/>
                        </a:rPr>
                        <a:t>II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100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13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100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0000CC"/>
                          </a:solidFill>
                          <a:effectLst/>
                          <a:latin typeface="Arial" charset="0"/>
                          <a:ea typeface="宋体" charset="-122"/>
                        </a:rPr>
                        <a:t>38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82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1837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钛合金 </a:t>
                      </a:r>
                      <a:endParaRPr kumimoji="0" lang="zh-CN" altLang="en-US" sz="1700" b="1"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96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27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71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0000CC"/>
                          </a:solidFill>
                          <a:effectLst/>
                          <a:latin typeface="Arial" charset="0"/>
                          <a:ea typeface="宋体" charset="-122"/>
                        </a:rPr>
                        <a:t>100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0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sng" strike="noStrike" cap="none" normalizeH="0" baseline="0" smtClean="0">
                          <a:ln>
                            <a:noFill/>
                          </a:ln>
                          <a:solidFill>
                            <a:srgbClr val="FF3399"/>
                          </a:solidFill>
                          <a:effectLst>
                            <a:outerShdw blurRad="38100" dist="38100" dir="2700000" algn="tl">
                              <a:srgbClr val="000000"/>
                            </a:outerShdw>
                          </a:effectLst>
                          <a:latin typeface="Arial" charset="0"/>
                          <a:ea typeface="宋体" charset="-122"/>
                        </a:rPr>
                        <a:t>1950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不锈钢 </a:t>
                      </a:r>
                      <a:endParaRPr kumimoji="0" lang="zh-CN" altLang="en-US" sz="1700" b="1" i="0" u="none" strike="noStrike" cap="none" normalizeH="0" baseline="0" smtClean="0">
                        <a:ln>
                          <a:noFill/>
                        </a:ln>
                        <a:solidFill>
                          <a:schemeClr val="tx1"/>
                        </a:solidFill>
                        <a:effectLst/>
                        <a:latin typeface="Arial" charset="0"/>
                        <a:ea typeface="宋体" charset="-122"/>
                      </a:endParaRP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56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75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50 </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rgbClr val="0000CC"/>
                          </a:solidFill>
                          <a:effectLst/>
                          <a:latin typeface="Arial" charset="0"/>
                          <a:ea typeface="宋体" charset="-122"/>
                        </a:rPr>
                        <a:t>100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87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1772 </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r>
            </a:tbl>
          </a:graphicData>
        </a:graphic>
      </p:graphicFrame>
      <p:sp>
        <p:nvSpPr>
          <p:cNvPr id="12372" name="WordArt 84"/>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5</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黑体" pitchFamily="2" charset="-122"/>
              </a:rPr>
              <a:t>第四篇  机械零件的</a:t>
            </a:r>
            <a:br>
              <a:rPr lang="zh-CN" altLang="en-US" dirty="0" smtClean="0">
                <a:latin typeface="黑体" pitchFamily="2" charset="-122"/>
              </a:rPr>
            </a:br>
            <a:r>
              <a:rPr lang="zh-CN" altLang="en-US" dirty="0" smtClean="0">
                <a:latin typeface="黑体" pitchFamily="2" charset="-122"/>
              </a:rPr>
              <a:t>失效与选材 </a:t>
            </a:r>
            <a:endParaRPr lang="zh-CN" altLang="en-US" dirty="0"/>
          </a:p>
        </p:txBody>
      </p:sp>
      <p:sp>
        <p:nvSpPr>
          <p:cNvPr id="3" name="副标题 2"/>
          <p:cNvSpPr>
            <a:spLocks noGrp="1"/>
          </p:cNvSpPr>
          <p:nvPr>
            <p:ph type="subTitle" idx="1"/>
          </p:nvPr>
        </p:nvSpPr>
        <p:spPr/>
        <p:txBody>
          <a:bodyPr/>
          <a:lstStyle/>
          <a:p>
            <a:r>
              <a:rPr lang="en-US" altLang="zh-CN" dirty="0" smtClean="0"/>
              <a:t>1 </a:t>
            </a:r>
            <a:r>
              <a:rPr lang="zh-CN" altLang="en-US" dirty="0" smtClean="0"/>
              <a:t>机械零件失效与失效分析</a:t>
            </a:r>
          </a:p>
          <a:p>
            <a:r>
              <a:rPr lang="en-US" altLang="zh-CN" dirty="0" smtClean="0"/>
              <a:t>2</a:t>
            </a:r>
            <a:r>
              <a:rPr lang="zh-CN" altLang="en-US" dirty="0" smtClean="0"/>
              <a:t> 零件的选材原则与选用方法</a:t>
            </a:r>
          </a:p>
          <a:p>
            <a:r>
              <a:rPr lang="en-US" altLang="zh-CN" dirty="0" smtClean="0"/>
              <a:t>3 </a:t>
            </a:r>
            <a:r>
              <a:rPr lang="zh-CN" altLang="en-US" dirty="0" smtClean="0"/>
              <a:t>典型零件选材实例分析</a:t>
            </a:r>
          </a:p>
          <a:p>
            <a:endParaRPr lang="zh-CN"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457200" y="1371600"/>
            <a:ext cx="8153400" cy="544513"/>
          </a:xfrm>
        </p:spPr>
        <p:txBody>
          <a:bodyPr/>
          <a:lstStyle/>
          <a:p>
            <a:pPr>
              <a:lnSpc>
                <a:spcPct val="90000"/>
              </a:lnSpc>
            </a:pPr>
            <a:endParaRPr lang="zh-CN" altLang="en-US" dirty="0"/>
          </a:p>
        </p:txBody>
      </p:sp>
      <p:pic>
        <p:nvPicPr>
          <p:cNvPr id="33796" name="Picture 4" descr="yy-0-0"/>
          <p:cNvPicPr>
            <a:picLocks noChangeAspect="1" noChangeArrowheads="1"/>
          </p:cNvPicPr>
          <p:nvPr/>
        </p:nvPicPr>
        <p:blipFill>
          <a:blip r:embed="rId2" cstate="print"/>
          <a:srcRect/>
          <a:stretch>
            <a:fillRect/>
          </a:stretch>
        </p:blipFill>
        <p:spPr bwMode="auto">
          <a:xfrm>
            <a:off x="251520" y="3861048"/>
            <a:ext cx="3048000" cy="2408237"/>
          </a:xfrm>
          <a:prstGeom prst="rect">
            <a:avLst/>
          </a:prstGeom>
          <a:noFill/>
        </p:spPr>
      </p:pic>
      <p:pic>
        <p:nvPicPr>
          <p:cNvPr id="33797" name="Picture 5" descr="022"/>
          <p:cNvPicPr>
            <a:picLocks noChangeAspect="1" noChangeArrowheads="1"/>
          </p:cNvPicPr>
          <p:nvPr/>
        </p:nvPicPr>
        <p:blipFill>
          <a:blip r:embed="rId3" cstate="print"/>
          <a:srcRect/>
          <a:stretch>
            <a:fillRect/>
          </a:stretch>
        </p:blipFill>
        <p:spPr bwMode="auto">
          <a:xfrm>
            <a:off x="3347864" y="3861048"/>
            <a:ext cx="2667000" cy="2338388"/>
          </a:xfrm>
          <a:prstGeom prst="rect">
            <a:avLst/>
          </a:prstGeom>
          <a:noFill/>
        </p:spPr>
      </p:pic>
      <p:pic>
        <p:nvPicPr>
          <p:cNvPr id="33798" name="Picture 6" descr="yy-2"/>
          <p:cNvPicPr>
            <a:picLocks noChangeAspect="1" noChangeArrowheads="1"/>
          </p:cNvPicPr>
          <p:nvPr/>
        </p:nvPicPr>
        <p:blipFill>
          <a:blip r:embed="rId4" cstate="print"/>
          <a:srcRect/>
          <a:stretch>
            <a:fillRect/>
          </a:stretch>
        </p:blipFill>
        <p:spPr bwMode="auto">
          <a:xfrm>
            <a:off x="1033264" y="1124744"/>
            <a:ext cx="4114800" cy="2589212"/>
          </a:xfrm>
          <a:prstGeom prst="rect">
            <a:avLst/>
          </a:prstGeom>
          <a:noFill/>
        </p:spPr>
      </p:pic>
      <p:sp>
        <p:nvSpPr>
          <p:cNvPr id="7" name="标题 6"/>
          <p:cNvSpPr>
            <a:spLocks noGrp="1"/>
          </p:cNvSpPr>
          <p:nvPr>
            <p:ph type="title"/>
          </p:nvPr>
        </p:nvSpPr>
        <p:spPr/>
        <p:txBody>
          <a:bodyPr/>
          <a:lstStyle/>
          <a:p>
            <a:pPr algn="l"/>
            <a:r>
              <a:rPr lang="zh-CN" altLang="en-US" dirty="0" smtClean="0"/>
              <a:t>一、齿轮类零件 </a:t>
            </a:r>
            <a:br>
              <a:rPr lang="zh-CN" altLang="en-US" dirty="0" smtClean="0"/>
            </a:br>
            <a:endParaRPr lang="zh-CN" altLang="en-US" dirty="0"/>
          </a:p>
        </p:txBody>
      </p:sp>
      <p:pic>
        <p:nvPicPr>
          <p:cNvPr id="8" name="Picture 14" descr="http://pic14.nipic.com/20110528/7398846_231101623187_2.jpg"/>
          <p:cNvPicPr>
            <a:picLocks noChangeAspect="1" noChangeArrowheads="1"/>
          </p:cNvPicPr>
          <p:nvPr/>
        </p:nvPicPr>
        <p:blipFill>
          <a:blip r:embed="rId5" cstate="print"/>
          <a:srcRect l="18198" t="3703" r="9016" b="5556"/>
          <a:stretch>
            <a:fillRect/>
          </a:stretch>
        </p:blipFill>
        <p:spPr bwMode="auto">
          <a:xfrm>
            <a:off x="6012160" y="3356992"/>
            <a:ext cx="2786062" cy="2965450"/>
          </a:xfrm>
          <a:prstGeom prst="rect">
            <a:avLst/>
          </a:prstGeom>
          <a:noFill/>
          <a:ln w="9525">
            <a:noFill/>
            <a:miter lim="800000"/>
            <a:headEnd/>
            <a:tailEnd/>
          </a:ln>
        </p:spPr>
      </p:pic>
      <p:pic>
        <p:nvPicPr>
          <p:cNvPr id="9" name="Picture 18" descr="http://pic23.nipic.com/20120825/10698203_103855652000_2.jpg"/>
          <p:cNvPicPr>
            <a:picLocks noChangeAspect="1" noChangeArrowheads="1"/>
          </p:cNvPicPr>
          <p:nvPr/>
        </p:nvPicPr>
        <p:blipFill>
          <a:blip r:embed="rId6" cstate="print"/>
          <a:srcRect l="11594" r="7246" b="3381"/>
          <a:stretch>
            <a:fillRect/>
          </a:stretch>
        </p:blipFill>
        <p:spPr bwMode="auto">
          <a:xfrm>
            <a:off x="5796136" y="260648"/>
            <a:ext cx="3000375" cy="3036887"/>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428625" y="1143000"/>
            <a:ext cx="8358188" cy="2308225"/>
          </a:xfrm>
          <a:prstGeom prst="rect">
            <a:avLst/>
          </a:prstGeom>
          <a:noFill/>
          <a:ln w="9525">
            <a:noFill/>
            <a:miter lim="800000"/>
            <a:headEnd/>
            <a:tailEnd/>
          </a:ln>
        </p:spPr>
        <p:txBody>
          <a:bodyPr>
            <a:spAutoFit/>
          </a:bodyPr>
          <a:lstStyle/>
          <a:p>
            <a:pPr>
              <a:lnSpc>
                <a:spcPct val="150000"/>
              </a:lnSpc>
            </a:pPr>
            <a:r>
              <a:rPr lang="zh-CN" altLang="en-US" sz="2400"/>
              <a:t>　</a:t>
            </a:r>
            <a:r>
              <a:rPr lang="en-US" altLang="zh-CN" sz="2400"/>
              <a:t>(1) </a:t>
            </a:r>
            <a:r>
              <a:rPr lang="zh-CN" altLang="en-US" sz="2400"/>
              <a:t>由于传递扭矩，</a:t>
            </a:r>
            <a:r>
              <a:rPr lang="zh-CN" altLang="en-US" sz="2400" b="1">
                <a:solidFill>
                  <a:srgbClr val="0000CC"/>
                </a:solidFill>
              </a:rPr>
              <a:t>齿根</a:t>
            </a:r>
            <a:r>
              <a:rPr lang="zh-CN" altLang="en-US" sz="2400"/>
              <a:t>承受很大的交变弯曲应力；</a:t>
            </a:r>
            <a:br>
              <a:rPr lang="zh-CN" altLang="en-US" sz="2400"/>
            </a:br>
            <a:r>
              <a:rPr lang="zh-CN" altLang="en-US" sz="2400"/>
              <a:t>　</a:t>
            </a:r>
            <a:r>
              <a:rPr lang="en-US" altLang="zh-CN" sz="2400"/>
              <a:t>(2) </a:t>
            </a:r>
            <a:r>
              <a:rPr lang="zh-CN" altLang="en-US" sz="2400"/>
              <a:t>换挡、启动或啮合不均时，齿部承受一定</a:t>
            </a:r>
            <a:r>
              <a:rPr lang="zh-CN" altLang="en-US" sz="2400" b="1">
                <a:solidFill>
                  <a:srgbClr val="0000CC"/>
                </a:solidFill>
              </a:rPr>
              <a:t>冲击</a:t>
            </a:r>
            <a:r>
              <a:rPr lang="zh-CN" altLang="en-US" sz="2400"/>
              <a:t>载荷；</a:t>
            </a:r>
            <a:br>
              <a:rPr lang="zh-CN" altLang="en-US" sz="2400"/>
            </a:br>
            <a:r>
              <a:rPr lang="zh-CN" altLang="en-US" sz="2400"/>
              <a:t>　</a:t>
            </a:r>
            <a:r>
              <a:rPr lang="en-US" altLang="zh-CN" sz="2400"/>
              <a:t>(3) </a:t>
            </a:r>
            <a:r>
              <a:rPr lang="zh-CN" altLang="en-US" sz="2400" b="1">
                <a:solidFill>
                  <a:srgbClr val="0000CC"/>
                </a:solidFill>
              </a:rPr>
              <a:t>齿面</a:t>
            </a:r>
            <a:r>
              <a:rPr lang="zh-CN" altLang="en-US" sz="2400"/>
              <a:t>相互滚动或滑动接触，承受很大的接触压应力及摩擦力的作用。</a:t>
            </a:r>
          </a:p>
        </p:txBody>
      </p:sp>
      <p:pic>
        <p:nvPicPr>
          <p:cNvPr id="15363" name="Picture 2" descr="http://pic16.nipic.com/20110912/128199_135911531000_2.jpg"/>
          <p:cNvPicPr>
            <a:picLocks noChangeAspect="1" noChangeArrowheads="1"/>
          </p:cNvPicPr>
          <p:nvPr/>
        </p:nvPicPr>
        <p:blipFill>
          <a:blip r:embed="rId2" cstate="print"/>
          <a:srcRect l="4167" b="6296"/>
          <a:stretch>
            <a:fillRect/>
          </a:stretch>
        </p:blipFill>
        <p:spPr bwMode="auto">
          <a:xfrm>
            <a:off x="642938" y="3714750"/>
            <a:ext cx="3724275" cy="2428875"/>
          </a:xfrm>
          <a:prstGeom prst="rect">
            <a:avLst/>
          </a:prstGeom>
          <a:noFill/>
          <a:ln w="9525">
            <a:noFill/>
            <a:miter lim="800000"/>
            <a:headEnd/>
            <a:tailEnd/>
          </a:ln>
        </p:spPr>
      </p:pic>
      <p:pic>
        <p:nvPicPr>
          <p:cNvPr id="15364" name="Picture 4" descr="http://pic18.nipic.com/20111210/968576_145416424000_2.jpg"/>
          <p:cNvPicPr>
            <a:picLocks noChangeAspect="1" noChangeArrowheads="1"/>
          </p:cNvPicPr>
          <p:nvPr/>
        </p:nvPicPr>
        <p:blipFill>
          <a:blip r:embed="rId3" cstate="print"/>
          <a:srcRect l="5890" t="1659" r="5757" b="3760"/>
          <a:stretch>
            <a:fillRect/>
          </a:stretch>
        </p:blipFill>
        <p:spPr bwMode="auto">
          <a:xfrm>
            <a:off x="4624388" y="3429000"/>
            <a:ext cx="3948112" cy="3000375"/>
          </a:xfrm>
          <a:prstGeom prst="rect">
            <a:avLst/>
          </a:prstGeom>
          <a:noFill/>
          <a:ln w="9525">
            <a:noFill/>
            <a:miter lim="800000"/>
            <a:headEnd/>
            <a:tailEnd/>
          </a:ln>
        </p:spPr>
      </p:pic>
      <p:sp>
        <p:nvSpPr>
          <p:cNvPr id="7" name="矩形 6"/>
          <p:cNvSpPr/>
          <p:nvPr/>
        </p:nvSpPr>
        <p:spPr>
          <a:xfrm>
            <a:off x="642938" y="357188"/>
            <a:ext cx="4071937" cy="584200"/>
          </a:xfrm>
          <a:prstGeom prst="rect">
            <a:avLst/>
          </a:prstGeom>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1</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a:t>
            </a:r>
            <a:r>
              <a:rPr lang="en-US" altLang="zh-CN" sz="3200" b="1" dirty="0" smtClean="0">
                <a:solidFill>
                  <a:srgbClr val="FF3399"/>
                </a:solidFill>
                <a:effectLst>
                  <a:outerShdw blurRad="38100" dist="38100" dir="2700000" algn="tl">
                    <a:srgbClr val="000000">
                      <a:alpha val="43137"/>
                    </a:srgbClr>
                  </a:outerShdw>
                </a:effectLst>
                <a:ea typeface="宋体" pitchFamily="2" charset="-122"/>
              </a:rPr>
              <a:t> </a:t>
            </a:r>
            <a:r>
              <a:rPr lang="zh-CN" altLang="en-US" sz="3200" b="1" dirty="0">
                <a:solidFill>
                  <a:srgbClr val="FF3399"/>
                </a:solidFill>
                <a:effectLst>
                  <a:outerShdw blurRad="38100" dist="38100" dir="2700000" algn="tl">
                    <a:srgbClr val="000000">
                      <a:alpha val="43137"/>
                    </a:srgbClr>
                  </a:outerShdw>
                </a:effectLst>
                <a:ea typeface="宋体" pitchFamily="2" charset="-122"/>
              </a:rPr>
              <a:t>齿轮的工作条件</a:t>
            </a:r>
            <a:endParaRPr lang="zh-CN" altLang="en-US" sz="3200" dirty="0">
              <a:solidFill>
                <a:srgbClr val="FF3399"/>
              </a:solidFill>
              <a:effectLst>
                <a:outerShdw blurRad="38100" dist="38100" dir="2700000" algn="tl">
                  <a:srgbClr val="000000">
                    <a:alpha val="43137"/>
                  </a:srgbClr>
                </a:outerShdw>
              </a:effectLst>
              <a:ea typeface="宋体" pitchFamily="2" charset="-122"/>
            </a:endParaRPr>
          </a:p>
        </p:txBody>
      </p:sp>
      <p:sp>
        <p:nvSpPr>
          <p:cNvPr id="15367" name="WordArt 7"/>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6</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descr="tu10-1"/>
          <p:cNvPicPr>
            <a:picLocks noGrp="1" noChangeAspect="1" noChangeArrowheads="1"/>
          </p:cNvPicPr>
          <p:nvPr>
            <p:ph type="body" idx="1"/>
          </p:nvPr>
        </p:nvPicPr>
        <p:blipFill>
          <a:blip r:embed="rId2" cstate="print"/>
          <a:srcRect/>
          <a:stretch>
            <a:fillRect/>
          </a:stretch>
        </p:blipFill>
        <p:spPr>
          <a:xfrm>
            <a:off x="4932040" y="3011388"/>
            <a:ext cx="4013200" cy="3009900"/>
          </a:xfrm>
          <a:noFill/>
          <a:ln/>
        </p:spPr>
      </p:pic>
      <p:pic>
        <p:nvPicPr>
          <p:cNvPr id="36869" name="Picture 5"/>
          <p:cNvPicPr>
            <a:picLocks noChangeAspect="1" noChangeArrowheads="1"/>
          </p:cNvPicPr>
          <p:nvPr/>
        </p:nvPicPr>
        <p:blipFill>
          <a:blip r:embed="rId3" cstate="print"/>
          <a:srcRect/>
          <a:stretch>
            <a:fillRect/>
          </a:stretch>
        </p:blipFill>
        <p:spPr bwMode="auto">
          <a:xfrm>
            <a:off x="0" y="3587750"/>
            <a:ext cx="4891088" cy="3270250"/>
          </a:xfrm>
          <a:prstGeom prst="rect">
            <a:avLst/>
          </a:prstGeom>
          <a:noFill/>
          <a:ln w="9525" algn="ctr">
            <a:noFill/>
            <a:miter lim="800000"/>
            <a:headEnd/>
            <a:tailEnd/>
          </a:ln>
          <a:effectLst/>
        </p:spPr>
      </p:pic>
      <p:sp>
        <p:nvSpPr>
          <p:cNvPr id="5" name="矩形 4"/>
          <p:cNvSpPr>
            <a:spLocks noChangeArrowheads="1"/>
          </p:cNvSpPr>
          <p:nvPr/>
        </p:nvSpPr>
        <p:spPr bwMode="auto">
          <a:xfrm>
            <a:off x="500063" y="428625"/>
            <a:ext cx="4359275" cy="579438"/>
          </a:xfrm>
          <a:prstGeom prst="rect">
            <a:avLst/>
          </a:prstGeom>
          <a:noFill/>
          <a:ln w="9525">
            <a:noFill/>
            <a:miter lim="800000"/>
            <a:headEnd/>
            <a:tailEnd/>
          </a:ln>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2</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、齿轮</a:t>
            </a:r>
            <a:r>
              <a:rPr lang="zh-CN" altLang="en-US" sz="3200" b="1" dirty="0">
                <a:solidFill>
                  <a:srgbClr val="FF3399"/>
                </a:solidFill>
                <a:effectLst>
                  <a:outerShdw blurRad="38100" dist="38100" dir="2700000" algn="tl">
                    <a:srgbClr val="000000">
                      <a:alpha val="43137"/>
                    </a:srgbClr>
                  </a:outerShdw>
                </a:effectLst>
                <a:ea typeface="宋体" pitchFamily="2" charset="-122"/>
              </a:rPr>
              <a:t>的失效形式</a:t>
            </a:r>
          </a:p>
        </p:txBody>
      </p:sp>
      <p:sp>
        <p:nvSpPr>
          <p:cNvPr id="6" name="矩形 5"/>
          <p:cNvSpPr/>
          <p:nvPr/>
        </p:nvSpPr>
        <p:spPr>
          <a:xfrm>
            <a:off x="971600" y="2710661"/>
            <a:ext cx="3694063" cy="646331"/>
          </a:xfrm>
          <a:prstGeom prst="rect">
            <a:avLst/>
          </a:prstGeom>
        </p:spPr>
        <p:txBody>
          <a:bodyPr wrap="square">
            <a:spAutoFit/>
          </a:bodyPr>
          <a:lstStyle/>
          <a:p>
            <a:pPr lvl="0" algn="ctr" eaLnBrk="0" hangingPunct="0"/>
            <a:r>
              <a:rPr lang="zh-CN" altLang="en-US" sz="3600" b="1" kern="0" dirty="0" smtClean="0">
                <a:solidFill>
                  <a:srgbClr val="000000"/>
                </a:solidFill>
                <a:latin typeface="黑体" pitchFamily="2" charset="-122"/>
                <a:ea typeface="黑体" pitchFamily="2" charset="-122"/>
                <a:cs typeface="+mj-cs"/>
              </a:rPr>
              <a:t>疲 劳 断 裂</a:t>
            </a:r>
            <a:endParaRPr lang="zh-CN" altLang="en-US" sz="3600" b="1" kern="0" dirty="0">
              <a:solidFill>
                <a:srgbClr val="000000"/>
              </a:solidFill>
              <a:latin typeface="黑体" pitchFamily="2" charset="-122"/>
              <a:ea typeface="黑体" pitchFamily="2" charset="-122"/>
              <a:cs typeface="+mj-cs"/>
            </a:endParaRPr>
          </a:p>
        </p:txBody>
      </p:sp>
      <p:graphicFrame>
        <p:nvGraphicFramePr>
          <p:cNvPr id="8" name="表格 7"/>
          <p:cNvGraphicFramePr>
            <a:graphicFrameLocks noGrp="1"/>
          </p:cNvGraphicFramePr>
          <p:nvPr/>
        </p:nvGraphicFramePr>
        <p:xfrm>
          <a:off x="785813" y="1120775"/>
          <a:ext cx="7643866" cy="1315720"/>
        </p:xfrm>
        <a:graphic>
          <a:graphicData uri="http://schemas.openxmlformats.org/drawingml/2006/table">
            <a:tbl>
              <a:tblPr/>
              <a:tblGrid>
                <a:gridCol w="1586840"/>
                <a:gridCol w="6057026"/>
              </a:tblGrid>
              <a:tr h="5073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失效形式</a:t>
                      </a:r>
                      <a:endParaRPr kumimoji="0" lang="zh-CN" altLang="en-US" sz="22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失   效   的   原   因</a:t>
                      </a:r>
                      <a:endParaRPr kumimoji="0" lang="zh-CN" altLang="en-US" sz="22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808342">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200" b="1" i="0" u="sng" strike="noStrike" cap="none" normalizeH="0" baseline="0" dirty="0" smtClean="0">
                          <a:ln>
                            <a:noFill/>
                          </a:ln>
                          <a:solidFill>
                            <a:srgbClr val="0000CC"/>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疲劳断裂</a:t>
                      </a:r>
                      <a:endParaRPr kumimoji="0" lang="zh-CN" altLang="en-US" sz="22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从齿根部发生，由过大的交变弯曲应力所致，是齿轮最严重的失效形式</a:t>
                      </a:r>
                      <a:endParaRPr kumimoji="0" lang="zh-CN" altLang="en-US" sz="22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p:cNvPicPr>
            <a:picLocks noGrp="1" noChangeAspect="1" noChangeArrowheads="1"/>
          </p:cNvPicPr>
          <p:nvPr>
            <p:ph type="body" idx="1"/>
          </p:nvPr>
        </p:nvPicPr>
        <p:blipFill>
          <a:blip r:embed="rId2" cstate="print"/>
          <a:srcRect/>
          <a:stretch>
            <a:fillRect/>
          </a:stretch>
        </p:blipFill>
        <p:spPr>
          <a:xfrm>
            <a:off x="0" y="3144838"/>
            <a:ext cx="5556250" cy="3713162"/>
          </a:xfrm>
          <a:noFill/>
          <a:ln/>
        </p:spPr>
      </p:pic>
      <p:pic>
        <p:nvPicPr>
          <p:cNvPr id="37893" name="Picture 5" descr="ds10"/>
          <p:cNvPicPr>
            <a:picLocks noChangeAspect="1" noChangeArrowheads="1"/>
          </p:cNvPicPr>
          <p:nvPr/>
        </p:nvPicPr>
        <p:blipFill>
          <a:blip r:embed="rId3" cstate="print"/>
          <a:srcRect/>
          <a:stretch>
            <a:fillRect/>
          </a:stretch>
        </p:blipFill>
        <p:spPr bwMode="auto">
          <a:xfrm>
            <a:off x="5148263" y="2132856"/>
            <a:ext cx="3808412" cy="2411412"/>
          </a:xfrm>
          <a:prstGeom prst="rect">
            <a:avLst/>
          </a:prstGeom>
          <a:noFill/>
          <a:effectLst/>
        </p:spPr>
      </p:pic>
      <p:sp>
        <p:nvSpPr>
          <p:cNvPr id="5" name="矩形 4"/>
          <p:cNvSpPr/>
          <p:nvPr/>
        </p:nvSpPr>
        <p:spPr>
          <a:xfrm>
            <a:off x="1187624" y="2060848"/>
            <a:ext cx="2880320" cy="646331"/>
          </a:xfrm>
          <a:prstGeom prst="rect">
            <a:avLst/>
          </a:prstGeom>
        </p:spPr>
        <p:txBody>
          <a:bodyPr wrap="square">
            <a:spAutoFit/>
          </a:bodyPr>
          <a:lstStyle/>
          <a:p>
            <a:r>
              <a:rPr lang="zh-CN" altLang="en-US" sz="3600" b="1" kern="0" dirty="0" smtClean="0">
                <a:solidFill>
                  <a:srgbClr val="000000"/>
                </a:solidFill>
                <a:latin typeface="黑体" pitchFamily="2" charset="-122"/>
                <a:ea typeface="黑体" pitchFamily="2" charset="-122"/>
                <a:cs typeface="+mj-cs"/>
              </a:rPr>
              <a:t>表 面 损 伤</a:t>
            </a:r>
            <a:endParaRPr lang="zh-CN" altLang="en-US" dirty="0"/>
          </a:p>
        </p:txBody>
      </p:sp>
      <p:graphicFrame>
        <p:nvGraphicFramePr>
          <p:cNvPr id="7" name="表格 6"/>
          <p:cNvGraphicFramePr>
            <a:graphicFrameLocks noGrp="1"/>
          </p:cNvGraphicFramePr>
          <p:nvPr/>
        </p:nvGraphicFramePr>
        <p:xfrm>
          <a:off x="755576" y="548680"/>
          <a:ext cx="7643866" cy="1269378"/>
        </p:xfrm>
        <a:graphic>
          <a:graphicData uri="http://schemas.openxmlformats.org/drawingml/2006/table">
            <a:tbl>
              <a:tblPr/>
              <a:tblGrid>
                <a:gridCol w="1586840"/>
                <a:gridCol w="6057026"/>
              </a:tblGrid>
              <a:tr h="5073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失效形式</a:t>
                      </a:r>
                      <a:endParaRPr kumimoji="0" lang="zh-CN" altLang="en-US" sz="22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失   效   的   原   因</a:t>
                      </a:r>
                      <a:endParaRPr kumimoji="0" lang="zh-CN" altLang="en-US" sz="22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740028">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200" b="1" i="0" u="sng" strike="noStrike" cap="none" normalizeH="0" baseline="0" dirty="0" smtClean="0">
                          <a:ln>
                            <a:noFill/>
                          </a:ln>
                          <a:solidFill>
                            <a:srgbClr val="0000CC"/>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齿面接触疲劳破坏</a:t>
                      </a:r>
                      <a:endParaRPr kumimoji="0" lang="zh-CN" altLang="en-US" sz="22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在交变接触应力作用下，齿面产生微裂纹，裂纹发展引起点状剥落（或称麻点）</a:t>
                      </a:r>
                      <a:endParaRPr kumimoji="0" lang="zh-CN" altLang="en-US" sz="22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4" descr="http://thns.tsinghua.edu.cn/s70094/2002001/CH9/images-ch9/9.1.1b.JPG"/>
          <p:cNvPicPr>
            <a:picLocks noChangeAspect="1" noChangeArrowheads="1"/>
          </p:cNvPicPr>
          <p:nvPr/>
        </p:nvPicPr>
        <p:blipFill>
          <a:blip r:embed="rId2" cstate="print"/>
          <a:srcRect/>
          <a:stretch>
            <a:fillRect/>
          </a:stretch>
        </p:blipFill>
        <p:spPr bwMode="auto">
          <a:xfrm>
            <a:off x="683568" y="2060848"/>
            <a:ext cx="3697968" cy="2808312"/>
          </a:xfrm>
          <a:prstGeom prst="rect">
            <a:avLst/>
          </a:prstGeom>
          <a:noFill/>
          <a:ln w="9525">
            <a:solidFill>
              <a:srgbClr val="6600CC"/>
            </a:solidFill>
            <a:miter lim="800000"/>
            <a:headEnd/>
            <a:tailEnd/>
          </a:ln>
        </p:spPr>
      </p:pic>
      <p:pic>
        <p:nvPicPr>
          <p:cNvPr id="16389" name="Picture 8" descr="http://thns.tsinghua.edu.cn/s70094/2002001/CH9/images-ch9/9.1.1d.JPG"/>
          <p:cNvPicPr>
            <a:picLocks noChangeAspect="1" noChangeArrowheads="1"/>
          </p:cNvPicPr>
          <p:nvPr/>
        </p:nvPicPr>
        <p:blipFill>
          <a:blip r:embed="rId3" cstate="print"/>
          <a:srcRect l="5173" r="8620"/>
          <a:stretch>
            <a:fillRect/>
          </a:stretch>
        </p:blipFill>
        <p:spPr bwMode="auto">
          <a:xfrm>
            <a:off x="4644008" y="3284984"/>
            <a:ext cx="3834746" cy="2880320"/>
          </a:xfrm>
          <a:prstGeom prst="rect">
            <a:avLst/>
          </a:prstGeom>
          <a:noFill/>
          <a:ln w="9525">
            <a:solidFill>
              <a:srgbClr val="6600CC"/>
            </a:solidFill>
            <a:miter lim="800000"/>
            <a:headEnd/>
            <a:tailEnd/>
          </a:ln>
        </p:spPr>
      </p:pic>
      <p:sp>
        <p:nvSpPr>
          <p:cNvPr id="16390" name="矩形 8"/>
          <p:cNvSpPr>
            <a:spLocks noChangeArrowheads="1"/>
          </p:cNvSpPr>
          <p:nvPr/>
        </p:nvSpPr>
        <p:spPr bwMode="auto">
          <a:xfrm>
            <a:off x="1475656" y="5446965"/>
            <a:ext cx="2964273" cy="646331"/>
          </a:xfrm>
          <a:prstGeom prst="rect">
            <a:avLst/>
          </a:prstGeom>
          <a:noFill/>
          <a:ln w="9525">
            <a:noFill/>
            <a:miter lim="800000"/>
            <a:headEnd/>
            <a:tailEnd/>
          </a:ln>
        </p:spPr>
        <p:txBody>
          <a:bodyPr wrap="none">
            <a:spAutoFit/>
          </a:bodyPr>
          <a:lstStyle/>
          <a:p>
            <a:r>
              <a:rPr lang="zh-CN" altLang="en-US" sz="3600" b="1" dirty="0">
                <a:latin typeface="黑体" pitchFamily="2" charset="-122"/>
                <a:ea typeface="黑体" pitchFamily="2" charset="-122"/>
              </a:rPr>
              <a:t>轮齿冲击断裂</a:t>
            </a:r>
          </a:p>
        </p:txBody>
      </p:sp>
      <p:sp>
        <p:nvSpPr>
          <p:cNvPr id="16392" name="矩形 10"/>
          <p:cNvSpPr>
            <a:spLocks noChangeArrowheads="1"/>
          </p:cNvSpPr>
          <p:nvPr/>
        </p:nvSpPr>
        <p:spPr bwMode="auto">
          <a:xfrm>
            <a:off x="4572000" y="1990581"/>
            <a:ext cx="2037737" cy="646331"/>
          </a:xfrm>
          <a:prstGeom prst="rect">
            <a:avLst/>
          </a:prstGeom>
          <a:noFill/>
          <a:ln w="9525">
            <a:noFill/>
            <a:miter lim="800000"/>
            <a:headEnd/>
            <a:tailEnd/>
          </a:ln>
        </p:spPr>
        <p:txBody>
          <a:bodyPr wrap="none">
            <a:spAutoFit/>
          </a:bodyPr>
          <a:lstStyle/>
          <a:p>
            <a:r>
              <a:rPr lang="zh-CN" altLang="en-US" sz="3600" b="1" dirty="0">
                <a:solidFill>
                  <a:srgbClr val="000000"/>
                </a:solidFill>
                <a:latin typeface="黑体" pitchFamily="2" charset="-122"/>
                <a:ea typeface="黑体" pitchFamily="2" charset="-122"/>
              </a:rPr>
              <a:t>齿面磨损</a:t>
            </a:r>
            <a:endParaRPr lang="zh-CN" altLang="en-US" sz="3600" b="1" dirty="0">
              <a:latin typeface="黑体" pitchFamily="2" charset="-122"/>
              <a:ea typeface="黑体" pitchFamily="2" charset="-122"/>
            </a:endParaRPr>
          </a:p>
        </p:txBody>
      </p:sp>
      <p:sp>
        <p:nvSpPr>
          <p:cNvPr id="16416" name="WordArt 32"/>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7</a:t>
            </a:r>
            <a:endParaRPr lang="zh-CN" altLang="en-US" sz="3600" kern="10">
              <a:ln w="9525">
                <a:solidFill>
                  <a:srgbClr val="663300"/>
                </a:solidFill>
                <a:round/>
                <a:headEnd/>
                <a:tailEnd/>
              </a:ln>
              <a:solidFill>
                <a:srgbClr val="663300"/>
              </a:solidFill>
              <a:latin typeface="宋体"/>
              <a:ea typeface="宋体"/>
            </a:endParaRPr>
          </a:p>
        </p:txBody>
      </p:sp>
      <p:graphicFrame>
        <p:nvGraphicFramePr>
          <p:cNvPr id="14" name="表格 13"/>
          <p:cNvGraphicFramePr>
            <a:graphicFrameLocks noGrp="1"/>
          </p:cNvGraphicFramePr>
          <p:nvPr/>
        </p:nvGraphicFramePr>
        <p:xfrm>
          <a:off x="683568" y="404664"/>
          <a:ext cx="7643866" cy="1523465"/>
        </p:xfrm>
        <a:graphic>
          <a:graphicData uri="http://schemas.openxmlformats.org/drawingml/2006/table">
            <a:tbl>
              <a:tblPr/>
              <a:tblGrid>
                <a:gridCol w="1586840"/>
                <a:gridCol w="6057026"/>
              </a:tblGrid>
              <a:tr h="5073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失效形式</a:t>
                      </a:r>
                      <a:endParaRPr kumimoji="0" lang="zh-CN" altLang="en-US" sz="22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失   效   的   原   因</a:t>
                      </a:r>
                      <a:endParaRPr kumimoji="0" lang="zh-CN" altLang="en-US" sz="22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50870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sng" strike="noStrike" cap="none" normalizeH="0" baseline="0" dirty="0" smtClean="0">
                          <a:ln>
                            <a:noFill/>
                          </a:ln>
                          <a:solidFill>
                            <a:srgbClr val="0000CC"/>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齿面磨损</a:t>
                      </a:r>
                      <a:endParaRPr kumimoji="0" lang="zh-CN" altLang="en-US" sz="22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由于齿面接触区摩擦，使齿厚变小</a:t>
                      </a:r>
                      <a:endParaRPr kumimoji="0" lang="zh-CN" altLang="en-US" sz="22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5073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sng" strike="noStrike" cap="none" normalizeH="0" baseline="0" dirty="0" smtClean="0">
                          <a:ln>
                            <a:noFill/>
                          </a:ln>
                          <a:solidFill>
                            <a:srgbClr val="0000CC"/>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过载断裂</a:t>
                      </a:r>
                      <a:endParaRPr kumimoji="0" lang="zh-CN" altLang="en-US" sz="22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主要是冲击载荷过大造成的断齿</a:t>
                      </a:r>
                      <a:endParaRPr kumimoji="0" lang="zh-CN" altLang="en-US" sz="22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785813" y="1120775"/>
          <a:ext cx="7643866" cy="3870960"/>
        </p:xfrm>
        <a:graphic>
          <a:graphicData uri="http://schemas.openxmlformats.org/drawingml/2006/table">
            <a:tbl>
              <a:tblPr/>
              <a:tblGrid>
                <a:gridCol w="1697955"/>
                <a:gridCol w="5945911"/>
              </a:tblGrid>
              <a:tr h="5073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失效形式</a:t>
                      </a:r>
                      <a:endParaRPr kumimoji="0" lang="zh-CN" altLang="en-US" sz="28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失   效   的   原   因</a:t>
                      </a:r>
                      <a:endParaRPr kumimoji="0" lang="zh-CN" altLang="en-US" sz="2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808342">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sng" strike="noStrike" cap="none" normalizeH="0" baseline="0" dirty="0" smtClean="0">
                          <a:ln>
                            <a:noFill/>
                          </a:ln>
                          <a:solidFill>
                            <a:srgbClr val="0000CC"/>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疲劳断裂</a:t>
                      </a:r>
                      <a:endParaRPr kumimoji="0" lang="zh-CN" altLang="en-US" sz="28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从齿根部发生，由过大的交变弯曲应力所致，是齿轮最严重的失效形式</a:t>
                      </a:r>
                      <a:endParaRPr kumimoji="0" lang="zh-CN" altLang="en-US" sz="28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740028">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sng" strike="noStrike" cap="none" normalizeH="0" baseline="0" dirty="0" smtClean="0">
                          <a:ln>
                            <a:noFill/>
                          </a:ln>
                          <a:solidFill>
                            <a:srgbClr val="0000CC"/>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齿面接触疲劳破坏</a:t>
                      </a:r>
                      <a:endParaRPr kumimoji="0" lang="zh-CN" altLang="en-US" sz="28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在交变接触应力作用下，齿面产生微裂纹，裂纹发展引起点状剥落（或称麻点）</a:t>
                      </a:r>
                      <a:endParaRPr kumimoji="0" lang="zh-CN" altLang="en-US" sz="28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50870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sng" strike="noStrike" cap="none" normalizeH="0" baseline="0" dirty="0" smtClean="0">
                          <a:ln>
                            <a:noFill/>
                          </a:ln>
                          <a:solidFill>
                            <a:srgbClr val="0000CC"/>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齿面磨损</a:t>
                      </a:r>
                      <a:endParaRPr kumimoji="0" lang="zh-CN" altLang="en-US" sz="28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由于齿面接触区摩擦，使齿厚变小</a:t>
                      </a:r>
                      <a:endParaRPr kumimoji="0" lang="zh-CN" altLang="en-US" sz="28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5073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sng" strike="noStrike" cap="none" normalizeH="0" baseline="0" dirty="0" smtClean="0">
                          <a:ln>
                            <a:noFill/>
                          </a:ln>
                          <a:solidFill>
                            <a:srgbClr val="0000CC"/>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过载断裂</a:t>
                      </a:r>
                      <a:endParaRPr kumimoji="0" lang="zh-CN" altLang="en-US" sz="28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主要是冲击载荷过大造成的断齿</a:t>
                      </a:r>
                      <a:endParaRPr kumimoji="0" lang="zh-CN" altLang="en-US" sz="28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bl>
          </a:graphicData>
        </a:graphic>
      </p:graphicFrame>
      <p:sp>
        <p:nvSpPr>
          <p:cNvPr id="16416" name="WordArt 32"/>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7</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28"/>
          <p:cNvGraphicFramePr>
            <a:graphicFrameLocks noGrp="1"/>
          </p:cNvGraphicFramePr>
          <p:nvPr/>
        </p:nvGraphicFramePr>
        <p:xfrm>
          <a:off x="857250" y="1639888"/>
          <a:ext cx="7272337" cy="2504251"/>
        </p:xfrm>
        <a:graphic>
          <a:graphicData uri="http://schemas.openxmlformats.org/drawingml/2006/table">
            <a:tbl>
              <a:tblPr/>
              <a:tblGrid>
                <a:gridCol w="2687637"/>
                <a:gridCol w="1501775"/>
                <a:gridCol w="3082925"/>
              </a:tblGrid>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charset="0"/>
                          <a:ea typeface="宋体" pitchFamily="2" charset="-122"/>
                        </a:rPr>
                        <a:t>工作条件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失效形式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性能要求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FFCC99"/>
                    </a:solidFill>
                  </a:tcPr>
                </a:tc>
              </a:tr>
              <a:tr h="515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charset="0"/>
                          <a:ea typeface="宋体" pitchFamily="2" charset="-122"/>
                        </a:rPr>
                        <a:t>齿根交变弯曲应力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疲劳断裂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rPr>
                        <a:t>高弯曲疲劳强度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r h="6477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charset="0"/>
                          <a:ea typeface="宋体" pitchFamily="2" charset="-122"/>
                        </a:rPr>
                        <a:t>齿面接触压应力、</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charset="0"/>
                          <a:ea typeface="宋体" pitchFamily="2" charset="-122"/>
                        </a:rPr>
                        <a:t>滑动摩擦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charset="0"/>
                          <a:ea typeface="宋体" pitchFamily="2" charset="-122"/>
                        </a:rPr>
                        <a:t>表面损伤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sng" strike="noStrike" kern="1200"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cs typeface="+mn-cs"/>
                        </a:rPr>
                        <a:t>高接触疲劳强度和耐磨性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r h="528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轮齿冲击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charset="0"/>
                          <a:ea typeface="宋体" pitchFamily="2" charset="-122"/>
                        </a:rPr>
                        <a:t>过载断裂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sng" strike="noStrike" kern="1200"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cs typeface="+mn-cs"/>
                        </a:rPr>
                        <a:t>较高强度及冲击韧性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矩形 4"/>
          <p:cNvSpPr/>
          <p:nvPr/>
        </p:nvSpPr>
        <p:spPr>
          <a:xfrm>
            <a:off x="571500" y="630238"/>
            <a:ext cx="5295900" cy="579437"/>
          </a:xfrm>
          <a:prstGeom prst="rect">
            <a:avLst/>
          </a:prstGeom>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3</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、齿轮</a:t>
            </a:r>
            <a:r>
              <a:rPr lang="zh-CN" altLang="en-US" sz="3200" b="1" dirty="0">
                <a:solidFill>
                  <a:srgbClr val="FF3399"/>
                </a:solidFill>
                <a:effectLst>
                  <a:outerShdw blurRad="38100" dist="38100" dir="2700000" algn="tl">
                    <a:srgbClr val="000000">
                      <a:alpha val="43137"/>
                    </a:srgbClr>
                  </a:outerShdw>
                </a:effectLst>
                <a:ea typeface="宋体" pitchFamily="2" charset="-122"/>
              </a:rPr>
              <a:t>材料的性能要求</a:t>
            </a:r>
            <a:endParaRPr lang="zh-CN" altLang="en-US" dirty="0">
              <a:latin typeface="Arial" pitchFamily="34" charset="0"/>
              <a:ea typeface="宋体" pitchFamily="2" charset="-122"/>
            </a:endParaRPr>
          </a:p>
        </p:txBody>
      </p:sp>
      <p:sp>
        <p:nvSpPr>
          <p:cNvPr id="8" name="矩形 7"/>
          <p:cNvSpPr/>
          <p:nvPr/>
        </p:nvSpPr>
        <p:spPr>
          <a:xfrm>
            <a:off x="428625" y="4681538"/>
            <a:ext cx="8286750" cy="457200"/>
          </a:xfrm>
          <a:prstGeom prst="rect">
            <a:avLst/>
          </a:prstGeom>
        </p:spPr>
        <p:txBody>
          <a:bodyPr>
            <a:spAutoFit/>
          </a:bodyPr>
          <a:lstStyle/>
          <a:p>
            <a:r>
              <a:rPr lang="zh-CN" altLang="en-US" sz="2400" b="1">
                <a:solidFill>
                  <a:schemeClr val="tx2"/>
                </a:solidFill>
                <a:effectLst>
                  <a:outerShdw blurRad="38100" dist="38100" dir="2700000" algn="tl">
                    <a:srgbClr val="FFFFFF"/>
                  </a:outerShdw>
                </a:effectLst>
              </a:rPr>
              <a:t>此外，还要求有较好的</a:t>
            </a:r>
            <a:r>
              <a:rPr lang="zh-CN" altLang="en-US" sz="2400" b="1" u="sng">
                <a:solidFill>
                  <a:srgbClr val="0000CC"/>
                </a:solidFill>
                <a:effectLst>
                  <a:outerShdw blurRad="38100" dist="38100" dir="2700000" algn="tl">
                    <a:srgbClr val="000000"/>
                  </a:outerShdw>
                </a:effectLst>
              </a:rPr>
              <a:t>热处理工艺性能</a:t>
            </a:r>
            <a:r>
              <a:rPr lang="zh-CN" altLang="en-US" sz="2400" b="1">
                <a:solidFill>
                  <a:schemeClr val="tx2"/>
                </a:solidFill>
                <a:effectLst>
                  <a:outerShdw blurRad="38100" dist="38100" dir="2700000" algn="tl">
                    <a:srgbClr val="FFFFFF"/>
                  </a:outerShdw>
                </a:effectLst>
              </a:rPr>
              <a:t>，如热处理变形小等。</a:t>
            </a:r>
          </a:p>
        </p:txBody>
      </p:sp>
      <p:sp>
        <p:nvSpPr>
          <p:cNvPr id="17435" name="WordArt 27"/>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8</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p:cNvPicPr>
            <a:picLocks noChangeAspect="1" noChangeArrowheads="1"/>
          </p:cNvPicPr>
          <p:nvPr/>
        </p:nvPicPr>
        <p:blipFill>
          <a:blip r:embed="rId2" cstate="print"/>
          <a:srcRect l="15647" t="31635" r="13479" b="26454"/>
          <a:stretch>
            <a:fillRect/>
          </a:stretch>
        </p:blipFill>
        <p:spPr bwMode="auto">
          <a:xfrm>
            <a:off x="3995936" y="3140968"/>
            <a:ext cx="4824536" cy="2980556"/>
          </a:xfrm>
          <a:prstGeom prst="rect">
            <a:avLst/>
          </a:prstGeom>
          <a:noFill/>
          <a:ln w="9525">
            <a:noFill/>
            <a:miter lim="800000"/>
            <a:headEnd/>
            <a:tailEnd/>
          </a:ln>
        </p:spPr>
      </p:pic>
      <p:pic>
        <p:nvPicPr>
          <p:cNvPr id="2052" name="Picture 4" descr="c:\DOCUME~1\yangping\APPLIC~1\360se6\USERDA~1\Temp\200912~4.JPG"/>
          <p:cNvPicPr>
            <a:picLocks noChangeAspect="1" noChangeArrowheads="1"/>
          </p:cNvPicPr>
          <p:nvPr/>
        </p:nvPicPr>
        <p:blipFill>
          <a:blip r:embed="rId3" cstate="print"/>
          <a:srcRect/>
          <a:stretch>
            <a:fillRect/>
          </a:stretch>
        </p:blipFill>
        <p:spPr bwMode="auto">
          <a:xfrm>
            <a:off x="323528" y="404664"/>
            <a:ext cx="3528392" cy="2642374"/>
          </a:xfrm>
          <a:prstGeom prst="rect">
            <a:avLst/>
          </a:prstGeom>
          <a:noFill/>
        </p:spPr>
      </p:pic>
      <p:sp>
        <p:nvSpPr>
          <p:cNvPr id="5" name="矩形 4"/>
          <p:cNvSpPr/>
          <p:nvPr/>
        </p:nvSpPr>
        <p:spPr>
          <a:xfrm>
            <a:off x="3995936" y="2492896"/>
            <a:ext cx="2350323" cy="461665"/>
          </a:xfrm>
          <a:prstGeom prst="rect">
            <a:avLst/>
          </a:prstGeom>
        </p:spPr>
        <p:txBody>
          <a:bodyPr wrap="none">
            <a:spAutoFit/>
          </a:bodyPr>
          <a:lstStyle/>
          <a:p>
            <a:pPr marL="457200" indent="-457200"/>
            <a:r>
              <a:rPr lang="zh-CN" altLang="en-US" sz="2400" b="1" dirty="0" smtClean="0">
                <a:solidFill>
                  <a:srgbClr val="0000CC"/>
                </a:solidFill>
                <a:sym typeface="Arial" pitchFamily="34" charset="0"/>
              </a:rPr>
              <a:t>点腐蚀形貌特征</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03648" y="476672"/>
            <a:ext cx="6019800" cy="732433"/>
          </a:xfrm>
        </p:spPr>
        <p:txBody>
          <a:bodyPr/>
          <a:lstStyle/>
          <a:p>
            <a:r>
              <a:rPr lang="zh-CN" altLang="en-US" sz="4000" b="1" dirty="0" smtClean="0"/>
              <a:t>指标依据 </a:t>
            </a:r>
            <a:endParaRPr lang="zh-CN" altLang="en-US" sz="4000" b="1" dirty="0"/>
          </a:p>
        </p:txBody>
      </p:sp>
      <p:graphicFrame>
        <p:nvGraphicFramePr>
          <p:cNvPr id="39940" name="Group 4"/>
          <p:cNvGraphicFramePr>
            <a:graphicFrameLocks noGrp="1"/>
          </p:cNvGraphicFramePr>
          <p:nvPr>
            <p:ph idx="1"/>
          </p:nvPr>
        </p:nvGraphicFramePr>
        <p:xfrm>
          <a:off x="457200" y="1371600"/>
          <a:ext cx="8153400" cy="4572001"/>
        </p:xfrm>
        <a:graphic>
          <a:graphicData uri="http://schemas.openxmlformats.org/drawingml/2006/table">
            <a:tbl>
              <a:tblPr/>
              <a:tblGrid>
                <a:gridCol w="2690813"/>
                <a:gridCol w="2509837"/>
                <a:gridCol w="2952750"/>
              </a:tblGrid>
              <a:tr h="846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弯曲疲劳强度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接触疲劳强度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charset="0"/>
                          <a:ea typeface="幼圆" pitchFamily="49" charset="-122"/>
                        </a:rPr>
                        <a:t>其   他</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r>
              <a:tr h="37258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S</a:t>
                      </a:r>
                      <a:r>
                        <a:rPr kumimoji="0" lang="en-US" altLang="zh-CN" sz="2000" b="1" i="0" u="none" strike="noStrike" cap="none" normalizeH="0" baseline="-25000" smtClean="0">
                          <a:ln>
                            <a:noFill/>
                          </a:ln>
                          <a:solidFill>
                            <a:schemeClr val="tx1"/>
                          </a:solidFill>
                          <a:effectLst/>
                          <a:latin typeface="Arial" charset="0"/>
                          <a:ea typeface="幼圆" pitchFamily="49" charset="-122"/>
                        </a:rPr>
                        <a:t>B</a:t>
                      </a:r>
                      <a:r>
                        <a:rPr kumimoji="0" lang="en-US" altLang="zh-CN" sz="2000" b="1" i="0" u="none" strike="noStrike" cap="none" normalizeH="0" baseline="0" smtClean="0">
                          <a:ln>
                            <a:noFill/>
                          </a:ln>
                          <a:solidFill>
                            <a:schemeClr val="tx1"/>
                          </a:solidFill>
                          <a:effectLst/>
                          <a:latin typeface="Arial" charset="0"/>
                          <a:ea typeface="幼圆" pitchFamily="49" charset="-122"/>
                        </a:rPr>
                        <a:t>=k</a:t>
                      </a:r>
                      <a:r>
                        <a:rPr kumimoji="0" lang="zh-CN" altLang="en-US" sz="2000" b="1" i="0" u="none" strike="noStrike" cap="none" normalizeH="0" baseline="0" smtClean="0">
                          <a:ln>
                            <a:noFill/>
                          </a:ln>
                          <a:solidFill>
                            <a:schemeClr val="tx1"/>
                          </a:solidFill>
                          <a:effectLst/>
                          <a:latin typeface="Arial" charset="0"/>
                          <a:ea typeface="幼圆" pitchFamily="49" charset="-122"/>
                        </a:rPr>
                        <a:t>（</a:t>
                      </a:r>
                      <a:r>
                        <a:rPr kumimoji="0" lang="en-US" altLang="zh-CN" sz="2000" b="1" i="0" u="none" strike="noStrike" cap="none" normalizeH="0" baseline="0" smtClean="0">
                          <a:ln>
                            <a:noFill/>
                          </a:ln>
                          <a:solidFill>
                            <a:schemeClr val="tx1"/>
                          </a:solidFill>
                          <a:effectLst/>
                          <a:latin typeface="Arial" charset="0"/>
                          <a:ea typeface="幼圆" pitchFamily="49" charset="-122"/>
                        </a:rPr>
                        <a:t>HV</a:t>
                      </a:r>
                      <a:r>
                        <a:rPr kumimoji="0" lang="zh-CN" altLang="en-US" sz="2000" b="1" i="0" u="none" strike="noStrike" cap="none" normalizeH="0" baseline="0" smtClean="0">
                          <a:ln>
                            <a:noFill/>
                          </a:ln>
                          <a:solidFill>
                            <a:schemeClr val="tx1"/>
                          </a:solidFill>
                          <a:effectLst/>
                          <a:latin typeface="Arial" charset="0"/>
                          <a:ea typeface="幼圆" pitchFamily="49" charset="-122"/>
                        </a:rPr>
                        <a:t>）</a:t>
                      </a:r>
                      <a:r>
                        <a:rPr kumimoji="0" lang="en-US" altLang="zh-CN" sz="2000" b="1" i="0" u="none" strike="noStrike" cap="none" normalizeH="0" baseline="30000" smtClean="0">
                          <a:ln>
                            <a:noFill/>
                          </a:ln>
                          <a:solidFill>
                            <a:schemeClr val="tx1"/>
                          </a:solidFill>
                          <a:effectLst/>
                          <a:latin typeface="Arial" charset="0"/>
                          <a:ea typeface="幼圆" pitchFamily="49" charset="-122"/>
                        </a:rPr>
                        <a:t>m</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smtClean="0">
                        <a:ln>
                          <a:noFill/>
                        </a:ln>
                        <a:solidFill>
                          <a:schemeClr val="tx1"/>
                        </a:solidFill>
                        <a:effectLst/>
                        <a:latin typeface="Arial" charset="0"/>
                        <a:ea typeface="幼圆" pitchFamily="49"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S</a:t>
                      </a:r>
                      <a:r>
                        <a:rPr kumimoji="0" lang="en-US" altLang="zh-CN" sz="2000" b="1" i="0" u="none" strike="noStrike" cap="none" normalizeH="0" baseline="-25000" smtClean="0">
                          <a:ln>
                            <a:noFill/>
                          </a:ln>
                          <a:solidFill>
                            <a:schemeClr val="tx1"/>
                          </a:solidFill>
                          <a:effectLst/>
                          <a:latin typeface="Arial" charset="0"/>
                          <a:ea typeface="幼圆" pitchFamily="49" charset="-122"/>
                        </a:rPr>
                        <a:t>B </a:t>
                      </a:r>
                      <a:r>
                        <a:rPr kumimoji="0" lang="zh-CN" altLang="en-US" sz="2000" b="1" i="0" u="none" strike="noStrike" cap="none" normalizeH="0" baseline="0" smtClean="0">
                          <a:ln>
                            <a:noFill/>
                          </a:ln>
                          <a:solidFill>
                            <a:schemeClr val="tx1"/>
                          </a:solidFill>
                          <a:effectLst/>
                          <a:latin typeface="Arial" charset="0"/>
                          <a:ea typeface="幼圆" pitchFamily="49" charset="-122"/>
                        </a:rPr>
                        <a:t>：弯曲疲劳强度</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chemeClr val="tx1"/>
                        </a:solidFill>
                        <a:effectLst/>
                        <a:latin typeface="Arial" charset="0"/>
                        <a:ea typeface="幼圆" pitchFamily="49"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HV</a:t>
                      </a:r>
                      <a:r>
                        <a:rPr kumimoji="0" lang="zh-CN" altLang="en-US" sz="2000" b="1" i="0" u="none" strike="noStrike" cap="none" normalizeH="0" baseline="0" smtClean="0">
                          <a:ln>
                            <a:noFill/>
                          </a:ln>
                          <a:solidFill>
                            <a:schemeClr val="tx1"/>
                          </a:solidFill>
                          <a:effectLst/>
                          <a:latin typeface="Arial" charset="0"/>
                          <a:ea typeface="幼圆" pitchFamily="49" charset="-122"/>
                        </a:rPr>
                        <a:t>：齿面维氏硬度</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chemeClr val="tx1"/>
                        </a:solidFill>
                        <a:effectLst/>
                        <a:latin typeface="Arial" charset="0"/>
                        <a:ea typeface="幼圆" pitchFamily="49"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k</a:t>
                      </a:r>
                      <a:r>
                        <a:rPr kumimoji="0" lang="en-US" altLang="zh-CN" sz="2000" b="1" i="0" u="none" strike="noStrike" cap="none" normalizeH="0" baseline="30000" smtClean="0">
                          <a:ln>
                            <a:noFill/>
                          </a:ln>
                          <a:solidFill>
                            <a:schemeClr val="tx1"/>
                          </a:solidFill>
                          <a:effectLst/>
                          <a:latin typeface="Arial" charset="0"/>
                          <a:ea typeface="幼圆" pitchFamily="49" charset="-122"/>
                        </a:rPr>
                        <a:t> </a:t>
                      </a:r>
                      <a:r>
                        <a:rPr kumimoji="0" lang="zh-CN" altLang="en-US" sz="2000" b="1" i="0" u="none" strike="noStrike" cap="none" normalizeH="0" baseline="0" smtClean="0">
                          <a:ln>
                            <a:noFill/>
                          </a:ln>
                          <a:solidFill>
                            <a:schemeClr val="tx1"/>
                          </a:solidFill>
                          <a:effectLst/>
                          <a:latin typeface="Arial" charset="0"/>
                          <a:ea typeface="幼圆" pitchFamily="49" charset="-122"/>
                        </a:rPr>
                        <a:t>、</a:t>
                      </a:r>
                      <a:r>
                        <a:rPr kumimoji="0" lang="en-US" altLang="zh-CN" sz="2000" b="1" i="0" u="none" strike="noStrike" cap="none" normalizeH="0" baseline="0" smtClean="0">
                          <a:ln>
                            <a:noFill/>
                          </a:ln>
                          <a:solidFill>
                            <a:schemeClr val="tx1"/>
                          </a:solidFill>
                          <a:effectLst/>
                          <a:latin typeface="Arial" charset="0"/>
                          <a:ea typeface="幼圆" pitchFamily="49" charset="-122"/>
                        </a:rPr>
                        <a:t>m</a:t>
                      </a:r>
                      <a:r>
                        <a:rPr kumimoji="0" lang="zh-CN" altLang="en-US" sz="2000" b="1" i="0" u="none" strike="noStrike" cap="none" normalizeH="0" baseline="0" smtClean="0">
                          <a:ln>
                            <a:noFill/>
                          </a:ln>
                          <a:solidFill>
                            <a:schemeClr val="tx1"/>
                          </a:solidFill>
                          <a:effectLst/>
                          <a:latin typeface="Arial" charset="0"/>
                          <a:ea typeface="幼圆" pitchFamily="49" charset="-122"/>
                        </a:rPr>
                        <a:t>：材料有关的常数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S</a:t>
                      </a:r>
                      <a:r>
                        <a:rPr kumimoji="0" lang="en-US" altLang="zh-CN" sz="2000" b="1" i="0" u="none" strike="noStrike" cap="none" normalizeH="0" baseline="-25000" smtClean="0">
                          <a:ln>
                            <a:noFill/>
                          </a:ln>
                          <a:solidFill>
                            <a:schemeClr val="tx1"/>
                          </a:solidFill>
                          <a:effectLst/>
                          <a:latin typeface="Arial" charset="0"/>
                          <a:ea typeface="幼圆" pitchFamily="49" charset="-122"/>
                        </a:rPr>
                        <a:t>c</a:t>
                      </a:r>
                      <a:r>
                        <a:rPr kumimoji="0" lang="en-US" altLang="zh-CN" sz="2000" b="1" i="0" u="none" strike="noStrike" cap="none" normalizeH="0" baseline="0" smtClean="0">
                          <a:ln>
                            <a:noFill/>
                          </a:ln>
                          <a:solidFill>
                            <a:schemeClr val="tx1"/>
                          </a:solidFill>
                          <a:effectLst/>
                          <a:latin typeface="Arial" charset="0"/>
                          <a:ea typeface="幼圆" pitchFamily="49" charset="-122"/>
                        </a:rPr>
                        <a:t>=0.2(HV/100)</a:t>
                      </a:r>
                      <a:r>
                        <a:rPr kumimoji="0" lang="en-US" altLang="zh-CN" sz="2000" b="1" i="0" u="none" strike="noStrike" cap="none" normalizeH="0" baseline="30000" smtClean="0">
                          <a:ln>
                            <a:noFill/>
                          </a:ln>
                          <a:solidFill>
                            <a:schemeClr val="tx1"/>
                          </a:solidFill>
                          <a:effectLst/>
                          <a:latin typeface="Arial" charset="0"/>
                          <a:ea typeface="幼圆" pitchFamily="49" charset="-122"/>
                        </a:rPr>
                        <a:t>2</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smtClean="0">
                        <a:ln>
                          <a:noFill/>
                        </a:ln>
                        <a:solidFill>
                          <a:schemeClr val="tx1"/>
                        </a:solidFill>
                        <a:effectLst/>
                        <a:latin typeface="Arial" charset="0"/>
                        <a:ea typeface="幼圆" pitchFamily="49"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S</a:t>
                      </a:r>
                      <a:r>
                        <a:rPr kumimoji="0" lang="en-US" altLang="zh-CN" sz="2000" b="1" i="0" u="none" strike="noStrike" cap="none" normalizeH="0" baseline="-25000" smtClean="0">
                          <a:ln>
                            <a:noFill/>
                          </a:ln>
                          <a:solidFill>
                            <a:schemeClr val="tx1"/>
                          </a:solidFill>
                          <a:effectLst/>
                          <a:latin typeface="Arial" charset="0"/>
                          <a:ea typeface="幼圆" pitchFamily="49" charset="-122"/>
                        </a:rPr>
                        <a:t>c</a:t>
                      </a:r>
                      <a:r>
                        <a:rPr kumimoji="0" lang="zh-CN" altLang="en-US" sz="2000" b="1" i="0" u="none" strike="noStrike" cap="none" normalizeH="0" baseline="0" smtClean="0">
                          <a:ln>
                            <a:noFill/>
                          </a:ln>
                          <a:solidFill>
                            <a:schemeClr val="tx1"/>
                          </a:solidFill>
                          <a:effectLst/>
                          <a:latin typeface="Arial" charset="0"/>
                          <a:ea typeface="幼圆" pitchFamily="49" charset="-122"/>
                        </a:rPr>
                        <a:t>：接触疲劳强度</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chemeClr val="tx1"/>
                        </a:solidFill>
                        <a:effectLst/>
                        <a:latin typeface="Arial" charset="0"/>
                        <a:ea typeface="幼圆" pitchFamily="49"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HV</a:t>
                      </a:r>
                      <a:r>
                        <a:rPr kumimoji="0" lang="zh-CN" altLang="en-US" sz="2000" b="1" i="0" u="none" strike="noStrike" cap="none" normalizeH="0" baseline="0" smtClean="0">
                          <a:ln>
                            <a:noFill/>
                          </a:ln>
                          <a:solidFill>
                            <a:schemeClr val="tx1"/>
                          </a:solidFill>
                          <a:effectLst/>
                          <a:latin typeface="Arial" charset="0"/>
                          <a:ea typeface="幼圆" pitchFamily="49" charset="-122"/>
                        </a:rPr>
                        <a:t>：齿面维氏硬度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A</a:t>
                      </a:r>
                      <a:r>
                        <a:rPr kumimoji="0" lang="zh-CN" altLang="en-US" sz="2000" b="1" i="0" u="none" strike="noStrike" cap="none" normalizeH="0" baseline="0" smtClean="0">
                          <a:ln>
                            <a:noFill/>
                          </a:ln>
                          <a:solidFill>
                            <a:schemeClr val="tx1"/>
                          </a:solidFill>
                          <a:effectLst/>
                          <a:latin typeface="Arial" charset="0"/>
                          <a:ea typeface="幼圆" pitchFamily="49" charset="-122"/>
                        </a:rPr>
                        <a:t>、齿心强度和硬度， 如重载齿轮要求心部淬硬。</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chemeClr val="tx1"/>
                        </a:solidFill>
                        <a:effectLst/>
                        <a:latin typeface="Arial" charset="0"/>
                        <a:ea typeface="幼圆" pitchFamily="49"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幼圆" pitchFamily="49" charset="-122"/>
                        </a:rPr>
                        <a:t>B</a:t>
                      </a:r>
                      <a:r>
                        <a:rPr kumimoji="0" lang="zh-CN" altLang="en-US" sz="2000" b="1" i="0" u="none" strike="noStrike" cap="none" normalizeH="0" baseline="0" smtClean="0">
                          <a:ln>
                            <a:noFill/>
                          </a:ln>
                          <a:solidFill>
                            <a:schemeClr val="tx1"/>
                          </a:solidFill>
                          <a:effectLst/>
                          <a:latin typeface="Arial" charset="0"/>
                          <a:ea typeface="幼圆" pitchFamily="49" charset="-122"/>
                        </a:rPr>
                        <a:t>、硬化层深度应为模数的</a:t>
                      </a:r>
                      <a:r>
                        <a:rPr kumimoji="0" lang="en-US" altLang="zh-CN" sz="2000" b="1" i="0" u="none" strike="noStrike" cap="none" normalizeH="0" baseline="0" smtClean="0">
                          <a:ln>
                            <a:noFill/>
                          </a:ln>
                          <a:solidFill>
                            <a:schemeClr val="tx1"/>
                          </a:solidFill>
                          <a:effectLst/>
                          <a:latin typeface="Arial" charset="0"/>
                          <a:ea typeface="幼圆" pitchFamily="49" charset="-122"/>
                        </a:rPr>
                        <a:t>15%</a:t>
                      </a:r>
                      <a:r>
                        <a:rPr kumimoji="0" lang="zh-CN" altLang="en-US" sz="2000" b="1" i="0" u="none" strike="noStrike" cap="none" normalizeH="0" baseline="0" smtClean="0">
                          <a:ln>
                            <a:noFill/>
                          </a:ln>
                          <a:solidFill>
                            <a:schemeClr val="tx1"/>
                          </a:solidFill>
                          <a:effectLst/>
                          <a:latin typeface="Arial" charset="0"/>
                          <a:ea typeface="幼圆" pitchFamily="49" charset="-122"/>
                        </a:rPr>
                        <a:t>－</a:t>
                      </a:r>
                      <a:r>
                        <a:rPr kumimoji="0" lang="en-US" altLang="zh-CN" sz="2000" b="1" i="0" u="none" strike="noStrike" cap="none" normalizeH="0" baseline="0" smtClean="0">
                          <a:ln>
                            <a:noFill/>
                          </a:ln>
                          <a:solidFill>
                            <a:schemeClr val="tx1"/>
                          </a:solidFill>
                          <a:effectLst/>
                          <a:latin typeface="Arial" charset="0"/>
                          <a:ea typeface="幼圆" pitchFamily="49" charset="-122"/>
                        </a:rPr>
                        <a:t>20% </a:t>
                      </a:r>
                      <a:r>
                        <a:rPr kumimoji="0" lang="zh-CN" altLang="en-US" sz="2000" b="1" i="0" u="none" strike="noStrike" cap="none" normalizeH="0" baseline="0" smtClean="0">
                          <a:ln>
                            <a:noFill/>
                          </a:ln>
                          <a:solidFill>
                            <a:schemeClr val="tx1"/>
                          </a:solidFill>
                          <a:effectLst/>
                          <a:latin typeface="Arial" charset="0"/>
                          <a:ea typeface="幼圆" pitchFamily="49" charset="-122"/>
                        </a:rPr>
                        <a:t>，如疲劳断裂取上限，表面损伤取下限。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4"/>
          <p:cNvSpPr>
            <a:spLocks noChangeArrowheads="1"/>
          </p:cNvSpPr>
          <p:nvPr/>
        </p:nvSpPr>
        <p:spPr bwMode="auto">
          <a:xfrm>
            <a:off x="1547813" y="4508500"/>
            <a:ext cx="7127875" cy="1196975"/>
          </a:xfrm>
          <a:prstGeom prst="rect">
            <a:avLst/>
          </a:prstGeom>
          <a:solidFill>
            <a:srgbClr val="FFCCCC"/>
          </a:solidFill>
          <a:ln w="9525">
            <a:solidFill>
              <a:srgbClr val="FFCCCC"/>
            </a:solidFill>
            <a:miter lim="800000"/>
            <a:headEnd/>
            <a:tailEnd/>
          </a:ln>
        </p:spPr>
        <p:txBody>
          <a:bodyPr>
            <a:spAutoFit/>
          </a:bodyPr>
          <a:lstStyle/>
          <a:p>
            <a:pPr algn="just"/>
            <a:r>
              <a:rPr lang="zh-CN" altLang="en-US" sz="2400" b="1">
                <a:solidFill>
                  <a:srgbClr val="6600CC"/>
                </a:solidFill>
              </a:rPr>
              <a:t>特点</a:t>
            </a:r>
            <a:r>
              <a:rPr lang="en-US" altLang="zh-CN" sz="2400" b="1">
                <a:solidFill>
                  <a:srgbClr val="6600CC"/>
                </a:solidFill>
              </a:rPr>
              <a:t>1</a:t>
            </a:r>
            <a:r>
              <a:rPr lang="zh-CN" altLang="en-US" sz="2400" b="1">
                <a:solidFill>
                  <a:srgbClr val="6600CC"/>
                </a:solidFill>
              </a:rPr>
              <a:t>：</a:t>
            </a:r>
            <a:r>
              <a:rPr lang="zh-CN" altLang="en-US" sz="2400"/>
              <a:t>经表面强化处理后，</a:t>
            </a:r>
            <a:r>
              <a:rPr lang="zh-CN" altLang="en-US" sz="2400" b="1">
                <a:solidFill>
                  <a:srgbClr val="C00000"/>
                </a:solidFill>
              </a:rPr>
              <a:t>表面</a:t>
            </a:r>
            <a:r>
              <a:rPr lang="zh-CN" altLang="en-US" sz="2400"/>
              <a:t>有高的强度和硬</a:t>
            </a:r>
          </a:p>
          <a:p>
            <a:pPr algn="just"/>
            <a:r>
              <a:rPr lang="zh-CN" altLang="en-US" sz="2400"/>
              <a:t>             度，</a:t>
            </a:r>
            <a:r>
              <a:rPr lang="zh-CN" altLang="en-US" sz="2400" b="1">
                <a:solidFill>
                  <a:srgbClr val="C00000"/>
                </a:solidFill>
              </a:rPr>
              <a:t>心部</a:t>
            </a:r>
            <a:r>
              <a:rPr lang="zh-CN" altLang="en-US" sz="2400"/>
              <a:t>有好的韧性，能满足使用要求。</a:t>
            </a:r>
            <a:endParaRPr lang="en-US" altLang="zh-CN" sz="2400"/>
          </a:p>
          <a:p>
            <a:pPr algn="just"/>
            <a:r>
              <a:rPr lang="zh-CN" altLang="en-US" sz="2400" b="1">
                <a:solidFill>
                  <a:srgbClr val="6600CC"/>
                </a:solidFill>
              </a:rPr>
              <a:t>特点</a:t>
            </a:r>
            <a:r>
              <a:rPr lang="en-US" altLang="zh-CN" sz="2400" b="1">
                <a:solidFill>
                  <a:srgbClr val="6600CC"/>
                </a:solidFill>
              </a:rPr>
              <a:t>2</a:t>
            </a:r>
            <a:r>
              <a:rPr lang="zh-CN" altLang="en-US" sz="2400" b="1">
                <a:solidFill>
                  <a:srgbClr val="6600CC"/>
                </a:solidFill>
              </a:rPr>
              <a:t>：</a:t>
            </a:r>
            <a:r>
              <a:rPr lang="zh-CN" altLang="en-US" sz="2400"/>
              <a:t>这类钢的工艺性能好，经济上也较合理。</a:t>
            </a:r>
          </a:p>
        </p:txBody>
      </p:sp>
      <p:sp>
        <p:nvSpPr>
          <p:cNvPr id="3" name="矩形 2"/>
          <p:cNvSpPr/>
          <p:nvPr/>
        </p:nvSpPr>
        <p:spPr>
          <a:xfrm>
            <a:off x="714375" y="428625"/>
            <a:ext cx="5000625" cy="584200"/>
          </a:xfrm>
          <a:prstGeom prst="rect">
            <a:avLst/>
          </a:prstGeom>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4</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、齿轮</a:t>
            </a:r>
            <a:r>
              <a:rPr lang="zh-CN" altLang="en-US" sz="3200" b="1" dirty="0">
                <a:solidFill>
                  <a:srgbClr val="FF3399"/>
                </a:solidFill>
                <a:effectLst>
                  <a:outerShdw blurRad="38100" dist="38100" dir="2700000" algn="tl">
                    <a:srgbClr val="000000">
                      <a:alpha val="43137"/>
                    </a:srgbClr>
                  </a:outerShdw>
                </a:effectLst>
                <a:ea typeface="宋体" pitchFamily="2" charset="-122"/>
              </a:rPr>
              <a:t>类零件的选材</a:t>
            </a:r>
            <a:endParaRPr lang="zh-CN" altLang="en-US" dirty="0">
              <a:latin typeface="Arial" pitchFamily="34" charset="0"/>
              <a:ea typeface="宋体" pitchFamily="2" charset="-122"/>
            </a:endParaRPr>
          </a:p>
        </p:txBody>
      </p:sp>
      <p:graphicFrame>
        <p:nvGraphicFramePr>
          <p:cNvPr id="4" name="Group 28"/>
          <p:cNvGraphicFramePr>
            <a:graphicFrameLocks noGrp="1"/>
          </p:cNvGraphicFramePr>
          <p:nvPr/>
        </p:nvGraphicFramePr>
        <p:xfrm>
          <a:off x="428625" y="1214438"/>
          <a:ext cx="3857652" cy="2255839"/>
        </p:xfrm>
        <a:graphic>
          <a:graphicData uri="http://schemas.openxmlformats.org/drawingml/2006/table">
            <a:tbl>
              <a:tblPr/>
              <a:tblGrid>
                <a:gridCol w="3857652"/>
              </a:tblGrid>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charset="0"/>
                          <a:ea typeface="宋体" pitchFamily="2" charset="-122"/>
                        </a:rPr>
                        <a:t>性 能 要 求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66FFFF"/>
                    </a:solidFill>
                  </a:tcPr>
                </a:tc>
              </a:tr>
              <a:tr h="515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sng"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rPr>
                        <a:t>高弯曲疲劳强度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r h="6477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sng" strike="noStrike" kern="1200"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cs typeface="+mn-cs"/>
                        </a:rPr>
                        <a:t>高接触疲劳强度和耐磨性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r h="528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sng" strike="noStrike" kern="1200"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cs typeface="+mn-cs"/>
                        </a:rPr>
                        <a:t>较高强度及冲击韧性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448" name="矩形 5"/>
          <p:cNvSpPr>
            <a:spLocks noChangeArrowheads="1"/>
          </p:cNvSpPr>
          <p:nvPr/>
        </p:nvSpPr>
        <p:spPr bwMode="auto">
          <a:xfrm>
            <a:off x="4357688" y="1643063"/>
            <a:ext cx="4175125" cy="701675"/>
          </a:xfrm>
          <a:prstGeom prst="rect">
            <a:avLst/>
          </a:prstGeom>
          <a:noFill/>
          <a:ln w="9525">
            <a:noFill/>
            <a:miter lim="800000"/>
            <a:headEnd/>
            <a:tailEnd/>
          </a:ln>
        </p:spPr>
        <p:txBody>
          <a:bodyPr>
            <a:spAutoFit/>
          </a:bodyPr>
          <a:lstStyle/>
          <a:p>
            <a:r>
              <a:rPr lang="zh-CN" altLang="en-US" sz="2000" b="1">
                <a:solidFill>
                  <a:srgbClr val="000000"/>
                </a:solidFill>
                <a:latin typeface="华文楷体" pitchFamily="2" charset="-122"/>
                <a:ea typeface="华文楷体" pitchFamily="2" charset="-122"/>
              </a:rPr>
              <a:t>齿轮材料要求的性能主要是弯曲疲劳强度和接触疲劳强度。</a:t>
            </a:r>
            <a:endParaRPr lang="zh-CN" altLang="en-US" sz="2000" b="1">
              <a:latin typeface="华文楷体" pitchFamily="2" charset="-122"/>
              <a:ea typeface="华文楷体" pitchFamily="2" charset="-122"/>
            </a:endParaRPr>
          </a:p>
        </p:txBody>
      </p:sp>
      <p:sp>
        <p:nvSpPr>
          <p:cNvPr id="18449" name="矩形 6"/>
          <p:cNvSpPr>
            <a:spLocks noChangeArrowheads="1"/>
          </p:cNvSpPr>
          <p:nvPr/>
        </p:nvSpPr>
        <p:spPr bwMode="auto">
          <a:xfrm>
            <a:off x="4357688" y="2428875"/>
            <a:ext cx="4030662" cy="396875"/>
          </a:xfrm>
          <a:prstGeom prst="rect">
            <a:avLst/>
          </a:prstGeom>
          <a:noFill/>
          <a:ln w="9525">
            <a:noFill/>
            <a:miter lim="800000"/>
            <a:headEnd/>
            <a:tailEnd/>
          </a:ln>
        </p:spPr>
        <p:txBody>
          <a:bodyPr>
            <a:spAutoFit/>
          </a:bodyPr>
          <a:lstStyle/>
          <a:p>
            <a:r>
              <a:rPr lang="zh-CN" altLang="en-US" sz="2000" b="1">
                <a:solidFill>
                  <a:srgbClr val="000000"/>
                </a:solidFill>
                <a:latin typeface="华文楷体" pitchFamily="2" charset="-122"/>
                <a:ea typeface="华文楷体" pitchFamily="2" charset="-122"/>
              </a:rPr>
              <a:t>表面硬度越高，疲劳强度也越高。</a:t>
            </a:r>
          </a:p>
        </p:txBody>
      </p:sp>
      <p:sp>
        <p:nvSpPr>
          <p:cNvPr id="18450" name="矩形 7"/>
          <p:cNvSpPr>
            <a:spLocks noChangeArrowheads="1"/>
          </p:cNvSpPr>
          <p:nvPr/>
        </p:nvSpPr>
        <p:spPr bwMode="auto">
          <a:xfrm>
            <a:off x="4429125" y="2857500"/>
            <a:ext cx="4175125" cy="701675"/>
          </a:xfrm>
          <a:prstGeom prst="rect">
            <a:avLst/>
          </a:prstGeom>
          <a:noFill/>
          <a:ln w="9525">
            <a:noFill/>
            <a:miter lim="800000"/>
            <a:headEnd/>
            <a:tailEnd/>
          </a:ln>
        </p:spPr>
        <p:txBody>
          <a:bodyPr>
            <a:spAutoFit/>
          </a:bodyPr>
          <a:lstStyle/>
          <a:p>
            <a:r>
              <a:rPr lang="zh-CN" altLang="en-US" sz="2000" b="1">
                <a:solidFill>
                  <a:srgbClr val="000000"/>
                </a:solidFill>
                <a:latin typeface="华文楷体" pitchFamily="2" charset="-122"/>
                <a:ea typeface="华文楷体" pitchFamily="2" charset="-122"/>
              </a:rPr>
              <a:t>齿心应有足够的冲击韧性，防止轮齿受冲击过载断裂。</a:t>
            </a:r>
          </a:p>
        </p:txBody>
      </p:sp>
      <p:sp>
        <p:nvSpPr>
          <p:cNvPr id="10" name="矩形 9"/>
          <p:cNvSpPr/>
          <p:nvPr/>
        </p:nvSpPr>
        <p:spPr>
          <a:xfrm>
            <a:off x="250825" y="4652963"/>
            <a:ext cx="1143000" cy="519112"/>
          </a:xfrm>
          <a:prstGeom prst="rect">
            <a:avLst/>
          </a:prstGeom>
          <a:solidFill>
            <a:srgbClr val="66FFFF"/>
          </a:solidFill>
        </p:spPr>
        <p:txBody>
          <a:bodyPr>
            <a:spAutoFit/>
          </a:bodyPr>
          <a:lstStyle/>
          <a:p>
            <a:pPr algn="ctr">
              <a:defRPr/>
            </a:pPr>
            <a:r>
              <a:rPr lang="zh-CN" altLang="en-US" sz="2800" b="1" dirty="0">
                <a:solidFill>
                  <a:srgbClr val="0000CC"/>
                </a:solidFill>
                <a:effectLst>
                  <a:outerShdw blurRad="38100" dist="38100" dir="2700000" algn="tl">
                    <a:srgbClr val="000000">
                      <a:alpha val="43137"/>
                    </a:srgbClr>
                  </a:outerShdw>
                </a:effectLst>
                <a:ea typeface="宋体" pitchFamily="2" charset="-122"/>
              </a:rPr>
              <a:t>考 </a:t>
            </a:r>
            <a:r>
              <a:rPr lang="zh-CN" altLang="en-US" sz="2800" b="1" dirty="0">
                <a:solidFill>
                  <a:srgbClr val="0000CC"/>
                </a:solidFill>
                <a:effectLst>
                  <a:outerShdw blurRad="38100" dist="38100" dir="2700000" algn="tl">
                    <a:srgbClr val="000000">
                      <a:alpha val="43137"/>
                    </a:srgbClr>
                  </a:outerShdw>
                </a:effectLst>
                <a:ea typeface="宋体" pitchFamily="2" charset="-122"/>
              </a:rPr>
              <a:t>虑</a:t>
            </a:r>
            <a:endParaRPr lang="zh-CN" altLang="en-US" sz="2800" b="1" dirty="0">
              <a:solidFill>
                <a:srgbClr val="0000CC"/>
              </a:solidFill>
              <a:effectLst>
                <a:outerShdw blurRad="38100" dist="38100" dir="2700000" algn="tl">
                  <a:srgbClr val="000000">
                    <a:alpha val="43137"/>
                  </a:srgbClr>
                </a:outerShdw>
              </a:effectLst>
              <a:ea typeface="宋体" pitchFamily="2" charset="-122"/>
            </a:endParaRPr>
          </a:p>
        </p:txBody>
      </p:sp>
      <p:sp>
        <p:nvSpPr>
          <p:cNvPr id="18454" name="Rectangle 22"/>
          <p:cNvSpPr>
            <a:spLocks noChangeArrowheads="1"/>
          </p:cNvSpPr>
          <p:nvPr/>
        </p:nvSpPr>
        <p:spPr bwMode="auto">
          <a:xfrm>
            <a:off x="1763713" y="3789363"/>
            <a:ext cx="4146550" cy="457200"/>
          </a:xfrm>
          <a:prstGeom prst="rect">
            <a:avLst/>
          </a:prstGeom>
          <a:noFill/>
          <a:ln w="9525">
            <a:noFill/>
            <a:miter lim="800000"/>
            <a:headEnd/>
            <a:tailEnd/>
          </a:ln>
          <a:effectLst/>
        </p:spPr>
        <p:txBody>
          <a:bodyPr wrap="none">
            <a:spAutoFit/>
          </a:bodyPr>
          <a:lstStyle/>
          <a:p>
            <a:r>
              <a:rPr lang="zh-CN" altLang="en-US" sz="2400" b="1">
                <a:solidFill>
                  <a:srgbClr val="FF3399"/>
                </a:solidFill>
              </a:rPr>
              <a:t>选用低、中碳钢或其合金钢。</a:t>
            </a:r>
            <a:endParaRPr lang="en-US" altLang="zh-CN" sz="2400" b="1">
              <a:solidFill>
                <a:srgbClr val="FF3399"/>
              </a:solidFill>
            </a:endParaRPr>
          </a:p>
        </p:txBody>
      </p:sp>
      <p:sp>
        <p:nvSpPr>
          <p:cNvPr id="18455" name="WordArt 23"/>
          <p:cNvSpPr>
            <a:spLocks noChangeArrowheads="1" noChangeShapeType="1" noTextEdit="1"/>
          </p:cNvSpPr>
          <p:nvPr/>
        </p:nvSpPr>
        <p:spPr bwMode="auto">
          <a:xfrm>
            <a:off x="8799513" y="6402388"/>
            <a:ext cx="2174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9</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827088" y="930275"/>
            <a:ext cx="7364412" cy="427038"/>
          </a:xfrm>
          <a:prstGeom prst="rect">
            <a:avLst/>
          </a:prstGeom>
          <a:noFill/>
          <a:ln w="9525">
            <a:noFill/>
            <a:miter lim="800000"/>
            <a:headEnd/>
            <a:tailEnd/>
          </a:ln>
        </p:spPr>
        <p:txBody>
          <a:bodyPr wrap="none" anchor="ctr">
            <a:spAutoFit/>
          </a:bodyPr>
          <a:lstStyle/>
          <a:p>
            <a:r>
              <a:rPr lang="zh-CN" altLang="en-US" sz="2200" b="1">
                <a:solidFill>
                  <a:srgbClr val="0000FF"/>
                </a:solidFill>
              </a:rPr>
              <a:t>（</a:t>
            </a:r>
            <a:r>
              <a:rPr lang="en-US" altLang="zh-CN" sz="2200" b="1">
                <a:solidFill>
                  <a:srgbClr val="0000FF"/>
                </a:solidFill>
              </a:rPr>
              <a:t>1</a:t>
            </a:r>
            <a:r>
              <a:rPr lang="zh-CN" altLang="en-US" sz="2200" b="1">
                <a:solidFill>
                  <a:srgbClr val="0000FF"/>
                </a:solidFill>
              </a:rPr>
              <a:t>）钢：</a:t>
            </a:r>
            <a:r>
              <a:rPr lang="zh-CN" altLang="en-US" sz="2200" b="1"/>
              <a:t>可应用于多种工作条件，是</a:t>
            </a:r>
            <a:r>
              <a:rPr lang="zh-CN" altLang="en-US" sz="2200" b="1" u="sng">
                <a:solidFill>
                  <a:srgbClr val="FF3300"/>
                </a:solidFill>
              </a:rPr>
              <a:t>齿轮最主要的用材</a:t>
            </a:r>
            <a:r>
              <a:rPr lang="zh-CN" altLang="en-US" sz="2200" b="1">
                <a:solidFill>
                  <a:srgbClr val="FF3300"/>
                </a:solidFill>
              </a:rPr>
              <a:t>。</a:t>
            </a:r>
            <a:endParaRPr lang="zh-CN" altLang="en-US" sz="2200" b="1">
              <a:solidFill>
                <a:srgbClr val="0000FF"/>
              </a:solidFill>
            </a:endParaRPr>
          </a:p>
        </p:txBody>
      </p:sp>
      <p:graphicFrame>
        <p:nvGraphicFramePr>
          <p:cNvPr id="14379" name="Group 43"/>
          <p:cNvGraphicFramePr>
            <a:graphicFrameLocks noGrp="1"/>
          </p:cNvGraphicFramePr>
          <p:nvPr/>
        </p:nvGraphicFramePr>
        <p:xfrm>
          <a:off x="642938" y="1412875"/>
          <a:ext cx="8072494" cy="1905000"/>
        </p:xfrm>
        <a:graphic>
          <a:graphicData uri="http://schemas.openxmlformats.org/drawingml/2006/table">
            <a:tbl>
              <a:tblPr/>
              <a:tblGrid>
                <a:gridCol w="1018311"/>
                <a:gridCol w="1444663"/>
                <a:gridCol w="5609520"/>
              </a:tblGrid>
              <a:tr h="431800">
                <a:tc row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chemeClr val="tx1"/>
                          </a:solidFill>
                          <a:effectLst/>
                          <a:latin typeface="宋体" pitchFamily="2" charset="-122"/>
                          <a:ea typeface="宋体" pitchFamily="2" charset="-122"/>
                        </a:rPr>
                        <a:t>速度、载荷、</a:t>
                      </a: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chemeClr val="tx1"/>
                          </a:solidFill>
                          <a:effectLst/>
                          <a:latin typeface="宋体" pitchFamily="2" charset="-122"/>
                          <a:ea typeface="宋体" pitchFamily="2" charset="-122"/>
                        </a:rPr>
                        <a:t>冲击</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rgbClr val="FF3300"/>
                          </a:solidFill>
                          <a:effectLst/>
                          <a:latin typeface="宋体" pitchFamily="2" charset="-122"/>
                          <a:ea typeface="宋体" pitchFamily="2" charset="-122"/>
                        </a:rPr>
                        <a:t> 大</a:t>
                      </a:r>
                      <a:r>
                        <a:rPr kumimoji="0" lang="zh-CN" altLang="en-US" sz="1700" b="0" i="0" u="none" strike="noStrike" cap="none" normalizeH="0" baseline="0" dirty="0" smtClean="0">
                          <a:ln>
                            <a:noFill/>
                          </a:ln>
                          <a:solidFill>
                            <a:schemeClr val="tx1"/>
                          </a:solidFill>
                          <a:effectLst/>
                          <a:latin typeface="Arial" charset="0"/>
                          <a:ea typeface="宋体" pitchFamily="2"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钢种类别 </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热 处 理 工 艺 </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66FFFF"/>
                    </a:solidFill>
                  </a:tcPr>
                </a:tc>
              </a:tr>
              <a:tr h="431800">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中碳钢 </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调质处理（淬火</a:t>
                      </a:r>
                      <a:r>
                        <a:rPr kumimoji="0" lang="en-US" altLang="zh-CN" sz="1800" b="1" i="0" u="none" strike="noStrike" cap="none" normalizeH="0" baseline="0" dirty="0" smtClean="0">
                          <a:ln>
                            <a:noFill/>
                          </a:ln>
                          <a:solidFill>
                            <a:schemeClr val="tx1"/>
                          </a:solidFill>
                          <a:effectLst/>
                          <a:latin typeface="Arial" charset="0"/>
                          <a:ea typeface="宋体" pitchFamily="2" charset="-122"/>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高温回火）</a:t>
                      </a:r>
                      <a:r>
                        <a:rPr kumimoji="0" lang="en-US" altLang="zh-CN" sz="1800" b="1" i="0" u="none" strike="noStrike" cap="none" normalizeH="0" baseline="0" dirty="0" smtClean="0">
                          <a:ln>
                            <a:noFill/>
                          </a:ln>
                          <a:solidFill>
                            <a:schemeClr val="tx1"/>
                          </a:solidFill>
                          <a:effectLst/>
                          <a:latin typeface="Arial" charset="0"/>
                          <a:ea typeface="宋体" pitchFamily="2" charset="-122"/>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表面淬火</a:t>
                      </a:r>
                      <a:r>
                        <a:rPr kumimoji="0" lang="en-US" altLang="zh-CN" sz="1800" b="1" i="0" u="none" strike="noStrike" cap="none" normalizeH="0" baseline="0" dirty="0" smtClean="0">
                          <a:ln>
                            <a:noFill/>
                          </a:ln>
                          <a:solidFill>
                            <a:schemeClr val="tx1"/>
                          </a:solidFill>
                          <a:effectLst/>
                          <a:latin typeface="Arial" charset="0"/>
                          <a:ea typeface="宋体" pitchFamily="2" charset="-122"/>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低温回火</a:t>
                      </a:r>
                      <a:r>
                        <a:rPr kumimoji="0" lang="zh-CN" altLang="en-US" sz="1800" b="1" i="0" u="none" strike="noStrike" cap="none" normalizeH="0" baseline="0" dirty="0" smtClean="0">
                          <a:ln>
                            <a:noFill/>
                          </a:ln>
                          <a:solidFill>
                            <a:schemeClr val="tx1"/>
                          </a:solidFill>
                          <a:effectLst/>
                          <a:latin typeface="Arial" charset="0"/>
                          <a:ea typeface="宋体" pitchFamily="2"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433388">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合金调质钢 </a:t>
                      </a:r>
                      <a:endParaRPr kumimoji="0" lang="zh-CN" altLang="en-US" sz="1800" b="1" i="0" u="none" strike="noStrike" cap="none" normalizeH="0" baseline="0" smtClean="0">
                        <a:ln>
                          <a:noFill/>
                        </a:ln>
                        <a:solidFill>
                          <a:schemeClr val="tx1"/>
                        </a:solidFill>
                        <a:effectLst/>
                        <a:latin typeface="Arial" charset="0"/>
                        <a:ea typeface="宋体" pitchFamily="2"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调质处理（淬火</a:t>
                      </a:r>
                      <a:r>
                        <a:rPr kumimoji="0" lang="en-US" altLang="zh-CN" sz="1800" b="1" i="0" u="none" strike="noStrike" cap="none" normalizeH="0" baseline="0" dirty="0" smtClean="0">
                          <a:ln>
                            <a:noFill/>
                          </a:ln>
                          <a:solidFill>
                            <a:schemeClr val="tx1"/>
                          </a:solidFill>
                          <a:effectLst/>
                          <a:latin typeface="Arial" charset="0"/>
                          <a:ea typeface="宋体" pitchFamily="2" charset="-122"/>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高温回火）</a:t>
                      </a:r>
                      <a:r>
                        <a:rPr kumimoji="0" lang="en-US" altLang="zh-CN" sz="1800" b="1" i="0" u="none" strike="noStrike" cap="none" normalizeH="0" baseline="0" dirty="0" smtClean="0">
                          <a:ln>
                            <a:noFill/>
                          </a:ln>
                          <a:solidFill>
                            <a:schemeClr val="tx1"/>
                          </a:solidFill>
                          <a:effectLst/>
                          <a:latin typeface="Arial" charset="0"/>
                          <a:ea typeface="宋体" pitchFamily="2" charset="-122"/>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表面淬火</a:t>
                      </a:r>
                      <a:r>
                        <a:rPr kumimoji="0" lang="en-US" altLang="zh-CN" sz="1800" b="1" i="0" u="none" strike="noStrike" cap="none" normalizeH="0" baseline="0" dirty="0" smtClean="0">
                          <a:ln>
                            <a:noFill/>
                          </a:ln>
                          <a:solidFill>
                            <a:schemeClr val="tx1"/>
                          </a:solidFill>
                          <a:effectLst/>
                          <a:latin typeface="Arial" charset="0"/>
                          <a:ea typeface="宋体" pitchFamily="2" charset="-122"/>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低温回火</a:t>
                      </a:r>
                      <a:r>
                        <a:rPr kumimoji="0" lang="zh-CN" altLang="en-US" sz="1800" b="1" i="0" u="none" strike="noStrike" cap="none" normalizeH="0" baseline="0" dirty="0" smtClean="0">
                          <a:ln>
                            <a:noFill/>
                          </a:ln>
                          <a:solidFill>
                            <a:schemeClr val="tx1"/>
                          </a:solidFill>
                          <a:effectLst/>
                          <a:latin typeface="Arial" charset="0"/>
                          <a:ea typeface="宋体" pitchFamily="2"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08000">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合金渗碳钢 </a:t>
                      </a:r>
                      <a:endParaRPr kumimoji="0" lang="zh-CN" altLang="en-US" sz="1800" b="1" i="0" u="none" strike="noStrike" cap="none" normalizeH="0" baseline="0" smtClean="0">
                        <a:ln>
                          <a:noFill/>
                        </a:ln>
                        <a:solidFill>
                          <a:schemeClr val="tx1"/>
                        </a:solidFill>
                        <a:effectLst/>
                        <a:latin typeface="Arial" charset="0"/>
                        <a:ea typeface="宋体" pitchFamily="2"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渗碳</a:t>
                      </a:r>
                      <a:r>
                        <a:rPr kumimoji="0" lang="en-US" altLang="zh-CN" sz="1800" b="1" i="0" u="none" strike="noStrike" cap="none" normalizeH="0" baseline="0" dirty="0" smtClean="0">
                          <a:ln>
                            <a:noFill/>
                          </a:ln>
                          <a:solidFill>
                            <a:schemeClr val="tx1"/>
                          </a:solidFill>
                          <a:effectLst/>
                          <a:latin typeface="Arial" charset="0"/>
                          <a:ea typeface="宋体" pitchFamily="2" charset="-122"/>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淬火</a:t>
                      </a:r>
                      <a:r>
                        <a:rPr kumimoji="0" lang="en-US" altLang="zh-CN" sz="1800" b="1" i="0" u="none" strike="noStrike" cap="none" normalizeH="0" baseline="0" dirty="0" smtClean="0">
                          <a:ln>
                            <a:noFill/>
                          </a:ln>
                          <a:solidFill>
                            <a:schemeClr val="tx1"/>
                          </a:solidFill>
                          <a:effectLst/>
                          <a:latin typeface="Arial" charset="0"/>
                          <a:ea typeface="宋体" pitchFamily="2" charset="-122"/>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低温回火</a:t>
                      </a:r>
                      <a:r>
                        <a:rPr kumimoji="0" lang="zh-CN" altLang="en-US" sz="1800" b="1" i="0" u="none" strike="noStrike" cap="none" normalizeH="0" baseline="0" dirty="0" smtClean="0">
                          <a:ln>
                            <a:noFill/>
                          </a:ln>
                          <a:solidFill>
                            <a:schemeClr val="tx1"/>
                          </a:solidFill>
                          <a:effectLst/>
                          <a:latin typeface="Arial" charset="0"/>
                          <a:ea typeface="宋体" pitchFamily="2"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bl>
          </a:graphicData>
        </a:graphic>
      </p:graphicFrame>
      <p:pic>
        <p:nvPicPr>
          <p:cNvPr id="19478" name="Picture 23" descr="wpe1.jpg (988 bytes)"/>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14438" y="1571625"/>
            <a:ext cx="390525" cy="1725613"/>
          </a:xfrm>
          <a:prstGeom prst="rect">
            <a:avLst/>
          </a:prstGeom>
          <a:noFill/>
          <a:ln w="9525">
            <a:noFill/>
            <a:miter lim="800000"/>
            <a:headEnd/>
            <a:tailEnd/>
          </a:ln>
        </p:spPr>
      </p:pic>
      <p:sp>
        <p:nvSpPr>
          <p:cNvPr id="14360" name="Rectangle 24"/>
          <p:cNvSpPr>
            <a:spLocks noChangeArrowheads="1"/>
          </p:cNvSpPr>
          <p:nvPr/>
        </p:nvSpPr>
        <p:spPr bwMode="auto">
          <a:xfrm>
            <a:off x="428625" y="3571875"/>
            <a:ext cx="8072438" cy="800100"/>
          </a:xfrm>
          <a:prstGeom prst="rect">
            <a:avLst/>
          </a:prstGeom>
          <a:noFill/>
          <a:ln w="9525">
            <a:noFill/>
            <a:miter lim="800000"/>
            <a:headEnd/>
            <a:tailEnd/>
          </a:ln>
        </p:spPr>
        <p:txBody>
          <a:bodyPr anchor="ctr">
            <a:spAutoFit/>
          </a:bodyPr>
          <a:lstStyle/>
          <a:p>
            <a:pPr algn="just"/>
            <a:r>
              <a:rPr lang="en-US" altLang="zh-CN" sz="2400" b="1">
                <a:solidFill>
                  <a:srgbClr val="0000FF"/>
                </a:solidFill>
              </a:rPr>
              <a:t>   </a:t>
            </a:r>
            <a:r>
              <a:rPr lang="zh-CN" altLang="en-US" sz="2400" b="1">
                <a:solidFill>
                  <a:srgbClr val="0000FF"/>
                </a:solidFill>
              </a:rPr>
              <a:t>（</a:t>
            </a:r>
            <a:r>
              <a:rPr lang="en-US" altLang="zh-CN" sz="2400" b="1">
                <a:solidFill>
                  <a:srgbClr val="0000FF"/>
                </a:solidFill>
              </a:rPr>
              <a:t>2</a:t>
            </a:r>
            <a:r>
              <a:rPr lang="zh-CN" altLang="en-US" sz="2400" b="1">
                <a:solidFill>
                  <a:srgbClr val="0000FF"/>
                </a:solidFill>
              </a:rPr>
              <a:t>）高分子材料：</a:t>
            </a:r>
            <a:r>
              <a:rPr lang="zh-CN" altLang="en-US" sz="2200" b="1"/>
              <a:t>重量轻，摩擦系数小，减振性强、噪音小，不需润滑。但强度低不能承受较大载荷。</a:t>
            </a:r>
          </a:p>
        </p:txBody>
      </p:sp>
      <p:graphicFrame>
        <p:nvGraphicFramePr>
          <p:cNvPr id="19500" name="Group 44"/>
          <p:cNvGraphicFramePr>
            <a:graphicFrameLocks noGrp="1"/>
          </p:cNvGraphicFramePr>
          <p:nvPr/>
        </p:nvGraphicFramePr>
        <p:xfrm>
          <a:off x="428625" y="4508500"/>
          <a:ext cx="8286750" cy="1714500"/>
        </p:xfrm>
        <a:graphic>
          <a:graphicData uri="http://schemas.openxmlformats.org/drawingml/2006/table">
            <a:tbl>
              <a:tblPr/>
              <a:tblGrid>
                <a:gridCol w="1196975"/>
                <a:gridCol w="5551488"/>
                <a:gridCol w="1538287"/>
              </a:tblGrid>
              <a:tr h="4222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名  称 </a:t>
                      </a:r>
                      <a:endParaRPr kumimoji="0" lang="zh-CN" altLang="en-US" sz="1700" b="1"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特   性 </a:t>
                      </a:r>
                      <a:endParaRPr kumimoji="0" lang="zh-CN" altLang="en-US" sz="1700" b="1"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应   用 </a:t>
                      </a:r>
                      <a:endParaRPr kumimoji="0" lang="zh-CN" altLang="en-US" sz="1700" b="1"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CC"/>
                    </a:solidFill>
                  </a:tcPr>
                </a:tc>
              </a:tr>
              <a:tr h="6477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tx1"/>
                          </a:solidFill>
                          <a:effectLst/>
                          <a:latin typeface="Arial" charset="0"/>
                          <a:ea typeface="宋体" charset="-122"/>
                        </a:rPr>
                        <a:t>MC</a:t>
                      </a:r>
                      <a:r>
                        <a:rPr kumimoji="0" lang="zh-CN" altLang="en-US" sz="1700" b="1" i="0" u="none" strike="noStrike" cap="none" normalizeH="0" baseline="0" smtClean="0">
                          <a:ln>
                            <a:noFill/>
                          </a:ln>
                          <a:solidFill>
                            <a:schemeClr val="tx1"/>
                          </a:solidFill>
                          <a:effectLst/>
                          <a:latin typeface="宋体" charset="-122"/>
                          <a:ea typeface="宋体" charset="-122"/>
                        </a:rPr>
                        <a:t>尼龙</a:t>
                      </a:r>
                      <a:r>
                        <a:rPr kumimoji="0" lang="zh-CN" altLang="en-US" sz="1700" b="1" i="0" u="none" strike="noStrike" cap="none" normalizeH="0" baseline="0" smtClean="0">
                          <a:ln>
                            <a:noFill/>
                          </a:ln>
                          <a:solidFill>
                            <a:schemeClr val="tx1"/>
                          </a:solidFill>
                          <a:effectLst/>
                          <a:latin typeface="Arial" charset="0"/>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强度高，拉伸强度可达</a:t>
                      </a:r>
                      <a:r>
                        <a:rPr kumimoji="0" lang="en-US" altLang="zh-CN" sz="1700" b="1" i="0" u="none" strike="noStrike" cap="none" normalizeH="0" baseline="0" smtClean="0">
                          <a:ln>
                            <a:noFill/>
                          </a:ln>
                          <a:solidFill>
                            <a:schemeClr val="tx1"/>
                          </a:solidFill>
                          <a:effectLst/>
                          <a:latin typeface="Arial" charset="0"/>
                          <a:ea typeface="宋体" charset="-122"/>
                        </a:rPr>
                        <a:t>90Mpa</a:t>
                      </a:r>
                      <a:r>
                        <a:rPr kumimoji="0" lang="zh-CN" altLang="en-US" sz="1700" b="1" i="0" u="none" strike="noStrike" cap="none" normalizeH="0" baseline="0" smtClean="0">
                          <a:ln>
                            <a:noFill/>
                          </a:ln>
                          <a:solidFill>
                            <a:schemeClr val="tx1"/>
                          </a:solidFill>
                          <a:effectLst/>
                          <a:latin typeface="宋体" charset="-122"/>
                          <a:ea typeface="宋体" charset="-122"/>
                        </a:rPr>
                        <a:t>以上，减摩耐磨性优于其它尼龙。</a:t>
                      </a:r>
                      <a:r>
                        <a:rPr kumimoji="0" lang="zh-CN" altLang="en-US" sz="1700" b="1" i="0" u="none" strike="noStrike" cap="none" normalizeH="0" baseline="0" smtClean="0">
                          <a:ln>
                            <a:noFill/>
                          </a:ln>
                          <a:solidFill>
                            <a:schemeClr val="tx1"/>
                          </a:solidFill>
                          <a:effectLst/>
                          <a:latin typeface="Arial" charset="0"/>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大型铸件，如大型齿轮 </a:t>
                      </a:r>
                      <a:endParaRPr kumimoji="0" lang="zh-CN" altLang="en-US" sz="1700" b="1"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6445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聚碳酸酯 </a:t>
                      </a:r>
                      <a:endParaRPr kumimoji="0" lang="zh-CN" altLang="en-US" sz="1700" b="1"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突出的抗蠕变性和冲击韧性，脆化温度为</a:t>
                      </a:r>
                      <a:r>
                        <a:rPr kumimoji="0" lang="en-US" altLang="zh-CN" sz="1700" b="1" i="0" u="none" strike="noStrike" cap="none" normalizeH="0" baseline="0" smtClean="0">
                          <a:ln>
                            <a:noFill/>
                          </a:ln>
                          <a:solidFill>
                            <a:schemeClr val="tx1"/>
                          </a:solidFill>
                          <a:effectLst/>
                          <a:latin typeface="Arial" charset="0"/>
                          <a:ea typeface="宋体" charset="-122"/>
                        </a:rPr>
                        <a:t>-100</a:t>
                      </a:r>
                      <a:r>
                        <a:rPr kumimoji="0" lang="en-US" altLang="zh-CN" sz="1700" b="1" i="0" u="none" strike="noStrike" cap="none" normalizeH="0" baseline="0" smtClean="0">
                          <a:ln>
                            <a:noFill/>
                          </a:ln>
                          <a:solidFill>
                            <a:schemeClr val="tx1"/>
                          </a:solidFill>
                          <a:effectLst/>
                          <a:latin typeface="宋体" charset="-122"/>
                          <a:ea typeface="宋体" charset="-122"/>
                        </a:rPr>
                        <a:t>℃</a:t>
                      </a:r>
                      <a:r>
                        <a:rPr kumimoji="0" lang="zh-CN" altLang="en-US" sz="1700" b="1" i="0" u="none" strike="noStrike" cap="none" normalizeH="0" baseline="0" smtClean="0">
                          <a:ln>
                            <a:noFill/>
                          </a:ln>
                          <a:solidFill>
                            <a:schemeClr val="tx1"/>
                          </a:solidFill>
                          <a:effectLst/>
                          <a:latin typeface="宋体" charset="-122"/>
                          <a:ea typeface="宋体" charset="-122"/>
                        </a:rPr>
                        <a:t>，成型精度高，透明，耐热性高于有机玻璃</a:t>
                      </a:r>
                      <a:r>
                        <a:rPr kumimoji="0" lang="zh-CN" altLang="en-US" sz="1700" b="1" i="0" u="none" strike="noStrike" cap="none" normalizeH="0" baseline="0" smtClean="0">
                          <a:ln>
                            <a:noFill/>
                          </a:ln>
                          <a:solidFill>
                            <a:schemeClr val="tx1"/>
                          </a:solidFill>
                          <a:effectLst/>
                          <a:latin typeface="Arial" charset="0"/>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chemeClr val="tx1"/>
                          </a:solidFill>
                          <a:effectLst/>
                          <a:latin typeface="宋体" charset="-122"/>
                          <a:ea typeface="宋体" charset="-122"/>
                        </a:rPr>
                        <a:t>仪表中的小模数齿轮。</a:t>
                      </a:r>
                      <a:endParaRPr kumimoji="0" lang="zh-CN" altLang="en-US" sz="1700" b="1"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bl>
          </a:graphicData>
        </a:graphic>
      </p:graphicFrame>
      <p:sp>
        <p:nvSpPr>
          <p:cNvPr id="8" name="矩形 7"/>
          <p:cNvSpPr/>
          <p:nvPr/>
        </p:nvSpPr>
        <p:spPr>
          <a:xfrm>
            <a:off x="428625" y="357188"/>
            <a:ext cx="1571625" cy="523875"/>
          </a:xfrm>
          <a:prstGeom prst="rect">
            <a:avLst/>
          </a:prstGeom>
          <a:solidFill>
            <a:srgbClr val="66FFFF"/>
          </a:solidFill>
        </p:spPr>
        <p:txBody>
          <a:bodyPr>
            <a:spAutoFit/>
          </a:bodyPr>
          <a:lstStyle/>
          <a:p>
            <a:pPr algn="ctr">
              <a:defRPr/>
            </a:pPr>
            <a:r>
              <a:rPr lang="zh-CN" altLang="en-US" sz="2800" b="1" dirty="0">
                <a:solidFill>
                  <a:srgbClr val="0000CC"/>
                </a:solidFill>
                <a:effectLst>
                  <a:outerShdw blurRad="38100" dist="38100" dir="2700000" algn="tl">
                    <a:srgbClr val="000000">
                      <a:alpha val="43137"/>
                    </a:srgbClr>
                  </a:outerShdw>
                </a:effectLst>
                <a:ea typeface="宋体" pitchFamily="2" charset="-122"/>
              </a:rPr>
              <a:t>选  材</a:t>
            </a:r>
            <a:endParaRPr lang="zh-CN" altLang="en-US" sz="2800" b="1" dirty="0">
              <a:solidFill>
                <a:srgbClr val="0000CC"/>
              </a:solidFill>
              <a:effectLst>
                <a:outerShdw blurRad="38100" dist="38100" dir="2700000" algn="tl">
                  <a:srgbClr val="000000">
                    <a:alpha val="43137"/>
                  </a:srgbClr>
                </a:outerShdw>
              </a:effectLst>
              <a:ea typeface="宋体" pitchFamily="2" charset="-122"/>
            </a:endParaRPr>
          </a:p>
        </p:txBody>
      </p:sp>
      <p:sp>
        <p:nvSpPr>
          <p:cNvPr id="19501" name="WordArt 45"/>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10</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60"/>
                                        </p:tgtEl>
                                        <p:attrNameLst>
                                          <p:attrName>style.visibility</p:attrName>
                                        </p:attrNameLst>
                                      </p:cBhvr>
                                      <p:to>
                                        <p:strVal val="visible"/>
                                      </p:to>
                                    </p:set>
                                    <p:anim calcmode="lin" valueType="num">
                                      <p:cBhvr additive="base">
                                        <p:cTn id="7" dur="500" fill="hold"/>
                                        <p:tgtEl>
                                          <p:spTgt spid="14360"/>
                                        </p:tgtEl>
                                        <p:attrNameLst>
                                          <p:attrName>ppt_x</p:attrName>
                                        </p:attrNameLst>
                                      </p:cBhvr>
                                      <p:tavLst>
                                        <p:tav tm="0">
                                          <p:val>
                                            <p:strVal val="#ppt_x"/>
                                          </p:val>
                                        </p:tav>
                                        <p:tav tm="100000">
                                          <p:val>
                                            <p:strVal val="#ppt_x"/>
                                          </p:val>
                                        </p:tav>
                                      </p:tavLst>
                                    </p:anim>
                                    <p:anim calcmode="lin" valueType="num">
                                      <p:cBhvr additive="base">
                                        <p:cTn id="8" dur="500" fill="hold"/>
                                        <p:tgtEl>
                                          <p:spTgt spid="1436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500"/>
                                        </p:tgtEl>
                                        <p:attrNameLst>
                                          <p:attrName>style.visibility</p:attrName>
                                        </p:attrNameLst>
                                      </p:cBhvr>
                                      <p:to>
                                        <p:strVal val="visible"/>
                                      </p:to>
                                    </p:set>
                                    <p:anim calcmode="lin" valueType="num">
                                      <p:cBhvr additive="base">
                                        <p:cTn id="11" dur="500" fill="hold"/>
                                        <p:tgtEl>
                                          <p:spTgt spid="19500"/>
                                        </p:tgtEl>
                                        <p:attrNameLst>
                                          <p:attrName>ppt_x</p:attrName>
                                        </p:attrNameLst>
                                      </p:cBhvr>
                                      <p:tavLst>
                                        <p:tav tm="0">
                                          <p:val>
                                            <p:strVal val="#ppt_x"/>
                                          </p:val>
                                        </p:tav>
                                        <p:tav tm="100000">
                                          <p:val>
                                            <p:strVal val="#ppt_x"/>
                                          </p:val>
                                        </p:tav>
                                      </p:tavLst>
                                    </p:anim>
                                    <p:anim calcmode="lin" valueType="num">
                                      <p:cBhvr additive="base">
                                        <p:cTn id="12" dur="500" fill="hold"/>
                                        <p:tgtEl>
                                          <p:spTgt spid="195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0825" y="285750"/>
            <a:ext cx="4648200" cy="579438"/>
          </a:xfrm>
          <a:prstGeom prst="rect">
            <a:avLst/>
          </a:prstGeom>
          <a:noFill/>
          <a:ln w="9525">
            <a:noFill/>
            <a:miter lim="800000"/>
            <a:headEnd/>
            <a:tailEnd/>
          </a:ln>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5</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、典型</a:t>
            </a:r>
            <a:r>
              <a:rPr lang="zh-CN" altLang="en-US" sz="3200" b="1" dirty="0">
                <a:solidFill>
                  <a:srgbClr val="FF3399"/>
                </a:solidFill>
                <a:effectLst>
                  <a:outerShdw blurRad="38100" dist="38100" dir="2700000" algn="tl">
                    <a:srgbClr val="000000">
                      <a:alpha val="43137"/>
                    </a:srgbClr>
                  </a:outerShdw>
                </a:effectLst>
                <a:ea typeface="宋体" pitchFamily="2" charset="-122"/>
              </a:rPr>
              <a:t>齿轮选材举例</a:t>
            </a:r>
          </a:p>
        </p:txBody>
      </p:sp>
      <p:sp>
        <p:nvSpPr>
          <p:cNvPr id="20483" name="矩形 2"/>
          <p:cNvSpPr>
            <a:spLocks noChangeArrowheads="1"/>
          </p:cNvSpPr>
          <p:nvPr/>
        </p:nvSpPr>
        <p:spPr bwMode="auto">
          <a:xfrm>
            <a:off x="285750" y="857250"/>
            <a:ext cx="2643188" cy="584200"/>
          </a:xfrm>
          <a:prstGeom prst="rect">
            <a:avLst/>
          </a:prstGeom>
          <a:solidFill>
            <a:srgbClr val="66FFFF"/>
          </a:solidFill>
          <a:ln w="9525">
            <a:noFill/>
            <a:miter lim="800000"/>
            <a:headEnd/>
            <a:tailEnd/>
          </a:ln>
        </p:spPr>
        <p:txBody>
          <a:bodyPr>
            <a:spAutoFit/>
          </a:bodyPr>
          <a:lstStyle/>
          <a:p>
            <a:pPr algn="ctr"/>
            <a:r>
              <a:rPr lang="zh-CN" altLang="en-US" sz="3200" b="1"/>
              <a:t>机床齿轮</a:t>
            </a:r>
          </a:p>
        </p:txBody>
      </p:sp>
      <p:pic>
        <p:nvPicPr>
          <p:cNvPr id="20484" name="Picture 2" descr="http://thns.tsinghua.edu.cn/s70094/2002001/CH9/images-ch9/jccl2.jpg"/>
          <p:cNvPicPr>
            <a:picLocks noChangeAspect="1" noChangeArrowheads="1"/>
          </p:cNvPicPr>
          <p:nvPr/>
        </p:nvPicPr>
        <p:blipFill>
          <a:blip r:embed="rId2" cstate="print"/>
          <a:srcRect/>
          <a:stretch>
            <a:fillRect/>
          </a:stretch>
        </p:blipFill>
        <p:spPr bwMode="auto">
          <a:xfrm>
            <a:off x="5214938" y="255588"/>
            <a:ext cx="3846512" cy="2816225"/>
          </a:xfrm>
          <a:prstGeom prst="rect">
            <a:avLst/>
          </a:prstGeom>
          <a:noFill/>
          <a:ln w="9525">
            <a:noFill/>
            <a:miter lim="800000"/>
            <a:headEnd/>
            <a:tailEnd/>
          </a:ln>
        </p:spPr>
      </p:pic>
      <p:sp>
        <p:nvSpPr>
          <p:cNvPr id="20485" name="矩形 4"/>
          <p:cNvSpPr>
            <a:spLocks noChangeArrowheads="1"/>
          </p:cNvSpPr>
          <p:nvPr/>
        </p:nvSpPr>
        <p:spPr bwMode="auto">
          <a:xfrm>
            <a:off x="7143750" y="2643188"/>
            <a:ext cx="1800225" cy="369887"/>
          </a:xfrm>
          <a:prstGeom prst="rect">
            <a:avLst/>
          </a:prstGeom>
          <a:noFill/>
          <a:ln w="9525">
            <a:noFill/>
            <a:miter lim="800000"/>
            <a:headEnd/>
            <a:tailEnd/>
          </a:ln>
        </p:spPr>
        <p:txBody>
          <a:bodyPr wrap="none">
            <a:spAutoFit/>
          </a:bodyPr>
          <a:lstStyle/>
          <a:p>
            <a:r>
              <a:rPr lang="zh-CN" altLang="en-US" b="1">
                <a:solidFill>
                  <a:srgbClr val="0000CC"/>
                </a:solidFill>
              </a:rPr>
              <a:t>机床变速箱齿轮</a:t>
            </a:r>
          </a:p>
        </p:txBody>
      </p:sp>
      <p:sp>
        <p:nvSpPr>
          <p:cNvPr id="20486" name="矩形 5"/>
          <p:cNvSpPr>
            <a:spLocks noChangeArrowheads="1"/>
          </p:cNvSpPr>
          <p:nvPr/>
        </p:nvSpPr>
        <p:spPr bwMode="auto">
          <a:xfrm>
            <a:off x="323850" y="5516563"/>
            <a:ext cx="8534400" cy="1062037"/>
          </a:xfrm>
          <a:prstGeom prst="rect">
            <a:avLst/>
          </a:prstGeom>
          <a:solidFill>
            <a:srgbClr val="DDDDDD"/>
          </a:solidFill>
          <a:ln w="9525">
            <a:solidFill>
              <a:srgbClr val="C00000"/>
            </a:solidFill>
            <a:miter lim="800000"/>
            <a:headEnd/>
            <a:tailEnd/>
          </a:ln>
        </p:spPr>
        <p:txBody>
          <a:bodyPr>
            <a:spAutoFit/>
          </a:bodyPr>
          <a:lstStyle/>
          <a:p>
            <a:pPr algn="just"/>
            <a:r>
              <a:rPr lang="zh-CN" altLang="en-US" sz="2100">
                <a:latin typeface="华文楷体" pitchFamily="2" charset="-122"/>
                <a:ea typeface="华文楷体" pitchFamily="2" charset="-122"/>
              </a:rPr>
              <a:t>    冲击载荷小的低速齿轮也可采用</a:t>
            </a:r>
            <a:r>
              <a:rPr lang="en-US" altLang="zh-CN" sz="2100" b="1">
                <a:solidFill>
                  <a:srgbClr val="6600CC"/>
                </a:solidFill>
                <a:effectLst>
                  <a:outerShdw blurRad="38100" dist="38100" dir="2700000" algn="tl">
                    <a:srgbClr val="000000"/>
                  </a:outerShdw>
                </a:effectLst>
                <a:latin typeface="华文楷体" pitchFamily="2" charset="-122"/>
                <a:ea typeface="华文楷体" pitchFamily="2" charset="-122"/>
              </a:rPr>
              <a:t>HT250</a:t>
            </a:r>
            <a:r>
              <a:rPr lang="zh-CN" altLang="en-US" sz="2100" b="1">
                <a:solidFill>
                  <a:srgbClr val="6600CC"/>
                </a:solidFill>
                <a:effectLst>
                  <a:outerShdw blurRad="38100" dist="38100" dir="2700000" algn="tl">
                    <a:srgbClr val="000000"/>
                  </a:outerShdw>
                </a:effectLst>
                <a:latin typeface="华文楷体" pitchFamily="2" charset="-122"/>
                <a:ea typeface="华文楷体" pitchFamily="2" charset="-122"/>
              </a:rPr>
              <a:t>、</a:t>
            </a:r>
            <a:r>
              <a:rPr lang="en-US" altLang="zh-CN" sz="2100" b="1">
                <a:solidFill>
                  <a:srgbClr val="6600CC"/>
                </a:solidFill>
                <a:effectLst>
                  <a:outerShdw blurRad="38100" dist="38100" dir="2700000" algn="tl">
                    <a:srgbClr val="000000"/>
                  </a:outerShdw>
                </a:effectLst>
                <a:latin typeface="华文楷体" pitchFamily="2" charset="-122"/>
                <a:ea typeface="华文楷体" pitchFamily="2" charset="-122"/>
              </a:rPr>
              <a:t>HT350</a:t>
            </a:r>
            <a:r>
              <a:rPr lang="zh-CN" altLang="en-US" sz="2100" b="1">
                <a:solidFill>
                  <a:srgbClr val="6600CC"/>
                </a:solidFill>
                <a:effectLst>
                  <a:outerShdw blurRad="38100" dist="38100" dir="2700000" algn="tl">
                    <a:srgbClr val="000000"/>
                  </a:outerShdw>
                </a:effectLst>
                <a:latin typeface="华文楷体" pitchFamily="2" charset="-122"/>
                <a:ea typeface="华文楷体" pitchFamily="2" charset="-122"/>
              </a:rPr>
              <a:t>、</a:t>
            </a:r>
            <a:r>
              <a:rPr lang="en-US" altLang="zh-CN" sz="2100" b="1">
                <a:solidFill>
                  <a:srgbClr val="6600CC"/>
                </a:solidFill>
                <a:effectLst>
                  <a:outerShdw blurRad="38100" dist="38100" dir="2700000" algn="tl">
                    <a:srgbClr val="000000"/>
                  </a:outerShdw>
                </a:effectLst>
                <a:latin typeface="华文楷体" pitchFamily="2" charset="-122"/>
                <a:ea typeface="华文楷体" pitchFamily="2" charset="-122"/>
              </a:rPr>
              <a:t>QT500-5</a:t>
            </a:r>
            <a:r>
              <a:rPr lang="zh-CN" altLang="en-US" sz="2100" b="1">
                <a:solidFill>
                  <a:srgbClr val="6600CC"/>
                </a:solidFill>
                <a:effectLst>
                  <a:outerShdw blurRad="38100" dist="38100" dir="2700000" algn="tl">
                    <a:srgbClr val="000000"/>
                  </a:outerShdw>
                </a:effectLst>
                <a:latin typeface="华文楷体" pitchFamily="2" charset="-122"/>
                <a:ea typeface="华文楷体" pitchFamily="2" charset="-122"/>
              </a:rPr>
              <a:t>、</a:t>
            </a:r>
            <a:r>
              <a:rPr lang="en-US" altLang="zh-CN" sz="2100" b="1">
                <a:solidFill>
                  <a:srgbClr val="6600CC"/>
                </a:solidFill>
                <a:effectLst>
                  <a:outerShdw blurRad="38100" dist="38100" dir="2700000" algn="tl">
                    <a:srgbClr val="000000"/>
                  </a:outerShdw>
                </a:effectLst>
                <a:latin typeface="华文楷体" pitchFamily="2" charset="-122"/>
                <a:ea typeface="华文楷体" pitchFamily="2" charset="-122"/>
              </a:rPr>
              <a:t>QT600-2</a:t>
            </a:r>
            <a:r>
              <a:rPr lang="zh-CN" altLang="en-US" sz="2100" b="1">
                <a:solidFill>
                  <a:srgbClr val="6600CC"/>
                </a:solidFill>
                <a:effectLst>
                  <a:outerShdw blurRad="38100" dist="38100" dir="2700000" algn="tl">
                    <a:srgbClr val="000000"/>
                  </a:outerShdw>
                </a:effectLst>
                <a:latin typeface="华文楷体" pitchFamily="2" charset="-122"/>
                <a:ea typeface="华文楷体" pitchFamily="2" charset="-122"/>
              </a:rPr>
              <a:t>等铸铁</a:t>
            </a:r>
            <a:r>
              <a:rPr lang="zh-CN" altLang="en-US" sz="2100">
                <a:latin typeface="华文楷体" pitchFamily="2" charset="-122"/>
                <a:ea typeface="华文楷体" pitchFamily="2" charset="-122"/>
              </a:rPr>
              <a:t>制造。有的机床齿轮还可改用塑料齿轮，如用聚甲醛齿轮、单体浇铸尼龙齿轮</a:t>
            </a:r>
            <a:r>
              <a:rPr lang="en-US" altLang="zh-CN" sz="2100">
                <a:latin typeface="华文楷体" pitchFamily="2" charset="-122"/>
                <a:ea typeface="华文楷体" pitchFamily="2" charset="-122"/>
              </a:rPr>
              <a:t>,</a:t>
            </a:r>
            <a:r>
              <a:rPr lang="zh-CN" altLang="en-US" sz="2100">
                <a:latin typeface="华文楷体" pitchFamily="2" charset="-122"/>
                <a:ea typeface="华文楷体" pitchFamily="2" charset="-122"/>
              </a:rPr>
              <a:t>工作时传动平稳</a:t>
            </a:r>
            <a:r>
              <a:rPr lang="en-US" altLang="zh-CN" sz="2100">
                <a:latin typeface="华文楷体" pitchFamily="2" charset="-122"/>
                <a:ea typeface="华文楷体" pitchFamily="2" charset="-122"/>
              </a:rPr>
              <a:t>, </a:t>
            </a:r>
            <a:r>
              <a:rPr lang="zh-CN" altLang="en-US" sz="2100">
                <a:latin typeface="华文楷体" pitchFamily="2" charset="-122"/>
                <a:ea typeface="华文楷体" pitchFamily="2" charset="-122"/>
              </a:rPr>
              <a:t>噪声减少</a:t>
            </a:r>
            <a:r>
              <a:rPr lang="en-US" altLang="zh-CN" sz="2100">
                <a:latin typeface="华文楷体" pitchFamily="2" charset="-122"/>
                <a:ea typeface="华文楷体" pitchFamily="2" charset="-122"/>
              </a:rPr>
              <a:t>, </a:t>
            </a:r>
            <a:r>
              <a:rPr lang="zh-CN" altLang="en-US" sz="2100">
                <a:latin typeface="华文楷体" pitchFamily="2" charset="-122"/>
                <a:ea typeface="华文楷体" pitchFamily="2" charset="-122"/>
              </a:rPr>
              <a:t>长期使用磨损很小。</a:t>
            </a:r>
          </a:p>
        </p:txBody>
      </p:sp>
      <p:sp>
        <p:nvSpPr>
          <p:cNvPr id="20487" name="矩形 6"/>
          <p:cNvSpPr>
            <a:spLocks noChangeArrowheads="1"/>
          </p:cNvSpPr>
          <p:nvPr/>
        </p:nvSpPr>
        <p:spPr bwMode="auto">
          <a:xfrm>
            <a:off x="395288" y="1557338"/>
            <a:ext cx="4500562" cy="1431925"/>
          </a:xfrm>
          <a:prstGeom prst="rect">
            <a:avLst/>
          </a:prstGeom>
          <a:noFill/>
          <a:ln w="9525">
            <a:noFill/>
            <a:miter lim="800000"/>
            <a:headEnd/>
            <a:tailEnd/>
          </a:ln>
        </p:spPr>
        <p:txBody>
          <a:bodyPr>
            <a:spAutoFit/>
          </a:bodyPr>
          <a:lstStyle/>
          <a:p>
            <a:pPr algn="just"/>
            <a:r>
              <a:rPr lang="zh-CN" altLang="en-US" sz="2200">
                <a:solidFill>
                  <a:srgbClr val="000000"/>
                </a:solidFill>
              </a:rPr>
              <a:t>    机床变速箱齿轮担负传递动力，改变运动速度和方向的任务。工作条件较好，转速中等，载荷不大，工作平稳无强烈冲击。</a:t>
            </a:r>
          </a:p>
        </p:txBody>
      </p:sp>
      <p:grpSp>
        <p:nvGrpSpPr>
          <p:cNvPr id="3" name="Group 13"/>
          <p:cNvGrpSpPr>
            <a:grpSpLocks/>
          </p:cNvGrpSpPr>
          <p:nvPr/>
        </p:nvGrpSpPr>
        <p:grpSpPr bwMode="auto">
          <a:xfrm>
            <a:off x="357188" y="3143250"/>
            <a:ext cx="8429625" cy="2249488"/>
            <a:chOff x="225" y="1980"/>
            <a:chExt cx="5310" cy="1417"/>
          </a:xfrm>
        </p:grpSpPr>
        <p:sp>
          <p:nvSpPr>
            <p:cNvPr id="20488" name="矩形 7"/>
            <p:cNvSpPr>
              <a:spLocks noChangeArrowheads="1"/>
            </p:cNvSpPr>
            <p:nvPr/>
          </p:nvSpPr>
          <p:spPr bwMode="auto">
            <a:xfrm>
              <a:off x="225" y="1980"/>
              <a:ext cx="5175" cy="523"/>
            </a:xfrm>
            <a:prstGeom prst="rect">
              <a:avLst/>
            </a:prstGeom>
            <a:noFill/>
            <a:ln w="9525">
              <a:noFill/>
              <a:miter lim="800000"/>
              <a:headEnd/>
              <a:tailEnd/>
            </a:ln>
          </p:spPr>
          <p:txBody>
            <a:bodyPr>
              <a:spAutoFit/>
            </a:bodyPr>
            <a:lstStyle/>
            <a:p>
              <a:pPr algn="just"/>
              <a:r>
                <a:rPr lang="zh-CN" altLang="en-US" sz="2400" b="1">
                  <a:solidFill>
                    <a:srgbClr val="FF3399"/>
                  </a:solidFill>
                </a:rPr>
                <a:t>        一般可选</a:t>
              </a:r>
              <a:r>
                <a:rPr lang="zh-CN" altLang="en-US" sz="2400" b="1" u="sng">
                  <a:solidFill>
                    <a:srgbClr val="6600CC"/>
                  </a:solidFill>
                </a:rPr>
                <a:t>中碳钢</a:t>
              </a:r>
              <a:r>
                <a:rPr lang="en-US" altLang="zh-CN" sz="2400" b="1" u="sng">
                  <a:solidFill>
                    <a:srgbClr val="6600CC"/>
                  </a:solidFill>
                </a:rPr>
                <a:t>(45</a:t>
              </a:r>
              <a:r>
                <a:rPr lang="zh-CN" altLang="en-US" sz="2400" b="1" u="sng">
                  <a:solidFill>
                    <a:srgbClr val="6600CC"/>
                  </a:solidFill>
                </a:rPr>
                <a:t>钢</a:t>
              </a:r>
              <a:r>
                <a:rPr lang="en-US" altLang="zh-CN" sz="2400" b="1" u="sng">
                  <a:solidFill>
                    <a:srgbClr val="6600CC"/>
                  </a:solidFill>
                </a:rPr>
                <a:t>)</a:t>
              </a:r>
              <a:r>
                <a:rPr lang="zh-CN" altLang="en-US" sz="2400" b="1">
                  <a:solidFill>
                    <a:srgbClr val="FF3399"/>
                  </a:solidFill>
                </a:rPr>
                <a:t>制造，为了提高淬透性，也可选用</a:t>
              </a:r>
              <a:r>
                <a:rPr lang="zh-CN" altLang="en-US" sz="2400" b="1" u="sng">
                  <a:solidFill>
                    <a:srgbClr val="6600CC"/>
                  </a:solidFill>
                </a:rPr>
                <a:t>中碳合金钢</a:t>
              </a:r>
              <a:r>
                <a:rPr lang="en-US" altLang="zh-CN" sz="2400" b="1" u="sng">
                  <a:solidFill>
                    <a:srgbClr val="6600CC"/>
                  </a:solidFill>
                </a:rPr>
                <a:t>(40Cr</a:t>
              </a:r>
              <a:r>
                <a:rPr lang="zh-CN" altLang="en-US" sz="2400" b="1" u="sng">
                  <a:solidFill>
                    <a:srgbClr val="6600CC"/>
                  </a:solidFill>
                </a:rPr>
                <a:t>钢</a:t>
              </a:r>
              <a:r>
                <a:rPr lang="en-US" altLang="zh-CN" sz="2400" b="1" u="sng">
                  <a:solidFill>
                    <a:srgbClr val="6600CC"/>
                  </a:solidFill>
                </a:rPr>
                <a:t>)</a:t>
              </a:r>
              <a:r>
                <a:rPr lang="zh-CN" altLang="en-US" sz="2400" b="1">
                  <a:solidFill>
                    <a:srgbClr val="FF3399"/>
                  </a:solidFill>
                </a:rPr>
                <a:t>。</a:t>
              </a:r>
            </a:p>
          </p:txBody>
        </p:sp>
        <p:sp>
          <p:nvSpPr>
            <p:cNvPr id="20489" name="矩形 8"/>
            <p:cNvSpPr>
              <a:spLocks noChangeArrowheads="1"/>
            </p:cNvSpPr>
            <p:nvPr/>
          </p:nvSpPr>
          <p:spPr bwMode="auto">
            <a:xfrm>
              <a:off x="585" y="2520"/>
              <a:ext cx="1280" cy="291"/>
            </a:xfrm>
            <a:prstGeom prst="rect">
              <a:avLst/>
            </a:prstGeom>
            <a:noFill/>
            <a:ln w="9525">
              <a:noFill/>
              <a:miter lim="800000"/>
              <a:headEnd/>
              <a:tailEnd/>
            </a:ln>
          </p:spPr>
          <p:txBody>
            <a:bodyPr wrap="none">
              <a:spAutoFit/>
            </a:bodyPr>
            <a:lstStyle/>
            <a:p>
              <a:r>
                <a:rPr lang="zh-CN" altLang="en-US" sz="2400">
                  <a:solidFill>
                    <a:srgbClr val="000000"/>
                  </a:solidFill>
                </a:rPr>
                <a:t>工艺路线为：</a:t>
              </a:r>
              <a:endParaRPr lang="zh-CN" altLang="en-US"/>
            </a:p>
          </p:txBody>
        </p:sp>
        <p:sp>
          <p:nvSpPr>
            <p:cNvPr id="20490" name="矩形 9"/>
            <p:cNvSpPr>
              <a:spLocks noChangeArrowheads="1"/>
            </p:cNvSpPr>
            <p:nvPr/>
          </p:nvSpPr>
          <p:spPr bwMode="auto">
            <a:xfrm>
              <a:off x="315" y="2835"/>
              <a:ext cx="5220" cy="562"/>
            </a:xfrm>
            <a:prstGeom prst="rect">
              <a:avLst/>
            </a:prstGeom>
            <a:noFill/>
            <a:ln w="9525">
              <a:noFill/>
              <a:miter lim="800000"/>
              <a:headEnd/>
              <a:tailEnd/>
            </a:ln>
          </p:spPr>
          <p:txBody>
            <a:bodyPr>
              <a:spAutoFit/>
            </a:bodyPr>
            <a:lstStyle/>
            <a:p>
              <a:r>
                <a:rPr lang="zh-CN" altLang="en-US" sz="2600" b="1">
                  <a:solidFill>
                    <a:srgbClr val="0000CC"/>
                  </a:solidFill>
                </a:rPr>
                <a:t>下料</a:t>
              </a:r>
              <a:r>
                <a:rPr lang="en-US" altLang="zh-CN" sz="2600" b="1">
                  <a:solidFill>
                    <a:srgbClr val="0000CC"/>
                  </a:solidFill>
                </a:rPr>
                <a:t>--</a:t>
              </a:r>
              <a:r>
                <a:rPr lang="zh-CN" altLang="en-US" sz="2600" b="1">
                  <a:solidFill>
                    <a:srgbClr val="0000CC"/>
                  </a:solidFill>
                </a:rPr>
                <a:t>锻造</a:t>
              </a:r>
              <a:r>
                <a:rPr lang="en-US" altLang="zh-CN" sz="2600" b="1">
                  <a:solidFill>
                    <a:srgbClr val="0000CC"/>
                  </a:solidFill>
                </a:rPr>
                <a:t>--</a:t>
              </a:r>
              <a:r>
                <a:rPr lang="zh-CN" altLang="en-US" sz="2600" b="1">
                  <a:solidFill>
                    <a:srgbClr val="FF3399"/>
                  </a:solidFill>
                </a:rPr>
                <a:t>正火</a:t>
              </a:r>
              <a:r>
                <a:rPr lang="en-US" altLang="zh-CN" sz="2600" b="1">
                  <a:solidFill>
                    <a:srgbClr val="0000CC"/>
                  </a:solidFill>
                </a:rPr>
                <a:t>--</a:t>
              </a:r>
              <a:r>
                <a:rPr lang="zh-CN" altLang="en-US" sz="2600" b="1">
                  <a:solidFill>
                    <a:srgbClr val="0000CC"/>
                  </a:solidFill>
                </a:rPr>
                <a:t>粗加工</a:t>
              </a:r>
              <a:r>
                <a:rPr lang="en-US" altLang="zh-CN" sz="2600" b="1">
                  <a:solidFill>
                    <a:srgbClr val="0000CC"/>
                  </a:solidFill>
                </a:rPr>
                <a:t>--</a:t>
              </a:r>
              <a:r>
                <a:rPr lang="zh-CN" altLang="en-US" sz="2600" b="1">
                  <a:solidFill>
                    <a:srgbClr val="FF3399"/>
                  </a:solidFill>
                </a:rPr>
                <a:t>调质</a:t>
              </a:r>
              <a:r>
                <a:rPr lang="en-US" altLang="zh-CN" sz="2600" b="1">
                  <a:solidFill>
                    <a:srgbClr val="0000CC"/>
                  </a:solidFill>
                </a:rPr>
                <a:t>--</a:t>
              </a:r>
              <a:r>
                <a:rPr lang="zh-CN" altLang="en-US" sz="2600" b="1">
                  <a:solidFill>
                    <a:srgbClr val="0000CC"/>
                  </a:solidFill>
                </a:rPr>
                <a:t>精加工</a:t>
              </a:r>
              <a:r>
                <a:rPr lang="en-US" altLang="zh-CN" sz="2600" b="1">
                  <a:solidFill>
                    <a:srgbClr val="0000CC"/>
                  </a:solidFill>
                </a:rPr>
                <a:t>--</a:t>
              </a:r>
              <a:r>
                <a:rPr lang="zh-CN" altLang="en-US" sz="2600" b="1">
                  <a:solidFill>
                    <a:srgbClr val="FF3399"/>
                  </a:solidFill>
                </a:rPr>
                <a:t>高频淬火及低温回火</a:t>
              </a:r>
              <a:r>
                <a:rPr lang="en-US" altLang="zh-CN" sz="2600" b="1">
                  <a:solidFill>
                    <a:srgbClr val="0000CC"/>
                  </a:solidFill>
                </a:rPr>
                <a:t>--</a:t>
              </a:r>
              <a:r>
                <a:rPr lang="zh-CN" altLang="en-US" sz="2600" b="1">
                  <a:solidFill>
                    <a:srgbClr val="0000CC"/>
                  </a:solidFill>
                </a:rPr>
                <a:t>精磨。</a:t>
              </a:r>
            </a:p>
          </p:txBody>
        </p:sp>
      </p:grpSp>
      <p:sp>
        <p:nvSpPr>
          <p:cNvPr id="20492" name="WordArt 12"/>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11</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thns.tsinghua.edu.cn/s70094/2002001/CH9/images-ch9/cl3.jpg"/>
          <p:cNvPicPr>
            <a:picLocks noChangeAspect="1" noChangeArrowheads="1"/>
          </p:cNvPicPr>
          <p:nvPr/>
        </p:nvPicPr>
        <p:blipFill>
          <a:blip r:embed="rId2" cstate="print"/>
          <a:srcRect/>
          <a:stretch>
            <a:fillRect/>
          </a:stretch>
        </p:blipFill>
        <p:spPr bwMode="auto">
          <a:xfrm>
            <a:off x="5121275" y="214313"/>
            <a:ext cx="3736975" cy="2857500"/>
          </a:xfrm>
          <a:prstGeom prst="rect">
            <a:avLst/>
          </a:prstGeom>
          <a:noFill/>
          <a:ln w="9525">
            <a:noFill/>
            <a:miter lim="800000"/>
            <a:headEnd/>
            <a:tailEnd/>
          </a:ln>
        </p:spPr>
      </p:pic>
      <p:sp>
        <p:nvSpPr>
          <p:cNvPr id="22532" name="矩形 3"/>
          <p:cNvSpPr>
            <a:spLocks noChangeArrowheads="1"/>
          </p:cNvSpPr>
          <p:nvPr/>
        </p:nvSpPr>
        <p:spPr bwMode="auto">
          <a:xfrm>
            <a:off x="7072313" y="2701925"/>
            <a:ext cx="1570037" cy="369888"/>
          </a:xfrm>
          <a:prstGeom prst="rect">
            <a:avLst/>
          </a:prstGeom>
          <a:noFill/>
          <a:ln w="9525">
            <a:noFill/>
            <a:miter lim="800000"/>
            <a:headEnd/>
            <a:tailEnd/>
          </a:ln>
        </p:spPr>
        <p:txBody>
          <a:bodyPr wrap="none">
            <a:spAutoFit/>
          </a:bodyPr>
          <a:lstStyle/>
          <a:p>
            <a:pPr>
              <a:defRPr/>
            </a:pPr>
            <a:r>
              <a:rPr lang="zh-CN" altLang="en-US" b="1" dirty="0">
                <a:solidFill>
                  <a:srgbClr val="FFFF00"/>
                </a:solidFill>
                <a:effectLst>
                  <a:outerShdw blurRad="38100" dist="38100" dir="2700000" algn="tl">
                    <a:srgbClr val="000000">
                      <a:alpha val="43137"/>
                    </a:srgbClr>
                  </a:outerShdw>
                </a:effectLst>
                <a:latin typeface="Arial" pitchFamily="34" charset="0"/>
                <a:ea typeface="宋体" pitchFamily="2" charset="-122"/>
              </a:rPr>
              <a:t>汽车后桥齿轮</a:t>
            </a:r>
          </a:p>
        </p:txBody>
      </p:sp>
      <p:sp>
        <p:nvSpPr>
          <p:cNvPr id="21509" name="矩形 2"/>
          <p:cNvSpPr>
            <a:spLocks noChangeArrowheads="1"/>
          </p:cNvSpPr>
          <p:nvPr/>
        </p:nvSpPr>
        <p:spPr bwMode="auto">
          <a:xfrm>
            <a:off x="357188" y="142875"/>
            <a:ext cx="2928937" cy="584200"/>
          </a:xfrm>
          <a:prstGeom prst="rect">
            <a:avLst/>
          </a:prstGeom>
          <a:solidFill>
            <a:srgbClr val="66FFFF"/>
          </a:solidFill>
          <a:ln w="9525">
            <a:noFill/>
            <a:miter lim="800000"/>
            <a:headEnd/>
            <a:tailEnd/>
          </a:ln>
        </p:spPr>
        <p:txBody>
          <a:bodyPr>
            <a:spAutoFit/>
          </a:bodyPr>
          <a:lstStyle/>
          <a:p>
            <a:pPr algn="ctr"/>
            <a:r>
              <a:rPr lang="zh-CN" altLang="en-US" sz="3200" b="1"/>
              <a:t>汽车齿轮</a:t>
            </a:r>
          </a:p>
        </p:txBody>
      </p:sp>
      <p:sp>
        <p:nvSpPr>
          <p:cNvPr id="21510" name="矩形 6"/>
          <p:cNvSpPr>
            <a:spLocks noChangeArrowheads="1"/>
          </p:cNvSpPr>
          <p:nvPr/>
        </p:nvSpPr>
        <p:spPr bwMode="auto">
          <a:xfrm>
            <a:off x="214313" y="1755775"/>
            <a:ext cx="4857750" cy="1096963"/>
          </a:xfrm>
          <a:prstGeom prst="rect">
            <a:avLst/>
          </a:prstGeom>
          <a:noFill/>
          <a:ln w="9525">
            <a:noFill/>
            <a:miter lim="800000"/>
            <a:headEnd/>
            <a:tailEnd/>
          </a:ln>
        </p:spPr>
        <p:txBody>
          <a:bodyPr>
            <a:spAutoFit/>
          </a:bodyPr>
          <a:lstStyle/>
          <a:p>
            <a:pPr algn="just"/>
            <a:r>
              <a:rPr lang="zh-CN" altLang="en-US" sz="2200">
                <a:solidFill>
                  <a:srgbClr val="000000"/>
                </a:solidFill>
              </a:rPr>
              <a:t>      汽车齿轮受力较大，受冲击频繁，其耐磨性、疲劳强度、心部强度以及冲击韧性等均要求比机床齿轮高。</a:t>
            </a:r>
            <a:endParaRPr lang="zh-CN" altLang="en-US" sz="2200"/>
          </a:p>
        </p:txBody>
      </p:sp>
      <p:sp>
        <p:nvSpPr>
          <p:cNvPr id="21511" name="矩形 7"/>
          <p:cNvSpPr>
            <a:spLocks noChangeArrowheads="1"/>
          </p:cNvSpPr>
          <p:nvPr/>
        </p:nvSpPr>
        <p:spPr bwMode="auto">
          <a:xfrm>
            <a:off x="179388" y="908050"/>
            <a:ext cx="4679950" cy="762000"/>
          </a:xfrm>
          <a:prstGeom prst="rect">
            <a:avLst/>
          </a:prstGeom>
          <a:noFill/>
          <a:ln w="9525">
            <a:noFill/>
            <a:miter lim="800000"/>
            <a:headEnd/>
            <a:tailEnd/>
          </a:ln>
        </p:spPr>
        <p:txBody>
          <a:bodyPr>
            <a:spAutoFit/>
          </a:bodyPr>
          <a:lstStyle/>
          <a:p>
            <a:pPr algn="just"/>
            <a:r>
              <a:rPr lang="zh-CN" altLang="en-US" sz="2200">
                <a:solidFill>
                  <a:srgbClr val="000000"/>
                </a:solidFill>
              </a:rPr>
              <a:t>      汽车齿轮主要分装在变速箱和差速器中。</a:t>
            </a:r>
            <a:endParaRPr lang="zh-CN" altLang="en-US" sz="2200"/>
          </a:p>
        </p:txBody>
      </p:sp>
      <p:grpSp>
        <p:nvGrpSpPr>
          <p:cNvPr id="2" name="Group 14"/>
          <p:cNvGrpSpPr>
            <a:grpSpLocks/>
          </p:cNvGrpSpPr>
          <p:nvPr/>
        </p:nvGrpSpPr>
        <p:grpSpPr bwMode="auto">
          <a:xfrm>
            <a:off x="357188" y="3143250"/>
            <a:ext cx="8358187" cy="1820863"/>
            <a:chOff x="225" y="1980"/>
            <a:chExt cx="5265" cy="1147"/>
          </a:xfrm>
        </p:grpSpPr>
        <p:sp>
          <p:nvSpPr>
            <p:cNvPr id="21508" name="矩形 4"/>
            <p:cNvSpPr>
              <a:spLocks noChangeArrowheads="1"/>
            </p:cNvSpPr>
            <p:nvPr/>
          </p:nvSpPr>
          <p:spPr bwMode="auto">
            <a:xfrm>
              <a:off x="225" y="2565"/>
              <a:ext cx="5265" cy="562"/>
            </a:xfrm>
            <a:prstGeom prst="rect">
              <a:avLst/>
            </a:prstGeom>
            <a:noFill/>
            <a:ln w="9525">
              <a:noFill/>
              <a:miter lim="800000"/>
              <a:headEnd/>
              <a:tailEnd/>
            </a:ln>
          </p:spPr>
          <p:txBody>
            <a:bodyPr>
              <a:spAutoFit/>
            </a:bodyPr>
            <a:lstStyle/>
            <a:p>
              <a:r>
                <a:rPr lang="zh-CN" altLang="en-US" sz="2600" b="1">
                  <a:solidFill>
                    <a:srgbClr val="0000CC"/>
                  </a:solidFill>
                </a:rPr>
                <a:t>    下料</a:t>
              </a:r>
              <a:r>
                <a:rPr lang="en-US" altLang="zh-CN" sz="2600" b="1">
                  <a:solidFill>
                    <a:srgbClr val="0000CC"/>
                  </a:solidFill>
                </a:rPr>
                <a:t>--</a:t>
              </a:r>
              <a:r>
                <a:rPr lang="zh-CN" altLang="en-US" sz="2600" b="1">
                  <a:solidFill>
                    <a:srgbClr val="0000CC"/>
                  </a:solidFill>
                </a:rPr>
                <a:t>锻造</a:t>
              </a:r>
              <a:r>
                <a:rPr lang="en-US" altLang="zh-CN" sz="2600" b="1">
                  <a:solidFill>
                    <a:srgbClr val="0000CC"/>
                  </a:solidFill>
                </a:rPr>
                <a:t>--</a:t>
              </a:r>
              <a:r>
                <a:rPr lang="zh-CN" altLang="en-US" sz="2600" b="1">
                  <a:solidFill>
                    <a:srgbClr val="FF3399"/>
                  </a:solidFill>
                </a:rPr>
                <a:t>正火</a:t>
              </a:r>
              <a:r>
                <a:rPr lang="en-US" altLang="zh-CN" sz="2600" b="1">
                  <a:solidFill>
                    <a:srgbClr val="0000CC"/>
                  </a:solidFill>
                </a:rPr>
                <a:t>--</a:t>
              </a:r>
              <a:r>
                <a:rPr lang="zh-CN" altLang="en-US" sz="2600" b="1">
                  <a:solidFill>
                    <a:srgbClr val="0000CC"/>
                  </a:solidFill>
                </a:rPr>
                <a:t>切削加工</a:t>
              </a:r>
              <a:r>
                <a:rPr lang="en-US" altLang="zh-CN" sz="2600" b="1">
                  <a:solidFill>
                    <a:srgbClr val="0000CC"/>
                  </a:solidFill>
                </a:rPr>
                <a:t>--</a:t>
              </a:r>
              <a:r>
                <a:rPr lang="zh-CN" altLang="en-US" sz="2600" b="1">
                  <a:solidFill>
                    <a:srgbClr val="FF3399"/>
                  </a:solidFill>
                </a:rPr>
                <a:t>渗碳、淬火及低温回火</a:t>
              </a:r>
              <a:r>
                <a:rPr lang="en-US" altLang="zh-CN" sz="2600" b="1">
                  <a:solidFill>
                    <a:srgbClr val="0000CC"/>
                  </a:solidFill>
                </a:rPr>
                <a:t>--</a:t>
              </a:r>
              <a:r>
                <a:rPr lang="zh-CN" altLang="en-US" sz="2600" b="1">
                  <a:solidFill>
                    <a:srgbClr val="FF3399"/>
                  </a:solidFill>
                </a:rPr>
                <a:t>喷丸</a:t>
              </a:r>
              <a:r>
                <a:rPr lang="en-US" altLang="zh-CN" sz="2600" b="1">
                  <a:solidFill>
                    <a:srgbClr val="0000CC"/>
                  </a:solidFill>
                </a:rPr>
                <a:t>--</a:t>
              </a:r>
              <a:r>
                <a:rPr lang="zh-CN" altLang="en-US" sz="2600" b="1">
                  <a:solidFill>
                    <a:srgbClr val="0000CC"/>
                  </a:solidFill>
                </a:rPr>
                <a:t>磨削加工。</a:t>
              </a:r>
            </a:p>
          </p:txBody>
        </p:sp>
        <p:sp>
          <p:nvSpPr>
            <p:cNvPr id="21512" name="矩形 8"/>
            <p:cNvSpPr>
              <a:spLocks noChangeArrowheads="1"/>
            </p:cNvSpPr>
            <p:nvPr/>
          </p:nvSpPr>
          <p:spPr bwMode="auto">
            <a:xfrm>
              <a:off x="225" y="1980"/>
              <a:ext cx="3960" cy="291"/>
            </a:xfrm>
            <a:prstGeom prst="rect">
              <a:avLst/>
            </a:prstGeom>
            <a:noFill/>
            <a:ln w="9525">
              <a:noFill/>
              <a:miter lim="800000"/>
              <a:headEnd/>
              <a:tailEnd/>
            </a:ln>
          </p:spPr>
          <p:txBody>
            <a:bodyPr>
              <a:spAutoFit/>
            </a:bodyPr>
            <a:lstStyle/>
            <a:p>
              <a:r>
                <a:rPr lang="zh-CN" altLang="en-US" sz="2400" b="1">
                  <a:solidFill>
                    <a:srgbClr val="FF3399"/>
                  </a:solidFill>
                </a:rPr>
                <a:t>一般用合金渗碳钢</a:t>
              </a:r>
              <a:r>
                <a:rPr lang="en-US" altLang="zh-CN" sz="2400" b="1">
                  <a:solidFill>
                    <a:srgbClr val="6600CC"/>
                  </a:solidFill>
                </a:rPr>
                <a:t>20Cr</a:t>
              </a:r>
              <a:r>
                <a:rPr lang="zh-CN" altLang="en-US" sz="2400" b="1">
                  <a:solidFill>
                    <a:srgbClr val="6600CC"/>
                  </a:solidFill>
                </a:rPr>
                <a:t>或</a:t>
              </a:r>
              <a:r>
                <a:rPr lang="en-US" altLang="zh-CN" sz="2400" b="1">
                  <a:solidFill>
                    <a:srgbClr val="6600CC"/>
                  </a:solidFill>
                </a:rPr>
                <a:t>20CrMnTi</a:t>
              </a:r>
              <a:r>
                <a:rPr lang="zh-CN" altLang="en-US" sz="2400" b="1">
                  <a:solidFill>
                    <a:srgbClr val="FF3399"/>
                  </a:solidFill>
                </a:rPr>
                <a:t>制造。</a:t>
              </a:r>
            </a:p>
          </p:txBody>
        </p:sp>
        <p:sp>
          <p:nvSpPr>
            <p:cNvPr id="21513" name="矩形 9"/>
            <p:cNvSpPr>
              <a:spLocks noChangeArrowheads="1"/>
            </p:cNvSpPr>
            <p:nvPr/>
          </p:nvSpPr>
          <p:spPr bwMode="auto">
            <a:xfrm>
              <a:off x="270" y="2250"/>
              <a:ext cx="2340" cy="291"/>
            </a:xfrm>
            <a:prstGeom prst="rect">
              <a:avLst/>
            </a:prstGeom>
            <a:noFill/>
            <a:ln w="9525">
              <a:noFill/>
              <a:miter lim="800000"/>
              <a:headEnd/>
              <a:tailEnd/>
            </a:ln>
          </p:spPr>
          <p:txBody>
            <a:bodyPr>
              <a:spAutoFit/>
            </a:bodyPr>
            <a:lstStyle/>
            <a:p>
              <a:r>
                <a:rPr lang="zh-CN" altLang="en-US" sz="2400">
                  <a:solidFill>
                    <a:srgbClr val="000000"/>
                  </a:solidFill>
                </a:rPr>
                <a:t> 渗碳齿轮的工艺路线为：</a:t>
              </a:r>
              <a:endParaRPr lang="zh-CN" altLang="en-US" sz="2400"/>
            </a:p>
          </p:txBody>
        </p:sp>
      </p:grpSp>
      <p:grpSp>
        <p:nvGrpSpPr>
          <p:cNvPr id="3" name="Group 15"/>
          <p:cNvGrpSpPr>
            <a:grpSpLocks/>
          </p:cNvGrpSpPr>
          <p:nvPr/>
        </p:nvGrpSpPr>
        <p:grpSpPr bwMode="auto">
          <a:xfrm>
            <a:off x="71438" y="5143500"/>
            <a:ext cx="8929687" cy="1500188"/>
            <a:chOff x="45" y="3240"/>
            <a:chExt cx="5625" cy="945"/>
          </a:xfrm>
        </p:grpSpPr>
        <p:sp>
          <p:nvSpPr>
            <p:cNvPr id="21514" name="Rectangle 2"/>
            <p:cNvSpPr>
              <a:spLocks noChangeArrowheads="1"/>
            </p:cNvSpPr>
            <p:nvPr/>
          </p:nvSpPr>
          <p:spPr bwMode="auto">
            <a:xfrm>
              <a:off x="45" y="3240"/>
              <a:ext cx="2485" cy="288"/>
            </a:xfrm>
            <a:prstGeom prst="rect">
              <a:avLst/>
            </a:prstGeom>
            <a:solidFill>
              <a:srgbClr val="FFCCCC"/>
            </a:solidFill>
            <a:ln w="9525" algn="ctr">
              <a:noFill/>
              <a:miter lim="800000"/>
              <a:headEnd/>
              <a:tailEnd/>
            </a:ln>
          </p:spPr>
          <p:txBody>
            <a:bodyPr wrap="none" anchor="ctr">
              <a:spAutoFit/>
            </a:bodyPr>
            <a:lstStyle/>
            <a:p>
              <a:r>
                <a:rPr lang="zh-CN" altLang="en-US" sz="2400" b="1">
                  <a:solidFill>
                    <a:srgbClr val="0000FF"/>
                  </a:solidFill>
                </a:rPr>
                <a:t>解放牌载重汽车变速箱齿轮 </a:t>
              </a:r>
            </a:p>
          </p:txBody>
        </p:sp>
        <p:sp>
          <p:nvSpPr>
            <p:cNvPr id="21515" name="Rectangle 4"/>
            <p:cNvSpPr>
              <a:spLocks noChangeArrowheads="1"/>
            </p:cNvSpPr>
            <p:nvPr/>
          </p:nvSpPr>
          <p:spPr bwMode="auto">
            <a:xfrm>
              <a:off x="45" y="3526"/>
              <a:ext cx="5625" cy="659"/>
            </a:xfrm>
            <a:prstGeom prst="rect">
              <a:avLst/>
            </a:prstGeom>
            <a:solidFill>
              <a:srgbClr val="CCCCFF"/>
            </a:solidFill>
            <a:ln w="9525" algn="ctr">
              <a:noFill/>
              <a:miter lim="800000"/>
              <a:headEnd/>
              <a:tailEnd/>
            </a:ln>
          </p:spPr>
          <p:txBody>
            <a:bodyPr anchor="ctr">
              <a:spAutoFit/>
            </a:bodyPr>
            <a:lstStyle/>
            <a:p>
              <a:pPr>
                <a:buClr>
                  <a:srgbClr val="FF3300"/>
                </a:buClr>
                <a:buSzPct val="125000"/>
              </a:pPr>
              <a:r>
                <a:rPr lang="zh-CN" altLang="en-US" sz="2200" b="1"/>
                <a:t>选材：</a:t>
              </a:r>
              <a:r>
                <a:rPr lang="zh-CN" altLang="en-US" sz="2200"/>
                <a:t>渗碳钢</a:t>
              </a:r>
              <a:r>
                <a:rPr lang="en-US" altLang="zh-CN" sz="2200"/>
                <a:t>—20CrMnTi</a:t>
              </a:r>
              <a:r>
                <a:rPr lang="zh-CN" altLang="en-US"/>
                <a:t>（淬透性：油淬</a:t>
              </a:r>
              <a:r>
                <a:rPr lang="en-US" altLang="zh-CN"/>
                <a:t>30---40mm</a:t>
              </a:r>
              <a:r>
                <a:rPr lang="zh-CN" altLang="en-US"/>
                <a:t>；渗碳淬火后</a:t>
              </a:r>
              <a:r>
                <a:rPr lang="en-US" altLang="zh-CN"/>
                <a:t>σ</a:t>
              </a:r>
              <a:r>
                <a:rPr lang="en-US" altLang="zh-CN" baseline="-25000"/>
                <a:t>b</a:t>
              </a:r>
              <a:r>
                <a:rPr lang="en-US" altLang="zh-CN"/>
                <a:t>&gt;1100MN/m</a:t>
              </a:r>
              <a:r>
                <a:rPr lang="en-US" altLang="zh-CN" baseline="30000"/>
                <a:t>2</a:t>
              </a:r>
              <a:r>
                <a:rPr lang="zh-CN" altLang="en-US"/>
                <a:t>，</a:t>
              </a:r>
              <a:r>
                <a:rPr lang="en-US" altLang="zh-CN"/>
                <a:t>ak&gt;60J/cm</a:t>
              </a:r>
              <a:r>
                <a:rPr lang="en-US" altLang="zh-CN" baseline="30000"/>
                <a:t>2</a:t>
              </a:r>
              <a:r>
                <a:rPr lang="zh-CN" altLang="en-US"/>
                <a:t>）</a:t>
              </a:r>
            </a:p>
            <a:p>
              <a:pPr>
                <a:buClr>
                  <a:srgbClr val="FF3300"/>
                </a:buClr>
                <a:buSzPct val="125000"/>
              </a:pPr>
              <a:r>
                <a:rPr lang="zh-CN" altLang="en-US" sz="2200" b="1"/>
                <a:t>热处理工艺：</a:t>
              </a:r>
              <a:r>
                <a:rPr lang="en-US" altLang="zh-CN" sz="2200"/>
                <a:t>900--950℃</a:t>
              </a:r>
              <a:r>
                <a:rPr lang="zh-CN" altLang="en-US" sz="2200"/>
                <a:t>渗碳，</a:t>
              </a:r>
              <a:r>
                <a:rPr lang="en-US" altLang="zh-CN" sz="2200"/>
                <a:t>820-850℃</a:t>
              </a:r>
              <a:r>
                <a:rPr lang="zh-CN" altLang="en-US" sz="2200"/>
                <a:t>油淬 ，</a:t>
              </a:r>
              <a:r>
                <a:rPr lang="en-US" altLang="zh-CN" sz="2200"/>
                <a:t>180--200℃</a:t>
              </a:r>
              <a:r>
                <a:rPr lang="zh-CN" altLang="en-US" sz="2200"/>
                <a:t>低温回火</a:t>
              </a:r>
            </a:p>
          </p:txBody>
        </p:sp>
      </p:grpSp>
      <p:sp>
        <p:nvSpPr>
          <p:cNvPr id="21517" name="WordArt 13"/>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12</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l"/>
            <a:r>
              <a:rPr lang="zh-CN" altLang="en-US" dirty="0"/>
              <a:t>二、轴类零件 </a:t>
            </a:r>
          </a:p>
        </p:txBody>
      </p:sp>
      <p:grpSp>
        <p:nvGrpSpPr>
          <p:cNvPr id="2" name="Group 4"/>
          <p:cNvGrpSpPr>
            <a:grpSpLocks/>
          </p:cNvGrpSpPr>
          <p:nvPr/>
        </p:nvGrpSpPr>
        <p:grpSpPr bwMode="auto">
          <a:xfrm>
            <a:off x="971600" y="1650900"/>
            <a:ext cx="7639051" cy="4370388"/>
            <a:chOff x="779" y="-183"/>
            <a:chExt cx="4812" cy="2753"/>
          </a:xfrm>
        </p:grpSpPr>
        <p:pic>
          <p:nvPicPr>
            <p:cNvPr id="54277" name="Picture 5"/>
            <p:cNvPicPr>
              <a:picLocks noChangeAspect="1" noChangeArrowheads="1"/>
            </p:cNvPicPr>
            <p:nvPr/>
          </p:nvPicPr>
          <p:blipFill>
            <a:blip r:embed="rId3" cstate="print"/>
            <a:srcRect l="50000" t="16667" r="8594" b="45833"/>
            <a:stretch>
              <a:fillRect/>
            </a:stretch>
          </p:blipFill>
          <p:spPr bwMode="auto">
            <a:xfrm>
              <a:off x="3047" y="-183"/>
              <a:ext cx="2544" cy="1728"/>
            </a:xfrm>
            <a:prstGeom prst="rect">
              <a:avLst/>
            </a:prstGeom>
            <a:noFill/>
            <a:ln w="9525">
              <a:noFill/>
              <a:miter lim="800000"/>
              <a:headEnd/>
              <a:tailEnd/>
            </a:ln>
            <a:effectLst/>
          </p:spPr>
        </p:pic>
        <p:pic>
          <p:nvPicPr>
            <p:cNvPr id="54278" name="Picture 6"/>
            <p:cNvPicPr>
              <a:picLocks noChangeAspect="1" noChangeArrowheads="1"/>
            </p:cNvPicPr>
            <p:nvPr/>
          </p:nvPicPr>
          <p:blipFill>
            <a:blip r:embed="rId3" cstate="print"/>
            <a:srcRect l="3125" t="56250" r="50000" b="13542"/>
            <a:stretch>
              <a:fillRect/>
            </a:stretch>
          </p:blipFill>
          <p:spPr bwMode="auto">
            <a:xfrm>
              <a:off x="779" y="1178"/>
              <a:ext cx="2880" cy="1392"/>
            </a:xfrm>
            <a:prstGeom prst="rect">
              <a:avLst/>
            </a:prstGeom>
            <a:noFill/>
            <a:ln w="9525">
              <a:noFill/>
              <a:miter lim="800000"/>
              <a:headEnd/>
              <a:tailEnd/>
            </a:ln>
            <a:effectLst/>
          </p:spPr>
        </p:pic>
      </p:grpSp>
      <p:sp>
        <p:nvSpPr>
          <p:cNvPr id="7" name="矩形 6"/>
          <p:cNvSpPr/>
          <p:nvPr/>
        </p:nvSpPr>
        <p:spPr>
          <a:xfrm>
            <a:off x="2483768" y="1700808"/>
            <a:ext cx="1420582" cy="584775"/>
          </a:xfrm>
          <a:prstGeom prst="rect">
            <a:avLst/>
          </a:prstGeom>
        </p:spPr>
        <p:txBody>
          <a:bodyPr wrap="none">
            <a:spAutoFit/>
          </a:bodyPr>
          <a:lstStyle/>
          <a:p>
            <a:pPr marL="342900" lvl="0" indent="-342900" eaLnBrk="0" hangingPunct="0">
              <a:spcBef>
                <a:spcPct val="20000"/>
              </a:spcBef>
              <a:buClr>
                <a:srgbClr val="C00000"/>
              </a:buClr>
            </a:pPr>
            <a:r>
              <a:rPr lang="zh-CN" altLang="en-US" sz="3200" b="1" kern="0" dirty="0" smtClean="0">
                <a:solidFill>
                  <a:srgbClr val="000000"/>
                </a:solidFill>
                <a:latin typeface="黑体" pitchFamily="2" charset="-122"/>
                <a:ea typeface="黑体" pitchFamily="2" charset="-122"/>
              </a:rPr>
              <a:t>传动轴</a:t>
            </a:r>
            <a:endParaRPr lang="zh-CN" altLang="en-US" sz="3200" b="1" kern="0" dirty="0">
              <a:solidFill>
                <a:srgbClr val="000000"/>
              </a:solidFill>
              <a:latin typeface="黑体" pitchFamily="2" charset="-122"/>
              <a:ea typeface="黑体"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zh-CN" altLang="en-US"/>
              <a:t>车辆轮轴</a:t>
            </a:r>
          </a:p>
        </p:txBody>
      </p:sp>
      <p:pic>
        <p:nvPicPr>
          <p:cNvPr id="53253" name="Picture 5" descr="2004101217841663"/>
          <p:cNvPicPr>
            <a:picLocks noChangeAspect="1" noChangeArrowheads="1"/>
          </p:cNvPicPr>
          <p:nvPr/>
        </p:nvPicPr>
        <p:blipFill>
          <a:blip r:embed="rId2" cstate="print"/>
          <a:srcRect/>
          <a:stretch>
            <a:fillRect/>
          </a:stretch>
        </p:blipFill>
        <p:spPr bwMode="auto">
          <a:xfrm>
            <a:off x="4284663" y="1196975"/>
            <a:ext cx="4624387" cy="2120900"/>
          </a:xfrm>
          <a:prstGeom prst="rect">
            <a:avLst/>
          </a:prstGeom>
          <a:noFill/>
        </p:spPr>
      </p:pic>
      <p:pic>
        <p:nvPicPr>
          <p:cNvPr id="53254" name="Picture 6" descr="20041012171159722"/>
          <p:cNvPicPr>
            <a:picLocks noChangeAspect="1" noChangeArrowheads="1"/>
          </p:cNvPicPr>
          <p:nvPr/>
        </p:nvPicPr>
        <p:blipFill>
          <a:blip r:embed="rId3" cstate="print"/>
          <a:srcRect/>
          <a:stretch>
            <a:fillRect/>
          </a:stretch>
        </p:blipFill>
        <p:spPr bwMode="auto">
          <a:xfrm>
            <a:off x="5148263" y="3860800"/>
            <a:ext cx="2755900" cy="2755900"/>
          </a:xfrm>
          <a:prstGeom prst="rect">
            <a:avLst/>
          </a:prstGeom>
          <a:noFill/>
        </p:spPr>
      </p:pic>
      <p:pic>
        <p:nvPicPr>
          <p:cNvPr id="53255" name="Picture 7" descr="20041012171020957"/>
          <p:cNvPicPr>
            <a:picLocks noChangeAspect="1" noChangeArrowheads="1"/>
          </p:cNvPicPr>
          <p:nvPr/>
        </p:nvPicPr>
        <p:blipFill>
          <a:blip r:embed="rId4" cstate="print"/>
          <a:srcRect/>
          <a:stretch>
            <a:fillRect/>
          </a:stretch>
        </p:blipFill>
        <p:spPr bwMode="auto">
          <a:xfrm>
            <a:off x="900113" y="2349500"/>
            <a:ext cx="2895600" cy="2895600"/>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en-US"/>
              <a:t>汽车轮轴</a:t>
            </a:r>
          </a:p>
        </p:txBody>
      </p:sp>
      <p:pic>
        <p:nvPicPr>
          <p:cNvPr id="56324" name="Picture 4" descr="2-1"/>
          <p:cNvPicPr>
            <a:picLocks noChangeAspect="1" noChangeArrowheads="1"/>
          </p:cNvPicPr>
          <p:nvPr/>
        </p:nvPicPr>
        <p:blipFill>
          <a:blip r:embed="rId2" cstate="print"/>
          <a:srcRect/>
          <a:stretch>
            <a:fillRect/>
          </a:stretch>
        </p:blipFill>
        <p:spPr bwMode="auto">
          <a:xfrm>
            <a:off x="1981200" y="1066800"/>
            <a:ext cx="5105400" cy="2733675"/>
          </a:xfrm>
          <a:prstGeom prst="rect">
            <a:avLst/>
          </a:prstGeom>
          <a:noFill/>
        </p:spPr>
      </p:pic>
      <p:pic>
        <p:nvPicPr>
          <p:cNvPr id="56325" name="Picture 5" descr="cp1"/>
          <p:cNvPicPr>
            <a:picLocks noChangeAspect="1" noChangeArrowheads="1"/>
          </p:cNvPicPr>
          <p:nvPr/>
        </p:nvPicPr>
        <p:blipFill>
          <a:blip r:embed="rId3" cstate="print"/>
          <a:srcRect/>
          <a:stretch>
            <a:fillRect/>
          </a:stretch>
        </p:blipFill>
        <p:spPr bwMode="auto">
          <a:xfrm>
            <a:off x="4724400" y="4038600"/>
            <a:ext cx="3733800" cy="1998663"/>
          </a:xfrm>
          <a:prstGeom prst="rect">
            <a:avLst/>
          </a:prstGeom>
          <a:noFill/>
        </p:spPr>
      </p:pic>
      <p:pic>
        <p:nvPicPr>
          <p:cNvPr id="56326" name="Picture 6" descr="cp2"/>
          <p:cNvPicPr>
            <a:picLocks noChangeAspect="1" noChangeArrowheads="1"/>
          </p:cNvPicPr>
          <p:nvPr/>
        </p:nvPicPr>
        <p:blipFill>
          <a:blip r:embed="rId4" cstate="print"/>
          <a:srcRect/>
          <a:stretch>
            <a:fillRect/>
          </a:stretch>
        </p:blipFill>
        <p:spPr bwMode="auto">
          <a:xfrm>
            <a:off x="685800" y="4038600"/>
            <a:ext cx="3733800" cy="1993900"/>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6" descr="http://www.19319.cn/uploadfiles/2011-11/admin/4910023848266402152.jpg"/>
          <p:cNvPicPr>
            <a:picLocks noChangeAspect="1" noChangeArrowheads="1"/>
          </p:cNvPicPr>
          <p:nvPr/>
        </p:nvPicPr>
        <p:blipFill>
          <a:blip r:embed="rId2" cstate="print"/>
          <a:srcRect l="9000" t="20000" r="3999" b="25999"/>
          <a:stretch>
            <a:fillRect/>
          </a:stretch>
        </p:blipFill>
        <p:spPr bwMode="auto">
          <a:xfrm>
            <a:off x="3851275" y="1412875"/>
            <a:ext cx="4713288" cy="2193925"/>
          </a:xfrm>
          <a:prstGeom prst="rect">
            <a:avLst/>
          </a:prstGeom>
          <a:noFill/>
          <a:ln w="9525">
            <a:noFill/>
            <a:miter lim="800000"/>
            <a:headEnd/>
            <a:tailEnd/>
          </a:ln>
        </p:spPr>
      </p:pic>
      <p:sp>
        <p:nvSpPr>
          <p:cNvPr id="7" name="矩形 6"/>
          <p:cNvSpPr/>
          <p:nvPr/>
        </p:nvSpPr>
        <p:spPr>
          <a:xfrm>
            <a:off x="539552" y="476672"/>
            <a:ext cx="5643562" cy="579437"/>
          </a:xfrm>
          <a:prstGeom prst="rect">
            <a:avLst/>
          </a:prstGeom>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1</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、轴</a:t>
            </a:r>
            <a:r>
              <a:rPr lang="zh-CN" altLang="en-US" sz="3200" b="1" dirty="0">
                <a:solidFill>
                  <a:srgbClr val="FF3399"/>
                </a:solidFill>
                <a:effectLst>
                  <a:outerShdw blurRad="38100" dist="38100" dir="2700000" algn="tl">
                    <a:srgbClr val="000000">
                      <a:alpha val="43137"/>
                    </a:srgbClr>
                  </a:outerShdw>
                </a:effectLst>
                <a:ea typeface="宋体" pitchFamily="2" charset="-122"/>
              </a:rPr>
              <a:t>类零件的</a:t>
            </a:r>
            <a:r>
              <a:rPr lang="zh-CN" altLang="en-US" sz="3200" b="1" dirty="0">
                <a:solidFill>
                  <a:srgbClr val="FF3399"/>
                </a:solidFill>
                <a:effectLst>
                  <a:outerShdw blurRad="38100" dist="38100" dir="2700000" algn="tl">
                    <a:srgbClr val="000000">
                      <a:alpha val="43137"/>
                    </a:srgbClr>
                  </a:outerShdw>
                </a:effectLst>
                <a:ea typeface="宋体" pitchFamily="2" charset="-122"/>
              </a:rPr>
              <a:t>工作条件</a:t>
            </a:r>
            <a:endParaRPr lang="zh-CN" altLang="en-US" sz="3200" dirty="0">
              <a:solidFill>
                <a:srgbClr val="FF3399"/>
              </a:solidFill>
              <a:effectLst>
                <a:outerShdw blurRad="38100" dist="38100" dir="2700000" algn="tl">
                  <a:srgbClr val="000000">
                    <a:alpha val="43137"/>
                  </a:srgbClr>
                </a:outerShdw>
              </a:effectLst>
              <a:ea typeface="宋体" pitchFamily="2" charset="-122"/>
            </a:endParaRPr>
          </a:p>
        </p:txBody>
      </p:sp>
      <p:sp>
        <p:nvSpPr>
          <p:cNvPr id="22535" name="矩形 4"/>
          <p:cNvSpPr>
            <a:spLocks noChangeArrowheads="1"/>
          </p:cNvSpPr>
          <p:nvPr/>
        </p:nvSpPr>
        <p:spPr bwMode="auto">
          <a:xfrm>
            <a:off x="467544" y="3861048"/>
            <a:ext cx="8177212" cy="2200275"/>
          </a:xfrm>
          <a:prstGeom prst="rect">
            <a:avLst/>
          </a:prstGeom>
          <a:noFill/>
          <a:ln w="9525">
            <a:noFill/>
            <a:miter lim="800000"/>
            <a:headEnd/>
            <a:tailEnd/>
          </a:ln>
        </p:spPr>
        <p:txBody>
          <a:bodyPr>
            <a:spAutoFit/>
          </a:bodyPr>
          <a:lstStyle/>
          <a:p>
            <a:pPr>
              <a:lnSpc>
                <a:spcPct val="150000"/>
              </a:lnSpc>
            </a:pPr>
            <a:r>
              <a:rPr lang="zh-CN" altLang="en-US" sz="2300" dirty="0"/>
              <a:t>    </a:t>
            </a:r>
            <a:r>
              <a:rPr lang="en-US" altLang="zh-CN" sz="2300" dirty="0"/>
              <a:t>(1) </a:t>
            </a:r>
            <a:r>
              <a:rPr lang="zh-CN" altLang="en-US" sz="2300" dirty="0"/>
              <a:t>工作时主要受</a:t>
            </a:r>
            <a:r>
              <a:rPr lang="zh-CN" altLang="en-US" sz="2300" b="1" dirty="0">
                <a:solidFill>
                  <a:srgbClr val="0000CC"/>
                </a:solidFill>
                <a:effectLst>
                  <a:outerShdw blurRad="38100" dist="38100" dir="2700000" algn="tl">
                    <a:srgbClr val="000000"/>
                  </a:outerShdw>
                </a:effectLst>
              </a:rPr>
              <a:t>交变弯曲和扭转应力</a:t>
            </a:r>
            <a:r>
              <a:rPr lang="zh-CN" altLang="en-US" sz="2300" dirty="0"/>
              <a:t>的复合作用；</a:t>
            </a:r>
            <a:br>
              <a:rPr lang="zh-CN" altLang="en-US" sz="2300" dirty="0"/>
            </a:br>
            <a:r>
              <a:rPr lang="zh-CN" altLang="en-US" sz="2300" dirty="0"/>
              <a:t>    </a:t>
            </a:r>
            <a:r>
              <a:rPr lang="en-US" altLang="zh-CN" sz="2300" dirty="0"/>
              <a:t>(2) </a:t>
            </a:r>
            <a:r>
              <a:rPr lang="zh-CN" altLang="en-US" sz="2300" dirty="0"/>
              <a:t>轴与轴上零件有相对运动</a:t>
            </a:r>
            <a:r>
              <a:rPr lang="en-US" altLang="zh-CN" sz="2300" dirty="0"/>
              <a:t>, </a:t>
            </a:r>
            <a:r>
              <a:rPr lang="zh-CN" altLang="en-US" sz="2300" dirty="0"/>
              <a:t>相互间存在</a:t>
            </a:r>
            <a:r>
              <a:rPr lang="zh-CN" altLang="en-US" sz="2300" b="1" dirty="0">
                <a:solidFill>
                  <a:srgbClr val="0000CC"/>
                </a:solidFill>
                <a:effectLst>
                  <a:outerShdw blurRad="38100" dist="38100" dir="2700000" algn="tl">
                    <a:srgbClr val="000000"/>
                  </a:outerShdw>
                </a:effectLst>
              </a:rPr>
              <a:t>摩擦和磨损</a:t>
            </a:r>
            <a:r>
              <a:rPr lang="zh-CN" altLang="en-US" sz="2300" dirty="0"/>
              <a:t>；</a:t>
            </a:r>
            <a:br>
              <a:rPr lang="zh-CN" altLang="en-US" sz="2300" dirty="0"/>
            </a:br>
            <a:r>
              <a:rPr lang="zh-CN" altLang="en-US" sz="2300" dirty="0"/>
              <a:t>    </a:t>
            </a:r>
            <a:r>
              <a:rPr lang="en-US" altLang="zh-CN" sz="2300" dirty="0"/>
              <a:t>(3) </a:t>
            </a:r>
            <a:r>
              <a:rPr lang="zh-CN" altLang="en-US" sz="2300" dirty="0"/>
              <a:t>轴在高速运转过程中会产生振动</a:t>
            </a:r>
            <a:r>
              <a:rPr lang="en-US" altLang="zh-CN" sz="2300" dirty="0"/>
              <a:t>, </a:t>
            </a:r>
            <a:r>
              <a:rPr lang="zh-CN" altLang="en-US" sz="2300" dirty="0"/>
              <a:t>使轴承</a:t>
            </a:r>
            <a:r>
              <a:rPr lang="zh-CN" altLang="en-US" sz="2300" b="1" dirty="0">
                <a:solidFill>
                  <a:srgbClr val="0000CC"/>
                </a:solidFill>
                <a:effectLst>
                  <a:outerShdw blurRad="38100" dist="38100" dir="2700000" algn="tl">
                    <a:srgbClr val="000000"/>
                  </a:outerShdw>
                </a:effectLst>
              </a:rPr>
              <a:t>受冲击载荷</a:t>
            </a:r>
            <a:r>
              <a:rPr lang="zh-CN" altLang="en-US" sz="2300" dirty="0"/>
              <a:t>；</a:t>
            </a:r>
            <a:br>
              <a:rPr lang="zh-CN" altLang="en-US" sz="2300" dirty="0"/>
            </a:br>
            <a:r>
              <a:rPr lang="zh-CN" altLang="en-US" sz="2300" dirty="0"/>
              <a:t>    </a:t>
            </a:r>
            <a:r>
              <a:rPr lang="en-US" altLang="zh-CN" sz="2300" dirty="0"/>
              <a:t>(4) </a:t>
            </a:r>
            <a:r>
              <a:rPr lang="zh-CN" altLang="en-US" sz="2300" dirty="0"/>
              <a:t>多数轴会承受一定的</a:t>
            </a:r>
            <a:r>
              <a:rPr lang="zh-CN" altLang="en-US" sz="2300" b="1" dirty="0">
                <a:solidFill>
                  <a:srgbClr val="0000CC"/>
                </a:solidFill>
                <a:effectLst>
                  <a:outerShdw blurRad="38100" dist="38100" dir="2700000" algn="tl">
                    <a:srgbClr val="000000"/>
                  </a:outerShdw>
                </a:effectLst>
              </a:rPr>
              <a:t>过载载荷</a:t>
            </a:r>
            <a:r>
              <a:rPr lang="zh-CN" altLang="en-US" sz="2300" dirty="0"/>
              <a:t>。 </a:t>
            </a:r>
          </a:p>
        </p:txBody>
      </p:sp>
      <p:sp>
        <p:nvSpPr>
          <p:cNvPr id="22536" name="WordArt 8"/>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13</a:t>
            </a:r>
            <a:endParaRPr lang="zh-CN" altLang="en-US" sz="3600" kern="10">
              <a:ln w="9525">
                <a:solidFill>
                  <a:srgbClr val="663300"/>
                </a:solidFill>
                <a:round/>
                <a:headEnd/>
                <a:tailEnd/>
              </a:ln>
              <a:solidFill>
                <a:srgbClr val="663300"/>
              </a:solidFill>
              <a:latin typeface="宋体"/>
              <a:ea typeface="宋体"/>
            </a:endParaRPr>
          </a:p>
        </p:txBody>
      </p:sp>
      <p:pic>
        <p:nvPicPr>
          <p:cNvPr id="8" name="Picture 4" descr="http://upload.nb-114.com/Opportunities/2009/10/2009101110448.jpg"/>
          <p:cNvPicPr>
            <a:picLocks noChangeAspect="1" noChangeArrowheads="1"/>
          </p:cNvPicPr>
          <p:nvPr/>
        </p:nvPicPr>
        <p:blipFill>
          <a:blip r:embed="rId3" cstate="print"/>
          <a:srcRect l="6000" t="8000" r="5499" b="9999"/>
          <a:stretch>
            <a:fillRect/>
          </a:stretch>
        </p:blipFill>
        <p:spPr bwMode="auto">
          <a:xfrm>
            <a:off x="395288" y="1268413"/>
            <a:ext cx="3384550" cy="2352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
          <p:cNvGrpSpPr>
            <a:grpSpLocks/>
          </p:cNvGrpSpPr>
          <p:nvPr/>
        </p:nvGrpSpPr>
        <p:grpSpPr bwMode="auto">
          <a:xfrm>
            <a:off x="342850" y="561751"/>
            <a:ext cx="8315326" cy="5243513"/>
            <a:chOff x="68" y="119"/>
            <a:chExt cx="5238" cy="3303"/>
          </a:xfrm>
        </p:grpSpPr>
        <p:sp>
          <p:nvSpPr>
            <p:cNvPr id="27652" name="矩形 6"/>
            <p:cNvSpPr>
              <a:spLocks noChangeArrowheads="1"/>
            </p:cNvSpPr>
            <p:nvPr/>
          </p:nvSpPr>
          <p:spPr bwMode="auto">
            <a:xfrm>
              <a:off x="68" y="482"/>
              <a:ext cx="4718" cy="880"/>
            </a:xfrm>
            <a:prstGeom prst="rect">
              <a:avLst/>
            </a:prstGeom>
            <a:noFill/>
            <a:ln w="9525">
              <a:noFill/>
              <a:miter lim="800000"/>
              <a:headEnd/>
              <a:tailEnd/>
            </a:ln>
          </p:spPr>
          <p:txBody>
            <a:bodyPr>
              <a:spAutoFit/>
            </a:bodyPr>
            <a:lstStyle/>
            <a:p>
              <a:pPr>
                <a:lnSpc>
                  <a:spcPct val="130000"/>
                </a:lnSpc>
              </a:pPr>
              <a:r>
                <a:rPr lang="zh-CN" altLang="en-US" sz="2200" dirty="0"/>
                <a:t> </a:t>
              </a:r>
              <a:r>
                <a:rPr lang="en-US" altLang="zh-CN" sz="2200" dirty="0"/>
                <a:t>(1) </a:t>
              </a:r>
              <a:r>
                <a:rPr lang="zh-CN" altLang="en-US" sz="2200" dirty="0"/>
                <a:t>长期交变载荷下的</a:t>
              </a:r>
              <a:r>
                <a:rPr lang="zh-CN" altLang="en-US" sz="2200" b="1" u="sng" dirty="0">
                  <a:solidFill>
                    <a:srgbClr val="0000CC"/>
                  </a:solidFill>
                  <a:effectLst>
                    <a:outerShdw blurRad="38100" dist="38100" dir="2700000" algn="tl">
                      <a:srgbClr val="000000"/>
                    </a:outerShdw>
                  </a:effectLst>
                </a:rPr>
                <a:t>疲劳断裂</a:t>
              </a:r>
              <a:r>
                <a:rPr lang="en-US" altLang="zh-CN" i="1" dirty="0"/>
                <a:t>(</a:t>
              </a:r>
              <a:r>
                <a:rPr lang="zh-CN" altLang="en-US" i="1" dirty="0"/>
                <a:t>包括扭转疲劳和弯曲疲劳断裂</a:t>
              </a:r>
              <a:r>
                <a:rPr lang="en-US" altLang="zh-CN" i="1" dirty="0"/>
                <a:t>)</a:t>
              </a:r>
              <a:r>
                <a:rPr lang="zh-CN" altLang="en-US" sz="2200" dirty="0"/>
                <a:t>；</a:t>
              </a:r>
            </a:p>
            <a:p>
              <a:pPr>
                <a:lnSpc>
                  <a:spcPct val="130000"/>
                </a:lnSpc>
              </a:pPr>
              <a:r>
                <a:rPr lang="en-US" altLang="zh-CN" sz="2200" dirty="0"/>
                <a:t> (2) </a:t>
              </a:r>
              <a:r>
                <a:rPr lang="zh-CN" altLang="en-US" sz="2200" dirty="0"/>
                <a:t>大载荷或冲击载荷作用引起的</a:t>
              </a:r>
              <a:r>
                <a:rPr lang="zh-CN" altLang="en-US" sz="2200" b="1" u="sng" dirty="0">
                  <a:solidFill>
                    <a:srgbClr val="0000CC"/>
                  </a:solidFill>
                  <a:effectLst>
                    <a:outerShdw blurRad="38100" dist="38100" dir="2700000" algn="tl">
                      <a:srgbClr val="000000"/>
                    </a:outerShdw>
                  </a:effectLst>
                </a:rPr>
                <a:t>过量变形、断裂</a:t>
              </a:r>
              <a:r>
                <a:rPr lang="zh-CN" altLang="en-US" sz="2200" dirty="0"/>
                <a:t>；</a:t>
              </a:r>
              <a:endParaRPr lang="en-US" altLang="zh-CN" sz="2200" dirty="0"/>
            </a:p>
            <a:p>
              <a:pPr>
                <a:lnSpc>
                  <a:spcPct val="130000"/>
                </a:lnSpc>
              </a:pPr>
              <a:r>
                <a:rPr lang="zh-CN" altLang="en-US" sz="2200" dirty="0"/>
                <a:t> </a:t>
              </a:r>
              <a:r>
                <a:rPr lang="en-US" altLang="zh-CN" sz="2200" dirty="0"/>
                <a:t>(3) </a:t>
              </a:r>
              <a:r>
                <a:rPr lang="zh-CN" altLang="en-US" sz="2200" dirty="0"/>
                <a:t>与其它零件相对运动时产生的</a:t>
              </a:r>
              <a:r>
                <a:rPr lang="zh-CN" altLang="en-US" sz="2200" b="1" u="sng" dirty="0">
                  <a:solidFill>
                    <a:srgbClr val="0000CC"/>
                  </a:solidFill>
                  <a:effectLst>
                    <a:outerShdw blurRad="38100" dist="38100" dir="2700000" algn="tl">
                      <a:srgbClr val="000000"/>
                    </a:outerShdw>
                  </a:effectLst>
                </a:rPr>
                <a:t>表面过度磨损</a:t>
              </a:r>
              <a:r>
                <a:rPr lang="zh-CN" altLang="en-US" sz="2200" dirty="0"/>
                <a:t>。</a:t>
              </a:r>
            </a:p>
          </p:txBody>
        </p:sp>
        <p:pic>
          <p:nvPicPr>
            <p:cNvPr id="24580" name="Picture 4" descr="http://thns.tsinghua.edu.cn/s70094/2002001/CH9/images-ch9/9.2.1b.jpg">
              <a:hlinkClick r:id="rId2"/>
            </p:cNvPr>
            <p:cNvPicPr>
              <a:picLocks noChangeAspect="1" noChangeArrowheads="1"/>
            </p:cNvPicPr>
            <p:nvPr/>
          </p:nvPicPr>
          <p:blipFill>
            <a:blip r:embed="rId3" cstate="print"/>
            <a:srcRect t="13573" b="4890"/>
            <a:stretch>
              <a:fillRect/>
            </a:stretch>
          </p:blipFill>
          <p:spPr bwMode="auto">
            <a:xfrm>
              <a:off x="1519" y="1566"/>
              <a:ext cx="2095" cy="1451"/>
            </a:xfrm>
            <a:prstGeom prst="rect">
              <a:avLst/>
            </a:prstGeom>
            <a:noFill/>
            <a:ln w="9525">
              <a:noFill/>
              <a:miter lim="800000"/>
              <a:headEnd/>
              <a:tailEnd/>
            </a:ln>
          </p:spPr>
        </p:pic>
        <p:sp>
          <p:nvSpPr>
            <p:cNvPr id="24581" name="矩形 9"/>
            <p:cNvSpPr>
              <a:spLocks noChangeArrowheads="1"/>
            </p:cNvSpPr>
            <p:nvPr/>
          </p:nvSpPr>
          <p:spPr bwMode="auto">
            <a:xfrm>
              <a:off x="1825" y="3018"/>
              <a:ext cx="1451" cy="404"/>
            </a:xfrm>
            <a:prstGeom prst="rect">
              <a:avLst/>
            </a:prstGeom>
            <a:noFill/>
            <a:ln w="9525">
              <a:noFill/>
              <a:miter lim="800000"/>
              <a:headEnd/>
              <a:tailEnd/>
            </a:ln>
          </p:spPr>
          <p:txBody>
            <a:bodyPr>
              <a:spAutoFit/>
            </a:bodyPr>
            <a:lstStyle/>
            <a:p>
              <a:r>
                <a:rPr lang="zh-CN" altLang="en-US" b="1" dirty="0"/>
                <a:t> 直升飞机螺旋桨驱动齿轮轴扭断</a:t>
              </a:r>
            </a:p>
          </p:txBody>
        </p:sp>
        <p:pic>
          <p:nvPicPr>
            <p:cNvPr id="24582" name="Picture 2" descr="http://thns.tsinghua.edu.cn/s70094/2002001/CH9/images-ch9/9.2.1c.jpg">
              <a:hlinkClick r:id="rId4"/>
            </p:cNvPr>
            <p:cNvPicPr>
              <a:picLocks noChangeAspect="1" noChangeArrowheads="1"/>
            </p:cNvPicPr>
            <p:nvPr/>
          </p:nvPicPr>
          <p:blipFill>
            <a:blip r:embed="rId5" cstate="print"/>
            <a:srcRect l="11372" t="6897" r="8791" b="6895"/>
            <a:stretch>
              <a:fillRect/>
            </a:stretch>
          </p:blipFill>
          <p:spPr bwMode="auto">
            <a:xfrm>
              <a:off x="3616" y="1567"/>
              <a:ext cx="1677" cy="1451"/>
            </a:xfrm>
            <a:prstGeom prst="rect">
              <a:avLst/>
            </a:prstGeom>
            <a:noFill/>
            <a:ln w="9525">
              <a:noFill/>
              <a:miter lim="800000"/>
              <a:headEnd/>
              <a:tailEnd/>
            </a:ln>
          </p:spPr>
        </p:pic>
        <p:sp>
          <p:nvSpPr>
            <p:cNvPr id="24583" name="矩形 3"/>
            <p:cNvSpPr>
              <a:spLocks noChangeArrowheads="1"/>
            </p:cNvSpPr>
            <p:nvPr/>
          </p:nvSpPr>
          <p:spPr bwMode="auto">
            <a:xfrm>
              <a:off x="3866" y="3018"/>
              <a:ext cx="1440" cy="404"/>
            </a:xfrm>
            <a:prstGeom prst="rect">
              <a:avLst/>
            </a:prstGeom>
            <a:noFill/>
            <a:ln w="9525">
              <a:noFill/>
              <a:miter lim="800000"/>
              <a:headEnd/>
              <a:tailEnd/>
            </a:ln>
          </p:spPr>
          <p:txBody>
            <a:bodyPr>
              <a:spAutoFit/>
            </a:bodyPr>
            <a:lstStyle/>
            <a:p>
              <a:r>
                <a:rPr lang="zh-CN" altLang="en-US" b="1" dirty="0"/>
                <a:t>轴颈被埋嵌在轴承中的硬粒子磨损</a:t>
              </a:r>
            </a:p>
          </p:txBody>
        </p:sp>
        <p:sp>
          <p:nvSpPr>
            <p:cNvPr id="10" name="矩形 9"/>
            <p:cNvSpPr/>
            <p:nvPr/>
          </p:nvSpPr>
          <p:spPr>
            <a:xfrm>
              <a:off x="249" y="119"/>
              <a:ext cx="3555" cy="365"/>
            </a:xfrm>
            <a:prstGeom prst="rect">
              <a:avLst/>
            </a:prstGeom>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2</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、轴</a:t>
              </a:r>
              <a:r>
                <a:rPr lang="zh-CN" altLang="en-US" sz="3200" b="1" dirty="0">
                  <a:solidFill>
                    <a:srgbClr val="FF3399"/>
                  </a:solidFill>
                  <a:effectLst>
                    <a:outerShdw blurRad="38100" dist="38100" dir="2700000" algn="tl">
                      <a:srgbClr val="000000">
                        <a:alpha val="43137"/>
                      </a:srgbClr>
                    </a:outerShdw>
                  </a:effectLst>
                  <a:ea typeface="宋体" pitchFamily="2" charset="-122"/>
                </a:rPr>
                <a:t>类零件的失效形式</a:t>
              </a:r>
              <a:endParaRPr lang="zh-CN" altLang="en-US" sz="3200" dirty="0">
                <a:solidFill>
                  <a:srgbClr val="FF3399"/>
                </a:solidFill>
                <a:effectLst>
                  <a:outerShdw blurRad="38100" dist="38100" dir="2700000" algn="tl">
                    <a:srgbClr val="000000">
                      <a:alpha val="43137"/>
                    </a:srgbClr>
                  </a:outerShdw>
                </a:effectLst>
                <a:ea typeface="宋体" pitchFamily="2" charset="-122"/>
              </a:endParaRPr>
            </a:p>
          </p:txBody>
        </p:sp>
        <p:sp>
          <p:nvSpPr>
            <p:cNvPr id="24585" name="矩形 11"/>
            <p:cNvSpPr>
              <a:spLocks noChangeArrowheads="1"/>
            </p:cNvSpPr>
            <p:nvPr/>
          </p:nvSpPr>
          <p:spPr bwMode="auto">
            <a:xfrm>
              <a:off x="237" y="3018"/>
              <a:ext cx="1215" cy="404"/>
            </a:xfrm>
            <a:prstGeom prst="rect">
              <a:avLst/>
            </a:prstGeom>
            <a:noFill/>
            <a:ln w="9525">
              <a:noFill/>
              <a:miter lim="800000"/>
              <a:headEnd/>
              <a:tailEnd/>
            </a:ln>
          </p:spPr>
          <p:txBody>
            <a:bodyPr>
              <a:spAutoFit/>
            </a:bodyPr>
            <a:lstStyle/>
            <a:p>
              <a:r>
                <a:rPr lang="zh-CN" altLang="en-US" b="1" dirty="0">
                  <a:solidFill>
                    <a:srgbClr val="000000"/>
                  </a:solidFill>
                </a:rPr>
                <a:t>转轴弯曲疲劳断口形貌 </a:t>
              </a:r>
              <a:endParaRPr lang="zh-CN" altLang="en-US" b="1" dirty="0"/>
            </a:p>
          </p:txBody>
        </p:sp>
      </p:grpSp>
      <p:sp>
        <p:nvSpPr>
          <p:cNvPr id="24617" name="WordArt 41"/>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14</a:t>
            </a:r>
            <a:endParaRPr lang="zh-CN" altLang="en-US" sz="3600" kern="10">
              <a:ln w="9525">
                <a:solidFill>
                  <a:srgbClr val="663300"/>
                </a:solidFill>
                <a:round/>
                <a:headEnd/>
                <a:tailEnd/>
              </a:ln>
              <a:solidFill>
                <a:srgbClr val="663300"/>
              </a:solidFill>
              <a:latin typeface="宋体"/>
              <a:ea typeface="宋体"/>
            </a:endParaRPr>
          </a:p>
        </p:txBody>
      </p:sp>
      <p:pic>
        <p:nvPicPr>
          <p:cNvPr id="14" name="Picture 5"/>
          <p:cNvPicPr>
            <a:picLocks noChangeAspect="1" noChangeArrowheads="1"/>
          </p:cNvPicPr>
          <p:nvPr/>
        </p:nvPicPr>
        <p:blipFill>
          <a:blip r:embed="rId6" cstate="print"/>
          <a:srcRect l="54264" t="59593" r="29457" b="18695"/>
          <a:stretch>
            <a:fillRect/>
          </a:stretch>
        </p:blipFill>
        <p:spPr bwMode="auto">
          <a:xfrm>
            <a:off x="395536" y="2787402"/>
            <a:ext cx="2304256" cy="23042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2" name="Picture 2" descr="http://thns.tsinghua.edu.cn/s70094/2002001/CH8/images-ch8/8.2.4a.gif"/>
          <p:cNvPicPr>
            <a:picLocks noChangeAspect="1" noChangeArrowheads="1"/>
          </p:cNvPicPr>
          <p:nvPr/>
        </p:nvPicPr>
        <p:blipFill>
          <a:blip r:embed="rId2" cstate="print"/>
          <a:srcRect/>
          <a:stretch>
            <a:fillRect/>
          </a:stretch>
        </p:blipFill>
        <p:spPr bwMode="auto">
          <a:xfrm>
            <a:off x="5436096" y="404664"/>
            <a:ext cx="3279775" cy="2736850"/>
          </a:xfrm>
          <a:prstGeom prst="rect">
            <a:avLst/>
          </a:prstGeom>
          <a:noFill/>
          <a:ln w="9525" cmpd="sng">
            <a:noFill/>
            <a:miter lim="800000"/>
            <a:headEnd/>
            <a:tailEnd/>
          </a:ln>
        </p:spPr>
      </p:pic>
      <p:sp>
        <p:nvSpPr>
          <p:cNvPr id="18" name="Text Box 6"/>
          <p:cNvSpPr txBox="1">
            <a:spLocks noChangeArrowheads="1"/>
          </p:cNvSpPr>
          <p:nvPr/>
        </p:nvSpPr>
        <p:spPr bwMode="auto">
          <a:xfrm>
            <a:off x="395536" y="476672"/>
            <a:ext cx="4896544" cy="1846659"/>
          </a:xfrm>
          <a:prstGeom prst="rect">
            <a:avLst/>
          </a:prstGeom>
          <a:noFill/>
          <a:ln w="9525" cap="flat" cmpd="sng">
            <a:noFill/>
            <a:bevel/>
            <a:headEnd/>
            <a:tailEnd/>
          </a:ln>
          <a:effectLst/>
        </p:spPr>
        <p:txBody>
          <a:bodyPr wrap="square">
            <a:spAutoFit/>
          </a:bodyPr>
          <a:lstStyle/>
          <a:p>
            <a:pPr marL="457200" indent="-457200">
              <a:buFont typeface="+mj-ea"/>
              <a:buAutoNum type="circleNumDbPlain" startAt="3"/>
            </a:pPr>
            <a:r>
              <a:rPr lang="zh-CN" altLang="en-US" sz="2000" b="1" dirty="0" smtClean="0">
                <a:solidFill>
                  <a:srgbClr val="0000CC"/>
                </a:solidFill>
                <a:sym typeface="Arial" pitchFamily="34" charset="0"/>
              </a:rPr>
              <a:t>缝隙腐蚀 </a:t>
            </a:r>
          </a:p>
          <a:p>
            <a:r>
              <a:rPr lang="zh-CN" dirty="0"/>
              <a:t>　　</a:t>
            </a:r>
            <a:r>
              <a:rPr lang="zh-CN" dirty="0" smtClean="0"/>
              <a:t>缝隙腐蚀</a:t>
            </a:r>
            <a:r>
              <a:rPr lang="zh-CN" dirty="0"/>
              <a:t>损伤是指金属材料由于</a:t>
            </a:r>
            <a:r>
              <a:rPr lang="zh-CN" altLang="en-US" sz="2000" b="1" dirty="0">
                <a:solidFill>
                  <a:srgbClr val="FF3399"/>
                </a:solidFill>
                <a:sym typeface="Arial" pitchFamily="34" charset="0"/>
              </a:rPr>
              <a:t>腐蚀介质进入缝隙并滞留产生电化学腐蚀作用</a:t>
            </a:r>
            <a:r>
              <a:rPr lang="zh-CN" dirty="0"/>
              <a:t>而导致零件的损伤。缝隙腐蚀对缝隙的宽度有一定的要求，一般是几</a:t>
            </a:r>
            <a:r>
              <a:rPr lang="zh-CN" altLang="zh-CN" dirty="0"/>
              <a:t>μm</a:t>
            </a:r>
            <a:r>
              <a:rPr lang="zh-CN" dirty="0"/>
              <a:t>到几百</a:t>
            </a:r>
            <a:r>
              <a:rPr lang="zh-CN" altLang="zh-CN" dirty="0"/>
              <a:t>μm</a:t>
            </a:r>
            <a:r>
              <a:rPr lang="zh-CN" dirty="0"/>
              <a:t>，若缝隙过宽，则不会发生缝隙腐蚀</a:t>
            </a:r>
            <a:r>
              <a:rPr lang="zh-CN" dirty="0" smtClean="0"/>
              <a:t>。</a:t>
            </a:r>
            <a:endParaRPr lang="zh-CN" dirty="0"/>
          </a:p>
        </p:txBody>
      </p:sp>
      <p:pic>
        <p:nvPicPr>
          <p:cNvPr id="4097" name="Picture 1"/>
          <p:cNvPicPr>
            <a:picLocks noChangeAspect="1" noChangeArrowheads="1"/>
          </p:cNvPicPr>
          <p:nvPr/>
        </p:nvPicPr>
        <p:blipFill>
          <a:blip r:embed="rId3" cstate="print"/>
          <a:srcRect l="17419" t="31465" r="16432" b="18333"/>
          <a:stretch>
            <a:fillRect/>
          </a:stretch>
        </p:blipFill>
        <p:spPr bwMode="auto">
          <a:xfrm>
            <a:off x="467544" y="2996952"/>
            <a:ext cx="4608512" cy="2798025"/>
          </a:xfrm>
          <a:prstGeom prst="rect">
            <a:avLst/>
          </a:prstGeom>
          <a:noFill/>
          <a:ln w="9525">
            <a:noFill/>
            <a:miter lim="800000"/>
            <a:headEnd/>
            <a:tailEnd/>
          </a:ln>
        </p:spPr>
      </p:pic>
      <p:sp>
        <p:nvSpPr>
          <p:cNvPr id="20" name="矩形 19"/>
          <p:cNvSpPr/>
          <p:nvPr/>
        </p:nvSpPr>
        <p:spPr>
          <a:xfrm>
            <a:off x="467544" y="2420888"/>
            <a:ext cx="2249334" cy="400110"/>
          </a:xfrm>
          <a:prstGeom prst="rect">
            <a:avLst/>
          </a:prstGeom>
        </p:spPr>
        <p:txBody>
          <a:bodyPr wrap="none">
            <a:spAutoFit/>
          </a:bodyPr>
          <a:lstStyle/>
          <a:p>
            <a:r>
              <a:rPr lang="zh-CN" altLang="en-US" sz="2000" b="1" dirty="0" smtClean="0">
                <a:solidFill>
                  <a:srgbClr val="0000CC"/>
                </a:solidFill>
                <a:sym typeface="Arial" pitchFamily="34" charset="0"/>
              </a:rPr>
              <a:t>缝隙腐蚀形貌特征</a:t>
            </a:r>
            <a:endParaRPr lang="zh-CN" altLang="en-US" dirty="0"/>
          </a:p>
        </p:txBody>
      </p:sp>
      <p:pic>
        <p:nvPicPr>
          <p:cNvPr id="4099" name="Picture 3" descr="c:\DOCUME~1\yangping\APPLIC~1\360se6\USERDA~1\Temp\201201~1.JPG"/>
          <p:cNvPicPr>
            <a:picLocks noChangeAspect="1" noChangeArrowheads="1"/>
          </p:cNvPicPr>
          <p:nvPr/>
        </p:nvPicPr>
        <p:blipFill>
          <a:blip r:embed="rId4" cstate="print"/>
          <a:srcRect/>
          <a:stretch>
            <a:fillRect/>
          </a:stretch>
        </p:blipFill>
        <p:spPr bwMode="auto">
          <a:xfrm>
            <a:off x="5436096" y="3356992"/>
            <a:ext cx="3530169" cy="2520280"/>
          </a:xfrm>
          <a:prstGeom prst="rect">
            <a:avLst/>
          </a:prstGeom>
          <a:noFill/>
        </p:spPr>
      </p:pic>
      <p:sp>
        <p:nvSpPr>
          <p:cNvPr id="22" name="矩形 21"/>
          <p:cNvSpPr/>
          <p:nvPr/>
        </p:nvSpPr>
        <p:spPr>
          <a:xfrm>
            <a:off x="3203848" y="5949280"/>
            <a:ext cx="5724128" cy="369332"/>
          </a:xfrm>
          <a:prstGeom prst="rect">
            <a:avLst/>
          </a:prstGeom>
        </p:spPr>
        <p:txBody>
          <a:bodyPr wrap="square">
            <a:spAutoFit/>
          </a:bodyPr>
          <a:lstStyle/>
          <a:p>
            <a:pPr algn="r"/>
            <a:r>
              <a:rPr lang="en-US" altLang="zh-CN" dirty="0" smtClean="0"/>
              <a:t>New York</a:t>
            </a:r>
            <a:r>
              <a:rPr lang="zh-CN" altLang="en-US" dirty="0" smtClean="0"/>
              <a:t>市布鲁克林大桥的涂层因缝隙腐蚀严重脱落</a:t>
            </a:r>
            <a:endParaRPr lang="zh-CN"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616" name="Group 40"/>
          <p:cNvGraphicFramePr>
            <a:graphicFrameLocks noGrp="1"/>
          </p:cNvGraphicFramePr>
          <p:nvPr/>
        </p:nvGraphicFramePr>
        <p:xfrm>
          <a:off x="539552" y="1700808"/>
          <a:ext cx="7992888" cy="3011424"/>
        </p:xfrm>
        <a:graphic>
          <a:graphicData uri="http://schemas.openxmlformats.org/drawingml/2006/table">
            <a:tbl>
              <a:tblPr/>
              <a:tblGrid>
                <a:gridCol w="2557254"/>
                <a:gridCol w="2469140"/>
                <a:gridCol w="2966494"/>
              </a:tblGrid>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Arial" charset="0"/>
                          <a:ea typeface="宋体" charset="-122"/>
                        </a:rPr>
                        <a:t>工作条件</a:t>
                      </a:r>
                      <a:r>
                        <a:rPr kumimoji="0" lang="zh-CN" altLang="en-US" sz="2400" b="1" i="0" u="none" strike="noStrike" cap="none" normalizeH="0" baseline="0" dirty="0" smtClean="0">
                          <a:ln>
                            <a:noFill/>
                          </a:ln>
                          <a:solidFill>
                            <a:schemeClr val="tx1"/>
                          </a:solidFill>
                          <a:effectLst/>
                          <a:latin typeface="Arial" charset="0"/>
                          <a:ea typeface="宋体" charset="-122"/>
                        </a:rPr>
                        <a:t>（传动）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Arial" charset="0"/>
                          <a:ea typeface="宋体" charset="-122"/>
                        </a:rPr>
                        <a:t>失效形式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outerShdw blurRad="38100" dist="38100" dir="2700000" algn="tl">
                              <a:srgbClr val="000000"/>
                            </a:outerShdw>
                          </a:effectLst>
                          <a:latin typeface="Arial" charset="0"/>
                          <a:ea typeface="宋体" charset="-122"/>
                        </a:rPr>
                        <a:t>性能要求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FFCC99"/>
                    </a:solidFill>
                  </a:tcPr>
                </a:tc>
              </a:tr>
              <a:tr h="744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charset="0"/>
                          <a:ea typeface="宋体" charset="-122"/>
                        </a:rPr>
                        <a:t>交变扭转、</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charset="0"/>
                          <a:ea typeface="宋体" charset="-122"/>
                        </a:rPr>
                        <a:t>旋转弯曲应力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charset="0"/>
                          <a:ea typeface="宋体" charset="-122"/>
                        </a:rPr>
                        <a:t>疲劳断裂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outerShdw blurRad="38100" dist="38100" dir="2700000" algn="tl">
                              <a:srgbClr val="000000"/>
                            </a:outerShdw>
                          </a:effectLst>
                          <a:latin typeface="Arial" charset="0"/>
                          <a:ea typeface="宋体" charset="-122"/>
                        </a:rPr>
                        <a:t>较高强度与较好韧、塑性配合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charset="0"/>
                          <a:ea typeface="宋体" charset="-122"/>
                        </a:rPr>
                        <a:t>轴颈摩擦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charset="0"/>
                          <a:ea typeface="宋体" charset="-122"/>
                        </a:rPr>
                        <a:t>磨  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0000CC"/>
                          </a:solidFill>
                          <a:effectLst>
                            <a:outerShdw blurRad="38100" dist="38100" dir="2700000" algn="tl">
                              <a:srgbClr val="000000"/>
                            </a:outerShdw>
                          </a:effectLst>
                          <a:latin typeface="Arial" charset="0"/>
                          <a:ea typeface="宋体" charset="-122"/>
                        </a:rPr>
                        <a:t>较高疲劳抗力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charset="0"/>
                          <a:ea typeface="宋体" charset="-122"/>
                        </a:rPr>
                        <a:t>冲击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charset="0"/>
                          <a:ea typeface="宋体" charset="-122"/>
                        </a:rPr>
                        <a:t>过载或冲击断裂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0000CC"/>
                          </a:solidFill>
                          <a:effectLst>
                            <a:outerShdw blurRad="38100" dist="38100" dir="2700000" algn="tl">
                              <a:srgbClr val="000000"/>
                            </a:outerShdw>
                          </a:effectLst>
                          <a:latin typeface="Arial" charset="0"/>
                          <a:ea typeface="宋体" charset="-122"/>
                        </a:rPr>
                        <a:t>轴颈耐磨性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矩形 6"/>
          <p:cNvSpPr/>
          <p:nvPr/>
        </p:nvSpPr>
        <p:spPr>
          <a:xfrm>
            <a:off x="467544" y="548680"/>
            <a:ext cx="5500688" cy="579438"/>
          </a:xfrm>
          <a:prstGeom prst="rect">
            <a:avLst/>
          </a:prstGeom>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3</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、轴</a:t>
            </a:r>
            <a:r>
              <a:rPr lang="zh-CN" altLang="en-US" sz="3200" b="1" dirty="0">
                <a:solidFill>
                  <a:srgbClr val="FF3399"/>
                </a:solidFill>
                <a:effectLst>
                  <a:outerShdw blurRad="38100" dist="38100" dir="2700000" algn="tl">
                    <a:srgbClr val="000000">
                      <a:alpha val="43137"/>
                    </a:srgbClr>
                  </a:outerShdw>
                </a:effectLst>
                <a:ea typeface="宋体" pitchFamily="2" charset="-122"/>
              </a:rPr>
              <a:t>类零件的性能要求</a:t>
            </a:r>
            <a:endParaRPr lang="zh-CN" altLang="en-US" sz="3200" dirty="0">
              <a:solidFill>
                <a:srgbClr val="FF3399"/>
              </a:solidFill>
              <a:effectLst>
                <a:outerShdw blurRad="38100" dist="38100" dir="2700000" algn="tl">
                  <a:srgbClr val="000000">
                    <a:alpha val="43137"/>
                  </a:srgbClr>
                </a:outerShdw>
              </a:effectLst>
              <a:ea typeface="宋体" pitchFamily="2" charset="-122"/>
            </a:endParaRPr>
          </a:p>
        </p:txBody>
      </p:sp>
      <p:sp>
        <p:nvSpPr>
          <p:cNvPr id="24617" name="WordArt 41"/>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14</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8313" y="404813"/>
            <a:ext cx="4071937" cy="579437"/>
          </a:xfrm>
          <a:prstGeom prst="rect">
            <a:avLst/>
          </a:prstGeom>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4</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、轴</a:t>
            </a:r>
            <a:r>
              <a:rPr lang="zh-CN" altLang="en-US" sz="3200" b="1" dirty="0">
                <a:solidFill>
                  <a:srgbClr val="FF3399"/>
                </a:solidFill>
                <a:effectLst>
                  <a:outerShdw blurRad="38100" dist="38100" dir="2700000" algn="tl">
                    <a:srgbClr val="000000">
                      <a:alpha val="43137"/>
                    </a:srgbClr>
                  </a:outerShdw>
                </a:effectLst>
                <a:ea typeface="宋体" pitchFamily="2" charset="-122"/>
              </a:rPr>
              <a:t>类零件的选材</a:t>
            </a:r>
            <a:endParaRPr lang="zh-CN" altLang="en-US" sz="3200" dirty="0">
              <a:solidFill>
                <a:srgbClr val="FF3399"/>
              </a:solidFill>
              <a:effectLst>
                <a:outerShdw blurRad="38100" dist="38100" dir="2700000" algn="tl">
                  <a:srgbClr val="000000">
                    <a:alpha val="43137"/>
                  </a:srgbClr>
                </a:outerShdw>
              </a:effectLst>
              <a:ea typeface="宋体" pitchFamily="2" charset="-122"/>
            </a:endParaRPr>
          </a:p>
        </p:txBody>
      </p:sp>
      <p:graphicFrame>
        <p:nvGraphicFramePr>
          <p:cNvPr id="7" name="表格 6"/>
          <p:cNvGraphicFramePr>
            <a:graphicFrameLocks noGrp="1"/>
          </p:cNvGraphicFramePr>
          <p:nvPr/>
        </p:nvGraphicFramePr>
        <p:xfrm>
          <a:off x="395288" y="1125538"/>
          <a:ext cx="2786082" cy="2447927"/>
        </p:xfrm>
        <a:graphic>
          <a:graphicData uri="http://schemas.openxmlformats.org/drawingml/2006/table">
            <a:tbl>
              <a:tblPr/>
              <a:tblGrid>
                <a:gridCol w="2786082"/>
              </a:tblGrid>
              <a:tr h="576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dirty="0" smtClean="0">
                          <a:ln>
                            <a:noFill/>
                          </a:ln>
                          <a:solidFill>
                            <a:srgbClr val="002060"/>
                          </a:solidFill>
                          <a:effectLst>
                            <a:outerShdw blurRad="38100" dist="38100" dir="2700000" algn="tl">
                              <a:srgbClr val="000000">
                                <a:alpha val="43137"/>
                              </a:srgbClr>
                            </a:outerShdw>
                          </a:effectLst>
                          <a:latin typeface="Arial" charset="0"/>
                          <a:ea typeface="宋体" pitchFamily="2" charset="-122"/>
                        </a:rPr>
                        <a:t>性能要求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solidFill>
                      <a:srgbClr val="66FFFF"/>
                    </a:solidFill>
                  </a:tcPr>
                </a:tc>
              </a:tr>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rPr>
                        <a:t>较高强度与较好韧、塑性配合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76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rPr>
                        <a:t>较高疲劳抗力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dirty="0" smtClean="0">
                          <a:ln>
                            <a:noFill/>
                          </a:ln>
                          <a:solidFill>
                            <a:srgbClr val="0000CC"/>
                          </a:solidFill>
                          <a:effectLst>
                            <a:outerShdw blurRad="38100" dist="38100" dir="2700000" algn="tl">
                              <a:srgbClr val="000000">
                                <a:alpha val="43137"/>
                              </a:srgbClr>
                            </a:outerShdw>
                          </a:effectLst>
                          <a:latin typeface="Arial" charset="0"/>
                          <a:ea typeface="宋体" pitchFamily="2" charset="-122"/>
                        </a:rPr>
                        <a:t>轴颈耐磨性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6639" name="矩形 5"/>
          <p:cNvSpPr>
            <a:spLocks noChangeArrowheads="1"/>
          </p:cNvSpPr>
          <p:nvPr/>
        </p:nvSpPr>
        <p:spPr bwMode="auto">
          <a:xfrm>
            <a:off x="395288" y="3789363"/>
            <a:ext cx="4357687" cy="427037"/>
          </a:xfrm>
          <a:prstGeom prst="rect">
            <a:avLst/>
          </a:prstGeom>
          <a:noFill/>
          <a:ln w="9525">
            <a:noFill/>
            <a:miter lim="800000"/>
            <a:headEnd/>
            <a:tailEnd/>
          </a:ln>
        </p:spPr>
        <p:txBody>
          <a:bodyPr>
            <a:spAutoFit/>
          </a:bodyPr>
          <a:lstStyle/>
          <a:p>
            <a:r>
              <a:rPr lang="zh-CN" altLang="en-US" b="1">
                <a:solidFill>
                  <a:srgbClr val="000000"/>
                </a:solidFill>
                <a:latin typeface="华文楷体" pitchFamily="2" charset="-122"/>
                <a:ea typeface="华文楷体" pitchFamily="2" charset="-122"/>
              </a:rPr>
              <a:t>良好</a:t>
            </a:r>
            <a:r>
              <a:rPr lang="zh-CN" altLang="en-US" sz="2200" b="1">
                <a:solidFill>
                  <a:srgbClr val="0000CC"/>
                </a:solidFill>
                <a:effectLst>
                  <a:outerShdw blurRad="38100" dist="38100" dir="2700000" algn="tl">
                    <a:srgbClr val="000000"/>
                  </a:outerShdw>
                </a:effectLst>
              </a:rPr>
              <a:t>切削加工性能</a:t>
            </a:r>
            <a:r>
              <a:rPr lang="en-US" altLang="zh-CN" b="1">
                <a:solidFill>
                  <a:srgbClr val="000000"/>
                </a:solidFill>
                <a:latin typeface="华文楷体" pitchFamily="2" charset="-122"/>
                <a:ea typeface="华文楷体" pitchFamily="2" charset="-122"/>
              </a:rPr>
              <a:t>, </a:t>
            </a:r>
            <a:r>
              <a:rPr lang="zh-CN" altLang="en-US" b="1">
                <a:solidFill>
                  <a:srgbClr val="000000"/>
                </a:solidFill>
                <a:latin typeface="华文楷体" pitchFamily="2" charset="-122"/>
                <a:ea typeface="华文楷体" pitchFamily="2" charset="-122"/>
              </a:rPr>
              <a:t>价格便宜。</a:t>
            </a:r>
          </a:p>
        </p:txBody>
      </p:sp>
      <p:sp>
        <p:nvSpPr>
          <p:cNvPr id="26640" name="矩形 8"/>
          <p:cNvSpPr>
            <a:spLocks noChangeArrowheads="1"/>
          </p:cNvSpPr>
          <p:nvPr/>
        </p:nvSpPr>
        <p:spPr bwMode="auto">
          <a:xfrm>
            <a:off x="3276600" y="1773238"/>
            <a:ext cx="5286375" cy="641350"/>
          </a:xfrm>
          <a:prstGeom prst="rect">
            <a:avLst/>
          </a:prstGeom>
          <a:noFill/>
          <a:ln w="9525">
            <a:noFill/>
            <a:miter lim="800000"/>
            <a:headEnd/>
            <a:tailEnd/>
          </a:ln>
        </p:spPr>
        <p:txBody>
          <a:bodyPr>
            <a:spAutoFit/>
          </a:bodyPr>
          <a:lstStyle/>
          <a:p>
            <a:r>
              <a:rPr lang="zh-CN" altLang="en-US" b="1">
                <a:solidFill>
                  <a:srgbClr val="000000"/>
                </a:solidFill>
                <a:latin typeface="华文楷体" pitchFamily="2" charset="-122"/>
                <a:ea typeface="华文楷体" pitchFamily="2" charset="-122"/>
              </a:rPr>
              <a:t>良好的综合机械性能，足够强度、塑性和一定韧性</a:t>
            </a:r>
            <a:r>
              <a:rPr lang="en-US" altLang="zh-CN" b="1">
                <a:solidFill>
                  <a:srgbClr val="000000"/>
                </a:solidFill>
                <a:latin typeface="华文楷体" pitchFamily="2" charset="-122"/>
                <a:ea typeface="华文楷体" pitchFamily="2" charset="-122"/>
              </a:rPr>
              <a:t>, </a:t>
            </a:r>
            <a:r>
              <a:rPr lang="zh-CN" altLang="en-US" b="1">
                <a:solidFill>
                  <a:srgbClr val="000000"/>
                </a:solidFill>
                <a:latin typeface="华文楷体" pitchFamily="2" charset="-122"/>
                <a:ea typeface="华文楷体" pitchFamily="2" charset="-122"/>
              </a:rPr>
              <a:t>以防过载断裂、冲击断裂；</a:t>
            </a:r>
            <a:endParaRPr lang="zh-CN" altLang="en-US" b="1">
              <a:latin typeface="华文楷体" pitchFamily="2" charset="-122"/>
              <a:ea typeface="华文楷体" pitchFamily="2" charset="-122"/>
            </a:endParaRPr>
          </a:p>
        </p:txBody>
      </p:sp>
      <p:sp>
        <p:nvSpPr>
          <p:cNvPr id="26641" name="矩形 9"/>
          <p:cNvSpPr>
            <a:spLocks noChangeArrowheads="1"/>
          </p:cNvSpPr>
          <p:nvPr/>
        </p:nvSpPr>
        <p:spPr bwMode="auto">
          <a:xfrm>
            <a:off x="3276600" y="2492375"/>
            <a:ext cx="5543550" cy="366713"/>
          </a:xfrm>
          <a:prstGeom prst="rect">
            <a:avLst/>
          </a:prstGeom>
          <a:noFill/>
          <a:ln w="9525">
            <a:noFill/>
            <a:miter lim="800000"/>
            <a:headEnd/>
            <a:tailEnd/>
          </a:ln>
        </p:spPr>
        <p:txBody>
          <a:bodyPr>
            <a:spAutoFit/>
          </a:bodyPr>
          <a:lstStyle/>
          <a:p>
            <a:r>
              <a:rPr lang="zh-CN" altLang="en-US" b="1">
                <a:solidFill>
                  <a:srgbClr val="000000"/>
                </a:solidFill>
                <a:latin typeface="华文楷体" pitchFamily="2" charset="-122"/>
                <a:ea typeface="华文楷体" pitchFamily="2" charset="-122"/>
              </a:rPr>
              <a:t>高疲劳强度</a:t>
            </a:r>
            <a:r>
              <a:rPr lang="en-US" altLang="zh-CN" b="1">
                <a:solidFill>
                  <a:srgbClr val="000000"/>
                </a:solidFill>
                <a:latin typeface="华文楷体" pitchFamily="2" charset="-122"/>
                <a:ea typeface="华文楷体" pitchFamily="2" charset="-122"/>
              </a:rPr>
              <a:t>, </a:t>
            </a:r>
            <a:r>
              <a:rPr lang="zh-CN" altLang="en-US" b="1">
                <a:solidFill>
                  <a:srgbClr val="000000"/>
                </a:solidFill>
                <a:latin typeface="华文楷体" pitchFamily="2" charset="-122"/>
                <a:ea typeface="华文楷体" pitchFamily="2" charset="-122"/>
              </a:rPr>
              <a:t>对应力集中敏感性低</a:t>
            </a:r>
            <a:r>
              <a:rPr lang="en-US" altLang="zh-CN" b="1">
                <a:solidFill>
                  <a:srgbClr val="000000"/>
                </a:solidFill>
                <a:latin typeface="华文楷体" pitchFamily="2" charset="-122"/>
                <a:ea typeface="华文楷体" pitchFamily="2" charset="-122"/>
              </a:rPr>
              <a:t>, </a:t>
            </a:r>
            <a:r>
              <a:rPr lang="zh-CN" altLang="en-US" b="1">
                <a:solidFill>
                  <a:srgbClr val="000000"/>
                </a:solidFill>
                <a:latin typeface="华文楷体" pitchFamily="2" charset="-122"/>
                <a:ea typeface="华文楷体" pitchFamily="2" charset="-122"/>
              </a:rPr>
              <a:t>以防疲劳断裂；</a:t>
            </a:r>
          </a:p>
        </p:txBody>
      </p:sp>
      <p:sp>
        <p:nvSpPr>
          <p:cNvPr id="26642" name="矩形 10"/>
          <p:cNvSpPr>
            <a:spLocks noChangeArrowheads="1"/>
          </p:cNvSpPr>
          <p:nvPr/>
        </p:nvSpPr>
        <p:spPr bwMode="auto">
          <a:xfrm>
            <a:off x="3276600" y="3068638"/>
            <a:ext cx="5429250" cy="641350"/>
          </a:xfrm>
          <a:prstGeom prst="rect">
            <a:avLst/>
          </a:prstGeom>
          <a:noFill/>
          <a:ln w="9525">
            <a:noFill/>
            <a:miter lim="800000"/>
            <a:headEnd/>
            <a:tailEnd/>
          </a:ln>
        </p:spPr>
        <p:txBody>
          <a:bodyPr>
            <a:spAutoFit/>
          </a:bodyPr>
          <a:lstStyle/>
          <a:p>
            <a:r>
              <a:rPr lang="zh-CN" altLang="en-US" b="1">
                <a:solidFill>
                  <a:srgbClr val="000000"/>
                </a:solidFill>
                <a:latin typeface="华文楷体" pitchFamily="2" charset="-122"/>
                <a:ea typeface="华文楷体" pitchFamily="2" charset="-122"/>
              </a:rPr>
              <a:t>足够淬透性</a:t>
            </a:r>
            <a:r>
              <a:rPr lang="en-US" altLang="zh-CN" b="1">
                <a:solidFill>
                  <a:srgbClr val="000000"/>
                </a:solidFill>
                <a:latin typeface="华文楷体" pitchFamily="2" charset="-122"/>
                <a:ea typeface="华文楷体" pitchFamily="2" charset="-122"/>
              </a:rPr>
              <a:t>, </a:t>
            </a:r>
            <a:r>
              <a:rPr lang="zh-CN" altLang="en-US" b="1">
                <a:solidFill>
                  <a:srgbClr val="000000"/>
                </a:solidFill>
                <a:latin typeface="华文楷体" pitchFamily="2" charset="-122"/>
                <a:ea typeface="华文楷体" pitchFamily="2" charset="-122"/>
              </a:rPr>
              <a:t>热处理后表面要有高硬度、高耐磨性</a:t>
            </a:r>
            <a:r>
              <a:rPr lang="en-US" altLang="zh-CN" b="1">
                <a:solidFill>
                  <a:srgbClr val="000000"/>
                </a:solidFill>
                <a:latin typeface="华文楷体" pitchFamily="2" charset="-122"/>
                <a:ea typeface="华文楷体" pitchFamily="2" charset="-122"/>
              </a:rPr>
              <a:t>, </a:t>
            </a:r>
            <a:r>
              <a:rPr lang="zh-CN" altLang="en-US" b="1">
                <a:solidFill>
                  <a:srgbClr val="000000"/>
                </a:solidFill>
                <a:latin typeface="华文楷体" pitchFamily="2" charset="-122"/>
                <a:ea typeface="华文楷体" pitchFamily="2" charset="-122"/>
              </a:rPr>
              <a:t>以防磨损失效；</a:t>
            </a:r>
          </a:p>
        </p:txBody>
      </p:sp>
      <p:grpSp>
        <p:nvGrpSpPr>
          <p:cNvPr id="2" name="Group 23"/>
          <p:cNvGrpSpPr>
            <a:grpSpLocks/>
          </p:cNvGrpSpPr>
          <p:nvPr/>
        </p:nvGrpSpPr>
        <p:grpSpPr bwMode="auto">
          <a:xfrm>
            <a:off x="285750" y="4437112"/>
            <a:ext cx="8501063" cy="1717675"/>
            <a:chOff x="180" y="3015"/>
            <a:chExt cx="5355" cy="1082"/>
          </a:xfrm>
        </p:grpSpPr>
        <p:sp>
          <p:nvSpPr>
            <p:cNvPr id="26643" name="矩形 4"/>
            <p:cNvSpPr>
              <a:spLocks noChangeArrowheads="1"/>
            </p:cNvSpPr>
            <p:nvPr/>
          </p:nvSpPr>
          <p:spPr bwMode="auto">
            <a:xfrm>
              <a:off x="1035" y="3015"/>
              <a:ext cx="4365" cy="523"/>
            </a:xfrm>
            <a:prstGeom prst="rect">
              <a:avLst/>
            </a:prstGeom>
            <a:noFill/>
            <a:ln w="9525">
              <a:noFill/>
              <a:miter lim="800000"/>
              <a:headEnd/>
              <a:tailEnd/>
            </a:ln>
          </p:spPr>
          <p:txBody>
            <a:bodyPr>
              <a:spAutoFit/>
            </a:bodyPr>
            <a:lstStyle/>
            <a:p>
              <a:pPr algn="just"/>
              <a:r>
                <a:rPr lang="zh-CN" altLang="en-US" sz="2400" dirty="0"/>
                <a:t>    </a:t>
              </a:r>
              <a:r>
                <a:rPr lang="zh-CN" altLang="en-US" sz="2400" b="1" dirty="0">
                  <a:solidFill>
                    <a:srgbClr val="FF3399"/>
                  </a:solidFill>
                </a:rPr>
                <a:t>经锻造或轧制的低、中碳钢或合金钢制造（兼顾强度和韧性，同时考虑疲劳抗力）</a:t>
              </a:r>
              <a:endParaRPr lang="en-US" altLang="zh-CN" sz="2400" b="1" dirty="0">
                <a:solidFill>
                  <a:srgbClr val="FF3399"/>
                </a:solidFill>
              </a:endParaRPr>
            </a:p>
          </p:txBody>
        </p:sp>
        <p:sp>
          <p:nvSpPr>
            <p:cNvPr id="13" name="矩形 12"/>
            <p:cNvSpPr/>
            <p:nvPr/>
          </p:nvSpPr>
          <p:spPr>
            <a:xfrm>
              <a:off x="180" y="3105"/>
              <a:ext cx="720" cy="330"/>
            </a:xfrm>
            <a:prstGeom prst="rect">
              <a:avLst/>
            </a:prstGeom>
            <a:solidFill>
              <a:srgbClr val="66FFFF"/>
            </a:solidFill>
          </p:spPr>
          <p:txBody>
            <a:bodyPr>
              <a:spAutoFit/>
            </a:bodyPr>
            <a:lstStyle/>
            <a:p>
              <a:pPr algn="ctr">
                <a:defRPr/>
              </a:pPr>
              <a:r>
                <a:rPr lang="zh-CN" altLang="en-US" sz="2800" b="1" dirty="0">
                  <a:solidFill>
                    <a:srgbClr val="0000CC"/>
                  </a:solidFill>
                  <a:effectLst>
                    <a:outerShdw blurRad="38100" dist="38100" dir="2700000" algn="tl">
                      <a:srgbClr val="000000">
                        <a:alpha val="43137"/>
                      </a:srgbClr>
                    </a:outerShdw>
                  </a:effectLst>
                  <a:ea typeface="宋体" pitchFamily="2" charset="-122"/>
                </a:rPr>
                <a:t>考 </a:t>
              </a:r>
              <a:r>
                <a:rPr lang="zh-CN" altLang="en-US" sz="2800" b="1" dirty="0">
                  <a:solidFill>
                    <a:srgbClr val="0000CC"/>
                  </a:solidFill>
                  <a:effectLst>
                    <a:outerShdw blurRad="38100" dist="38100" dir="2700000" algn="tl">
                      <a:srgbClr val="000000">
                        <a:alpha val="43137"/>
                      </a:srgbClr>
                    </a:outerShdw>
                  </a:effectLst>
                  <a:ea typeface="宋体" pitchFamily="2" charset="-122"/>
                </a:rPr>
                <a:t>虑</a:t>
              </a:r>
              <a:endParaRPr lang="zh-CN" altLang="en-US" sz="2800" b="1" dirty="0">
                <a:solidFill>
                  <a:srgbClr val="0000CC"/>
                </a:solidFill>
                <a:effectLst>
                  <a:outerShdw blurRad="38100" dist="38100" dir="2700000" algn="tl">
                    <a:srgbClr val="000000">
                      <a:alpha val="43137"/>
                    </a:srgbClr>
                  </a:outerShdw>
                </a:effectLst>
                <a:ea typeface="宋体" pitchFamily="2" charset="-122"/>
              </a:endParaRPr>
            </a:p>
          </p:txBody>
        </p:sp>
        <p:sp>
          <p:nvSpPr>
            <p:cNvPr id="26645" name="矩形 13"/>
            <p:cNvSpPr>
              <a:spLocks noChangeArrowheads="1"/>
            </p:cNvSpPr>
            <p:nvPr/>
          </p:nvSpPr>
          <p:spPr bwMode="auto">
            <a:xfrm>
              <a:off x="315" y="3690"/>
              <a:ext cx="5220" cy="407"/>
            </a:xfrm>
            <a:prstGeom prst="rect">
              <a:avLst/>
            </a:prstGeom>
            <a:solidFill>
              <a:srgbClr val="FFCCCC"/>
            </a:solidFill>
            <a:ln w="9525">
              <a:solidFill>
                <a:srgbClr val="C00000"/>
              </a:solidFill>
              <a:miter lim="800000"/>
              <a:headEnd/>
              <a:tailEnd/>
            </a:ln>
          </p:spPr>
          <p:txBody>
            <a:bodyPr>
              <a:spAutoFit/>
            </a:bodyPr>
            <a:lstStyle/>
            <a:p>
              <a:r>
                <a:rPr lang="zh-CN" altLang="en-US" b="1"/>
                <a:t>     根据载荷大小、类型等决定。主要受扭转、弯曲的轴，可不用淬透性高的钢种；受轴向载荷轴，因心部受力较大，应具有较高淬透性。</a:t>
              </a:r>
            </a:p>
          </p:txBody>
        </p:sp>
      </p:grpSp>
      <p:sp>
        <p:nvSpPr>
          <p:cNvPr id="26648" name="WordArt 24"/>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15</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77" name="Group 29"/>
          <p:cNvGraphicFramePr>
            <a:graphicFrameLocks noGrp="1"/>
          </p:cNvGraphicFramePr>
          <p:nvPr/>
        </p:nvGraphicFramePr>
        <p:xfrm>
          <a:off x="428625" y="764704"/>
          <a:ext cx="8143875" cy="3017520"/>
        </p:xfrm>
        <a:graphic>
          <a:graphicData uri="http://schemas.openxmlformats.org/drawingml/2006/table">
            <a:tbl>
              <a:tblPr/>
              <a:tblGrid>
                <a:gridCol w="1030288"/>
                <a:gridCol w="1177925"/>
                <a:gridCol w="2001837"/>
                <a:gridCol w="3933825"/>
              </a:tblGrid>
              <a:tr h="504825">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smtClean="0">
                        <a:ln>
                          <a:noFill/>
                        </a:ln>
                        <a:solidFill>
                          <a:schemeClr val="tx1"/>
                        </a:solidFill>
                        <a:effectLst/>
                        <a:latin typeface="宋体" charset="-122"/>
                        <a:ea typeface="宋体"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宋体" charset="-122"/>
                          <a:ea typeface="宋体" charset="-122"/>
                        </a:rPr>
                        <a:t>速度</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宋体" charset="-122"/>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宋体" charset="-122"/>
                          <a:ea typeface="宋体" charset="-122"/>
                        </a:rPr>
                        <a:t>载荷</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宋体" charset="-122"/>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宋体" charset="-122"/>
                          <a:ea typeface="宋体" charset="-122"/>
                        </a:rPr>
                        <a:t>冲击</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宋体" charset="-122"/>
                          <a:ea typeface="宋体" charset="-122"/>
                        </a:rPr>
                        <a:t>磨损</a:t>
                      </a:r>
                      <a:r>
                        <a:rPr kumimoji="0" lang="zh-CN" altLang="en-US" sz="2400" b="0" i="0" u="none" strike="noStrike" cap="none" normalizeH="0" baseline="0" smtClean="0">
                          <a:ln>
                            <a:noFill/>
                          </a:ln>
                          <a:solidFill>
                            <a:schemeClr val="tx1"/>
                          </a:solidFill>
                          <a:effectLst/>
                          <a:latin typeface="Arial" charset="0"/>
                          <a:ea typeface="宋体" charset="-122"/>
                        </a:rPr>
                        <a:t> </a:t>
                      </a:r>
                    </a:p>
                  </a:txBody>
                  <a:tcPr horzOverflow="overflow">
                    <a:lnL w="28575" cap="flat" cmpd="sng" algn="ctr">
                      <a:solidFill>
                        <a:srgbClr val="FF3300"/>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charset="-122"/>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smtClean="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smtClean="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smtClean="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smtClean="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smtClean="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smtClean="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charset="-122"/>
                        </a:rPr>
                        <a:t> </a:t>
                      </a:r>
                      <a:r>
                        <a:rPr kumimoji="0" lang="zh-CN" altLang="en-US" sz="2400" b="1" i="0" u="none" strike="noStrike" cap="none" normalizeH="0" baseline="0" smtClean="0">
                          <a:ln>
                            <a:noFill/>
                          </a:ln>
                          <a:solidFill>
                            <a:srgbClr val="FF3399"/>
                          </a:solidFill>
                          <a:effectLst/>
                          <a:latin typeface="Arial" charset="0"/>
                          <a:ea typeface="宋体" charset="-122"/>
                        </a:rPr>
                        <a:t>大</a:t>
                      </a:r>
                      <a:r>
                        <a:rPr kumimoji="0" lang="zh-CN" altLang="en-US" sz="2400" b="0" i="0" u="none" strike="noStrike" cap="none" normalizeH="0" baseline="0" smtClean="0">
                          <a:ln>
                            <a:noFill/>
                          </a:ln>
                          <a:solidFill>
                            <a:schemeClr val="tx1"/>
                          </a:solidFill>
                          <a:effectLst/>
                          <a:latin typeface="Arial" charset="0"/>
                          <a:ea typeface="宋体" charset="-122"/>
                        </a:rPr>
                        <a:t> </a:t>
                      </a: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宋体" charset="-122"/>
                          <a:ea typeface="宋体" charset="-122"/>
                        </a:rPr>
                        <a:t>钢种类别 </a:t>
                      </a:r>
                      <a:endParaRPr kumimoji="0" lang="zh-CN" altLang="en-US" sz="24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宋体" charset="-122"/>
                          <a:ea typeface="宋体" charset="-122"/>
                        </a:rPr>
                        <a:t>热处理工艺 </a:t>
                      </a:r>
                      <a:endParaRPr kumimoji="0" lang="zh-CN" altLang="en-US" sz="24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935038">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rgbClr val="FF3399"/>
                        </a:solidFill>
                        <a:effectLst/>
                        <a:latin typeface="宋体" charset="-122"/>
                        <a:ea typeface="宋体"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3399"/>
                          </a:solidFill>
                          <a:effectLst/>
                          <a:latin typeface="宋体" charset="-122"/>
                          <a:ea typeface="宋体" charset="-122"/>
                        </a:rPr>
                        <a:t>中碳钢 </a:t>
                      </a:r>
                      <a:endParaRPr kumimoji="0" lang="zh-CN" altLang="en-US" sz="2400" b="1" i="0" u="none" strike="noStrike" cap="none" normalizeH="0" baseline="0" smtClean="0">
                        <a:ln>
                          <a:noFill/>
                        </a:ln>
                        <a:solidFill>
                          <a:srgbClr val="FF3399"/>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宋体" charset="-122"/>
                          <a:ea typeface="宋体" charset="-122"/>
                        </a:rPr>
                        <a:t>调质处理（淬火</a:t>
                      </a:r>
                      <a:r>
                        <a:rPr kumimoji="0" lang="en-US" altLang="zh-CN" sz="2400" b="0" i="0" u="none" strike="noStrike" cap="none" normalizeH="0" baseline="0" smtClean="0">
                          <a:ln>
                            <a:noFill/>
                          </a:ln>
                          <a:solidFill>
                            <a:schemeClr val="tx1"/>
                          </a:solidFill>
                          <a:effectLst/>
                          <a:latin typeface="Arial" charset="0"/>
                          <a:ea typeface="宋体" charset="-122"/>
                        </a:rPr>
                        <a:t>+</a:t>
                      </a:r>
                      <a:r>
                        <a:rPr kumimoji="0" lang="zh-CN" altLang="en-US" sz="2400" b="0" i="0" u="none" strike="noStrike" cap="none" normalizeH="0" baseline="0" smtClean="0">
                          <a:ln>
                            <a:noFill/>
                          </a:ln>
                          <a:solidFill>
                            <a:schemeClr val="tx1"/>
                          </a:solidFill>
                          <a:effectLst/>
                          <a:latin typeface="宋体" charset="-122"/>
                          <a:ea typeface="宋体" charset="-122"/>
                        </a:rPr>
                        <a:t>高温回火）</a:t>
                      </a:r>
                      <a:r>
                        <a:rPr kumimoji="0" lang="en-US" altLang="zh-CN" sz="2400" b="0" i="0" u="none" strike="noStrike" cap="none" normalizeH="0" baseline="0" smtClean="0">
                          <a:ln>
                            <a:noFill/>
                          </a:ln>
                          <a:solidFill>
                            <a:schemeClr val="tx1"/>
                          </a:solidFill>
                          <a:effectLst/>
                          <a:latin typeface="Arial" charset="0"/>
                          <a:ea typeface="宋体" charset="-122"/>
                        </a:rPr>
                        <a:t>+</a:t>
                      </a:r>
                      <a:r>
                        <a:rPr kumimoji="0" lang="zh-CN" altLang="en-US" sz="2400" b="0" i="0" u="none" strike="noStrike" cap="none" normalizeH="0" baseline="0" smtClean="0">
                          <a:ln>
                            <a:noFill/>
                          </a:ln>
                          <a:solidFill>
                            <a:schemeClr val="tx1"/>
                          </a:solidFill>
                          <a:effectLst/>
                          <a:latin typeface="宋体" charset="-122"/>
                          <a:ea typeface="宋体" charset="-122"/>
                        </a:rPr>
                        <a:t>表面淬火</a:t>
                      </a:r>
                      <a:r>
                        <a:rPr kumimoji="0" lang="en-US" altLang="zh-CN" sz="2400" b="0" i="0" u="none" strike="noStrike" cap="none" normalizeH="0" baseline="0" smtClean="0">
                          <a:ln>
                            <a:noFill/>
                          </a:ln>
                          <a:solidFill>
                            <a:schemeClr val="tx1"/>
                          </a:solidFill>
                          <a:effectLst/>
                          <a:latin typeface="Arial" charset="0"/>
                          <a:ea typeface="宋体" charset="-122"/>
                        </a:rPr>
                        <a:t>+</a:t>
                      </a:r>
                      <a:r>
                        <a:rPr kumimoji="0" lang="zh-CN" altLang="en-US" sz="2400" b="0" i="0" u="none" strike="noStrike" cap="none" normalizeH="0" baseline="0" smtClean="0">
                          <a:ln>
                            <a:noFill/>
                          </a:ln>
                          <a:solidFill>
                            <a:schemeClr val="tx1"/>
                          </a:solidFill>
                          <a:effectLst/>
                          <a:latin typeface="宋体" charset="-122"/>
                          <a:ea typeface="宋体" charset="-122"/>
                        </a:rPr>
                        <a:t>低温回火</a:t>
                      </a:r>
                      <a:endParaRPr kumimoji="0" lang="en-US" altLang="zh-CN" sz="2400" b="0" i="0" u="none" strike="noStrike" cap="none" normalizeH="0" baseline="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93662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rgbClr val="FF3399"/>
                        </a:solidFill>
                        <a:effectLst/>
                        <a:latin typeface="宋体" charset="-122"/>
                        <a:ea typeface="宋体"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3399"/>
                          </a:solidFill>
                          <a:effectLst/>
                          <a:latin typeface="宋体" charset="-122"/>
                          <a:ea typeface="宋体" charset="-122"/>
                        </a:rPr>
                        <a:t>合金调质钢 </a:t>
                      </a:r>
                      <a:endParaRPr kumimoji="0" lang="zh-CN" altLang="en-US" sz="2400" b="1" i="0" u="none" strike="noStrike" cap="none" normalizeH="0" baseline="0" smtClean="0">
                        <a:ln>
                          <a:noFill/>
                        </a:ln>
                        <a:solidFill>
                          <a:srgbClr val="FF3399"/>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宋体" charset="-122"/>
                          <a:ea typeface="宋体" charset="-122"/>
                        </a:rPr>
                        <a:t>调质处理（淬火</a:t>
                      </a:r>
                      <a:r>
                        <a:rPr kumimoji="0" lang="en-US" altLang="zh-CN" sz="2400" b="0" i="0" u="none" strike="noStrike" cap="none" normalizeH="0" baseline="0" smtClean="0">
                          <a:ln>
                            <a:noFill/>
                          </a:ln>
                          <a:solidFill>
                            <a:schemeClr val="tx1"/>
                          </a:solidFill>
                          <a:effectLst/>
                          <a:latin typeface="Arial" charset="0"/>
                          <a:ea typeface="宋体" charset="-122"/>
                        </a:rPr>
                        <a:t>+</a:t>
                      </a:r>
                      <a:r>
                        <a:rPr kumimoji="0" lang="zh-CN" altLang="en-US" sz="2400" b="0" i="0" u="none" strike="noStrike" cap="none" normalizeH="0" baseline="0" smtClean="0">
                          <a:ln>
                            <a:noFill/>
                          </a:ln>
                          <a:solidFill>
                            <a:schemeClr val="tx1"/>
                          </a:solidFill>
                          <a:effectLst/>
                          <a:latin typeface="宋体" charset="-122"/>
                          <a:ea typeface="宋体" charset="-122"/>
                        </a:rPr>
                        <a:t>高温回火）</a:t>
                      </a:r>
                      <a:r>
                        <a:rPr kumimoji="0" lang="en-US" altLang="zh-CN" sz="2400" b="0" i="0" u="none" strike="noStrike" cap="none" normalizeH="0" baseline="0" smtClean="0">
                          <a:ln>
                            <a:noFill/>
                          </a:ln>
                          <a:solidFill>
                            <a:schemeClr val="tx1"/>
                          </a:solidFill>
                          <a:effectLst/>
                          <a:latin typeface="Arial" charset="0"/>
                          <a:ea typeface="宋体" charset="-122"/>
                        </a:rPr>
                        <a:t>+</a:t>
                      </a:r>
                      <a:r>
                        <a:rPr kumimoji="0" lang="zh-CN" altLang="en-US" sz="2400" b="0" i="0" u="none" strike="noStrike" cap="none" normalizeH="0" baseline="0" smtClean="0">
                          <a:ln>
                            <a:noFill/>
                          </a:ln>
                          <a:solidFill>
                            <a:schemeClr val="tx1"/>
                          </a:solidFill>
                          <a:effectLst/>
                          <a:latin typeface="宋体" charset="-122"/>
                          <a:ea typeface="宋体" charset="-122"/>
                        </a:rPr>
                        <a:t>表面淬火</a:t>
                      </a:r>
                      <a:r>
                        <a:rPr kumimoji="0" lang="en-US" altLang="zh-CN" sz="2400" b="0" i="0" u="none" strike="noStrike" cap="none" normalizeH="0" baseline="0" smtClean="0">
                          <a:ln>
                            <a:noFill/>
                          </a:ln>
                          <a:solidFill>
                            <a:schemeClr val="tx1"/>
                          </a:solidFill>
                          <a:effectLst/>
                          <a:latin typeface="Arial" charset="0"/>
                          <a:ea typeface="宋体" charset="-122"/>
                        </a:rPr>
                        <a:t>+</a:t>
                      </a:r>
                      <a:r>
                        <a:rPr kumimoji="0" lang="zh-CN" altLang="en-US" sz="2400" b="0" i="0" u="none" strike="noStrike" cap="none" normalizeH="0" baseline="0" smtClean="0">
                          <a:ln>
                            <a:noFill/>
                          </a:ln>
                          <a:solidFill>
                            <a:schemeClr val="tx1"/>
                          </a:solidFill>
                          <a:effectLst/>
                          <a:latin typeface="宋体" charset="-122"/>
                          <a:ea typeface="宋体" charset="-122"/>
                        </a:rPr>
                        <a:t>低温回火</a:t>
                      </a:r>
                      <a:r>
                        <a:rPr kumimoji="0" lang="zh-CN" altLang="en-US" sz="2400" b="0" i="0" u="none" strike="noStrike" cap="none" normalizeH="0" baseline="0" smtClean="0">
                          <a:ln>
                            <a:noFill/>
                          </a:ln>
                          <a:solidFill>
                            <a:schemeClr val="tx1"/>
                          </a:solidFill>
                          <a:effectLst/>
                          <a:latin typeface="Arial" charset="0"/>
                          <a:ea typeface="宋体" charset="-122"/>
                        </a:rPr>
                        <a:t> </a:t>
                      </a: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r>
              <a:tr h="4318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3399"/>
                          </a:solidFill>
                          <a:effectLst/>
                          <a:latin typeface="宋体" charset="-122"/>
                          <a:ea typeface="宋体" charset="-122"/>
                        </a:rPr>
                        <a:t>合金渗碳钢</a:t>
                      </a:r>
                      <a:endParaRPr kumimoji="0" lang="zh-CN" altLang="en-US" sz="2400" b="1" i="0" u="none" strike="noStrike" cap="none" normalizeH="0" baseline="0" smtClean="0">
                        <a:ln>
                          <a:noFill/>
                        </a:ln>
                        <a:solidFill>
                          <a:srgbClr val="FF3399"/>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宋体" charset="-122"/>
                          <a:ea typeface="宋体" charset="-122"/>
                        </a:rPr>
                        <a:t>渗碳</a:t>
                      </a:r>
                      <a:r>
                        <a:rPr kumimoji="0" lang="en-US" altLang="zh-CN" sz="2400" b="0" i="0" u="none" strike="noStrike" cap="none" normalizeH="0" baseline="0" dirty="0" smtClean="0">
                          <a:ln>
                            <a:noFill/>
                          </a:ln>
                          <a:solidFill>
                            <a:schemeClr val="tx1"/>
                          </a:solidFill>
                          <a:effectLst/>
                          <a:latin typeface="Arial" charset="0"/>
                          <a:ea typeface="宋体" charset="-122"/>
                        </a:rPr>
                        <a:t>+</a:t>
                      </a:r>
                      <a:r>
                        <a:rPr kumimoji="0" lang="zh-CN" altLang="en-US" sz="2400" b="0" i="0" u="none" strike="noStrike" cap="none" normalizeH="0" baseline="0" dirty="0" smtClean="0">
                          <a:ln>
                            <a:noFill/>
                          </a:ln>
                          <a:solidFill>
                            <a:schemeClr val="tx1"/>
                          </a:solidFill>
                          <a:effectLst/>
                          <a:latin typeface="宋体" charset="-122"/>
                          <a:ea typeface="宋体" charset="-122"/>
                        </a:rPr>
                        <a:t>淬火</a:t>
                      </a:r>
                      <a:r>
                        <a:rPr kumimoji="0" lang="en-US" altLang="zh-CN" sz="2400" b="0" i="0" u="none" strike="noStrike" cap="none" normalizeH="0" baseline="0" dirty="0" smtClean="0">
                          <a:ln>
                            <a:noFill/>
                          </a:ln>
                          <a:solidFill>
                            <a:schemeClr val="tx1"/>
                          </a:solidFill>
                          <a:effectLst/>
                          <a:latin typeface="Arial" charset="0"/>
                          <a:ea typeface="宋体" charset="-122"/>
                        </a:rPr>
                        <a:t>+</a:t>
                      </a:r>
                      <a:r>
                        <a:rPr kumimoji="0" lang="zh-CN" altLang="en-US" sz="2400" b="0" i="0" u="none" strike="noStrike" cap="none" normalizeH="0" baseline="0" dirty="0" smtClean="0">
                          <a:ln>
                            <a:noFill/>
                          </a:ln>
                          <a:solidFill>
                            <a:schemeClr val="tx1"/>
                          </a:solidFill>
                          <a:effectLst/>
                          <a:latin typeface="宋体" charset="-122"/>
                          <a:ea typeface="宋体" charset="-122"/>
                        </a:rPr>
                        <a:t>低温回火</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horzOverflow="overflow">
                    <a:lnL w="19050" cap="flat" cmpd="sng" algn="ctr">
                      <a:solidFill>
                        <a:srgbClr val="0000FF"/>
                      </a:solidFill>
                      <a:prstDash val="solid"/>
                      <a:round/>
                      <a:headEnd type="none" w="med" len="med"/>
                      <a:tailEnd type="none" w="med" len="med"/>
                    </a:lnL>
                    <a:lnR w="28575" cap="flat" cmpd="sng" algn="ctr">
                      <a:solidFill>
                        <a:srgbClr val="FF3300"/>
                      </a:solidFill>
                      <a:prstDash val="solid"/>
                      <a:round/>
                      <a:headEnd type="none" w="med" len="med"/>
                      <a:tailEnd type="none" w="med" len="med"/>
                    </a:lnR>
                    <a:lnT w="19050" cap="flat" cmpd="sng" algn="ctr">
                      <a:solidFill>
                        <a:srgbClr val="0000FF"/>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noFill/>
                  </a:tcPr>
                </a:tc>
              </a:tr>
            </a:tbl>
          </a:graphicData>
        </a:graphic>
      </p:graphicFrame>
      <p:sp>
        <p:nvSpPr>
          <p:cNvPr id="27671" name="AutoShape 24"/>
          <p:cNvSpPr>
            <a:spLocks noChangeArrowheads="1"/>
          </p:cNvSpPr>
          <p:nvPr/>
        </p:nvSpPr>
        <p:spPr bwMode="auto">
          <a:xfrm>
            <a:off x="1857375" y="1428750"/>
            <a:ext cx="504825" cy="2016125"/>
          </a:xfrm>
          <a:prstGeom prst="rtTriangle">
            <a:avLst/>
          </a:prstGeom>
          <a:solidFill>
            <a:schemeClr val="accent1"/>
          </a:solidFill>
          <a:ln w="9525" algn="ctr">
            <a:solidFill>
              <a:schemeClr val="tx1"/>
            </a:solidFill>
            <a:miter lim="800000"/>
            <a:headEnd/>
            <a:tailEnd/>
          </a:ln>
        </p:spPr>
        <p:txBody>
          <a:bodyPr wrap="none" anchor="ctr"/>
          <a:lstStyle/>
          <a:p>
            <a:endParaRPr lang="zh-CN" altLang="en-US"/>
          </a:p>
        </p:txBody>
      </p:sp>
      <p:sp>
        <p:nvSpPr>
          <p:cNvPr id="27672" name="Text Box 25"/>
          <p:cNvSpPr txBox="1">
            <a:spLocks noChangeArrowheads="1"/>
          </p:cNvSpPr>
          <p:nvPr/>
        </p:nvSpPr>
        <p:spPr bwMode="auto">
          <a:xfrm>
            <a:off x="1571625" y="285750"/>
            <a:ext cx="3954463" cy="457200"/>
          </a:xfrm>
          <a:prstGeom prst="rect">
            <a:avLst/>
          </a:prstGeom>
          <a:noFill/>
          <a:ln w="9525" algn="ctr">
            <a:noFill/>
            <a:miter lim="800000"/>
            <a:headEnd/>
            <a:tailEnd/>
          </a:ln>
        </p:spPr>
        <p:txBody>
          <a:bodyPr>
            <a:spAutoFit/>
          </a:bodyPr>
          <a:lstStyle/>
          <a:p>
            <a:pPr>
              <a:spcBef>
                <a:spcPct val="50000"/>
              </a:spcBef>
            </a:pPr>
            <a:r>
              <a:rPr lang="zh-CN" altLang="en-US" sz="2400" b="1">
                <a:solidFill>
                  <a:srgbClr val="0000FF"/>
                </a:solidFill>
              </a:rPr>
              <a:t>主要使用钢类材料。</a:t>
            </a:r>
          </a:p>
        </p:txBody>
      </p:sp>
      <p:sp>
        <p:nvSpPr>
          <p:cNvPr id="7" name="矩形 1"/>
          <p:cNvSpPr>
            <a:spLocks noChangeArrowheads="1"/>
          </p:cNvSpPr>
          <p:nvPr/>
        </p:nvSpPr>
        <p:spPr bwMode="auto">
          <a:xfrm>
            <a:off x="285750" y="3861048"/>
            <a:ext cx="8572500" cy="2462212"/>
          </a:xfrm>
          <a:prstGeom prst="rect">
            <a:avLst/>
          </a:prstGeom>
          <a:noFill/>
          <a:ln w="9525">
            <a:noFill/>
            <a:miter lim="800000"/>
            <a:headEnd/>
            <a:tailEnd/>
          </a:ln>
        </p:spPr>
        <p:txBody>
          <a:bodyPr>
            <a:spAutoFit/>
          </a:bodyPr>
          <a:lstStyle/>
          <a:p>
            <a:pPr>
              <a:defRPr/>
            </a:pPr>
            <a:r>
              <a:rPr lang="zh-CN" altLang="en-US" dirty="0">
                <a:latin typeface="Arial" pitchFamily="34" charset="0"/>
                <a:ea typeface="宋体" pitchFamily="2" charset="-122"/>
              </a:rPr>
              <a:t>          </a:t>
            </a:r>
            <a:r>
              <a:rPr lang="zh-CN" altLang="en-US" sz="2200" b="1" dirty="0">
                <a:solidFill>
                  <a:srgbClr val="0000CC"/>
                </a:solidFill>
                <a:effectLst>
                  <a:outerShdw blurRad="38100" dist="38100" dir="2700000" algn="tl">
                    <a:srgbClr val="000000">
                      <a:alpha val="43137"/>
                    </a:srgbClr>
                  </a:outerShdw>
                </a:effectLst>
                <a:latin typeface="Arial" pitchFamily="34" charset="0"/>
                <a:ea typeface="宋体" pitchFamily="2" charset="-122"/>
              </a:rPr>
              <a:t>一般轴类零件：</a:t>
            </a:r>
            <a:r>
              <a:rPr lang="zh-CN" altLang="en-US" sz="2200" b="1" dirty="0">
                <a:latin typeface="Arial" pitchFamily="34" charset="0"/>
                <a:ea typeface="宋体" pitchFamily="2" charset="-122"/>
              </a:rPr>
              <a:t>用碳钢（便宜，有一定综合机械性能、对应力集中敏感性较小），如</a:t>
            </a:r>
            <a:r>
              <a:rPr lang="en-US" altLang="zh-CN" sz="2200" b="1" dirty="0">
                <a:latin typeface="Arial" pitchFamily="34" charset="0"/>
                <a:ea typeface="宋体" pitchFamily="2" charset="-122"/>
              </a:rPr>
              <a:t>35</a:t>
            </a:r>
            <a:r>
              <a:rPr lang="zh-CN" altLang="en-US" sz="2200" b="1" dirty="0">
                <a:latin typeface="Arial" pitchFamily="34" charset="0"/>
                <a:ea typeface="宋体" pitchFamily="2" charset="-122"/>
              </a:rPr>
              <a:t>、</a:t>
            </a:r>
            <a:r>
              <a:rPr lang="en-US" altLang="zh-CN" sz="2200" b="1" dirty="0">
                <a:latin typeface="Arial" pitchFamily="34" charset="0"/>
                <a:ea typeface="宋体" pitchFamily="2" charset="-122"/>
              </a:rPr>
              <a:t>40</a:t>
            </a:r>
            <a:r>
              <a:rPr lang="zh-CN" altLang="en-US" sz="2200" b="1" dirty="0">
                <a:latin typeface="Arial" pitchFamily="34" charset="0"/>
                <a:ea typeface="宋体" pitchFamily="2" charset="-122"/>
              </a:rPr>
              <a:t>、</a:t>
            </a:r>
            <a:r>
              <a:rPr lang="en-US" altLang="zh-CN" sz="2200" b="1" dirty="0">
                <a:latin typeface="Arial" pitchFamily="34" charset="0"/>
                <a:ea typeface="宋体" pitchFamily="2" charset="-122"/>
              </a:rPr>
              <a:t>45</a:t>
            </a:r>
            <a:r>
              <a:rPr lang="zh-CN" altLang="en-US" sz="2200" b="1" dirty="0">
                <a:latin typeface="Arial" pitchFamily="34" charset="0"/>
                <a:ea typeface="宋体" pitchFamily="2" charset="-122"/>
              </a:rPr>
              <a:t>、</a:t>
            </a:r>
            <a:r>
              <a:rPr lang="en-US" altLang="zh-CN" sz="2200" b="1" dirty="0">
                <a:latin typeface="Arial" pitchFamily="34" charset="0"/>
                <a:ea typeface="宋体" pitchFamily="2" charset="-122"/>
              </a:rPr>
              <a:t>50</a:t>
            </a:r>
            <a:r>
              <a:rPr lang="zh-CN" altLang="en-US" sz="2200" b="1" dirty="0">
                <a:latin typeface="Arial" pitchFamily="34" charset="0"/>
                <a:ea typeface="宋体" pitchFamily="2" charset="-122"/>
              </a:rPr>
              <a:t>钢，经正火、调质或表面淬火热处理改善性能；</a:t>
            </a:r>
            <a:endParaRPr lang="en-US" altLang="zh-CN" sz="2200" b="1" dirty="0">
              <a:latin typeface="Arial" pitchFamily="34" charset="0"/>
              <a:ea typeface="宋体" pitchFamily="2" charset="-122"/>
            </a:endParaRPr>
          </a:p>
          <a:p>
            <a:pPr>
              <a:defRPr/>
            </a:pPr>
            <a:r>
              <a:rPr lang="en-US" altLang="zh-CN" sz="2200" b="1" dirty="0">
                <a:latin typeface="Arial" pitchFamily="34" charset="0"/>
                <a:ea typeface="宋体" pitchFamily="2" charset="-122"/>
              </a:rPr>
              <a:t>        </a:t>
            </a:r>
            <a:r>
              <a:rPr lang="zh-CN" altLang="en-US" sz="2200" b="1" dirty="0">
                <a:solidFill>
                  <a:srgbClr val="0000CC"/>
                </a:solidFill>
                <a:effectLst>
                  <a:outerShdw blurRad="38100" dist="38100" dir="2700000" algn="tl">
                    <a:srgbClr val="000000">
                      <a:alpha val="43137"/>
                    </a:srgbClr>
                  </a:outerShdw>
                </a:effectLst>
                <a:latin typeface="Arial" pitchFamily="34" charset="0"/>
                <a:ea typeface="宋体" pitchFamily="2" charset="-122"/>
              </a:rPr>
              <a:t>较高要求零件：</a:t>
            </a:r>
            <a:r>
              <a:rPr lang="zh-CN" altLang="en-US" sz="2200" b="1" dirty="0">
                <a:latin typeface="Arial" pitchFamily="34" charset="0"/>
                <a:ea typeface="宋体" pitchFamily="2" charset="-122"/>
              </a:rPr>
              <a:t>载荷较大并要限制轴的外形、尺寸和重量，或轴颈的耐磨性等要求高时，用合金钢，如</a:t>
            </a:r>
            <a:r>
              <a:rPr lang="en-US" altLang="zh-CN" sz="2200" b="1" dirty="0">
                <a:latin typeface="Arial" pitchFamily="34" charset="0"/>
                <a:ea typeface="宋体" pitchFamily="2" charset="-122"/>
              </a:rPr>
              <a:t>40Cr</a:t>
            </a:r>
            <a:r>
              <a:rPr lang="zh-CN" altLang="en-US" sz="2200" b="1" dirty="0">
                <a:latin typeface="Arial" pitchFamily="34" charset="0"/>
                <a:ea typeface="宋体" pitchFamily="2" charset="-122"/>
              </a:rPr>
              <a:t>、</a:t>
            </a:r>
            <a:r>
              <a:rPr lang="en-US" altLang="zh-CN" sz="2200" b="1" dirty="0">
                <a:latin typeface="Arial" pitchFamily="34" charset="0"/>
                <a:ea typeface="宋体" pitchFamily="2" charset="-122"/>
              </a:rPr>
              <a:t>40MnB</a:t>
            </a:r>
            <a:r>
              <a:rPr lang="zh-CN" altLang="en-US" sz="2200" b="1" dirty="0">
                <a:latin typeface="Arial" pitchFamily="34" charset="0"/>
                <a:ea typeface="宋体" pitchFamily="2" charset="-122"/>
              </a:rPr>
              <a:t>、</a:t>
            </a:r>
            <a:r>
              <a:rPr lang="en-US" altLang="zh-CN" sz="2200" b="1" dirty="0">
                <a:latin typeface="Arial" pitchFamily="34" charset="0"/>
                <a:ea typeface="宋体" pitchFamily="2" charset="-122"/>
              </a:rPr>
              <a:t>40CrNiMo</a:t>
            </a:r>
            <a:r>
              <a:rPr lang="zh-CN" altLang="en-US" sz="2200" b="1" dirty="0">
                <a:latin typeface="Arial" pitchFamily="34" charset="0"/>
                <a:ea typeface="宋体" pitchFamily="2" charset="-122"/>
              </a:rPr>
              <a:t>、</a:t>
            </a:r>
            <a:r>
              <a:rPr lang="en-US" altLang="zh-CN" sz="2200" b="1" dirty="0">
                <a:latin typeface="Arial" pitchFamily="34" charset="0"/>
                <a:ea typeface="宋体" pitchFamily="2" charset="-122"/>
              </a:rPr>
              <a:t>20Cr</a:t>
            </a:r>
            <a:r>
              <a:rPr lang="zh-CN" altLang="en-US" sz="2200" b="1" dirty="0">
                <a:latin typeface="Arial" pitchFamily="34" charset="0"/>
                <a:ea typeface="宋体" pitchFamily="2" charset="-122"/>
              </a:rPr>
              <a:t>、</a:t>
            </a:r>
            <a:r>
              <a:rPr lang="en-US" altLang="zh-CN" sz="2200" b="1" dirty="0">
                <a:latin typeface="Arial" pitchFamily="34" charset="0"/>
                <a:ea typeface="宋体" pitchFamily="2" charset="-122"/>
              </a:rPr>
              <a:t>20CrMnTi</a:t>
            </a:r>
            <a:r>
              <a:rPr lang="zh-CN" altLang="en-US" sz="2200" b="1" dirty="0">
                <a:latin typeface="Arial" pitchFamily="34" charset="0"/>
                <a:ea typeface="宋体" pitchFamily="2" charset="-122"/>
              </a:rPr>
              <a:t>等；</a:t>
            </a:r>
            <a:endParaRPr lang="en-US" altLang="zh-CN" sz="2200" b="1" dirty="0">
              <a:latin typeface="Arial" pitchFamily="34" charset="0"/>
              <a:ea typeface="宋体" pitchFamily="2" charset="-122"/>
            </a:endParaRPr>
          </a:p>
          <a:p>
            <a:pPr>
              <a:defRPr/>
            </a:pPr>
            <a:r>
              <a:rPr lang="en-US" altLang="zh-CN" sz="2200" b="1" dirty="0">
                <a:latin typeface="Arial" pitchFamily="34" charset="0"/>
                <a:ea typeface="宋体" pitchFamily="2" charset="-122"/>
              </a:rPr>
              <a:t>        </a:t>
            </a:r>
            <a:r>
              <a:rPr lang="zh-CN" altLang="en-US" sz="2200" b="1" dirty="0">
                <a:solidFill>
                  <a:srgbClr val="0000CC"/>
                </a:solidFill>
                <a:effectLst>
                  <a:outerShdw blurRad="38100" dist="38100" dir="2700000" algn="tl">
                    <a:srgbClr val="000000">
                      <a:alpha val="43137"/>
                    </a:srgbClr>
                  </a:outerShdw>
                </a:effectLst>
                <a:latin typeface="Arial" pitchFamily="34" charset="0"/>
                <a:ea typeface="宋体" pitchFamily="2" charset="-122"/>
              </a:rPr>
              <a:t>其它：</a:t>
            </a:r>
            <a:r>
              <a:rPr lang="zh-CN" altLang="en-US" sz="2200" b="1" dirty="0">
                <a:latin typeface="Arial" pitchFamily="34" charset="0"/>
                <a:ea typeface="宋体" pitchFamily="2" charset="-122"/>
              </a:rPr>
              <a:t>采用球墨铸铁和高强度灰铸铁作曲轴的材料。</a:t>
            </a:r>
          </a:p>
        </p:txBody>
      </p:sp>
      <p:sp>
        <p:nvSpPr>
          <p:cNvPr id="8" name="矩形 7"/>
          <p:cNvSpPr/>
          <p:nvPr/>
        </p:nvSpPr>
        <p:spPr>
          <a:xfrm>
            <a:off x="214313" y="214313"/>
            <a:ext cx="1143000" cy="523875"/>
          </a:xfrm>
          <a:prstGeom prst="rect">
            <a:avLst/>
          </a:prstGeom>
          <a:solidFill>
            <a:srgbClr val="66FFFF"/>
          </a:solidFill>
        </p:spPr>
        <p:txBody>
          <a:bodyPr>
            <a:spAutoFit/>
          </a:bodyPr>
          <a:lstStyle/>
          <a:p>
            <a:pPr algn="ctr">
              <a:defRPr/>
            </a:pPr>
            <a:r>
              <a:rPr lang="zh-CN" altLang="en-US" sz="2800" b="1" dirty="0">
                <a:solidFill>
                  <a:srgbClr val="0000CC"/>
                </a:solidFill>
                <a:effectLst>
                  <a:outerShdw blurRad="38100" dist="38100" dir="2700000" algn="tl">
                    <a:srgbClr val="000000">
                      <a:alpha val="43137"/>
                    </a:srgbClr>
                  </a:outerShdw>
                </a:effectLst>
                <a:ea typeface="宋体" pitchFamily="2" charset="-122"/>
              </a:rPr>
              <a:t>选 材</a:t>
            </a:r>
            <a:endParaRPr lang="zh-CN" altLang="en-US" sz="2800" b="1" dirty="0">
              <a:solidFill>
                <a:srgbClr val="0000CC"/>
              </a:solidFill>
              <a:effectLst>
                <a:outerShdw blurRad="38100" dist="38100" dir="2700000" algn="tl">
                  <a:srgbClr val="000000">
                    <a:alpha val="43137"/>
                  </a:srgbClr>
                </a:outerShdw>
              </a:effectLst>
              <a:ea typeface="宋体" pitchFamily="2" charset="-122"/>
            </a:endParaRPr>
          </a:p>
        </p:txBody>
      </p:sp>
      <p:sp>
        <p:nvSpPr>
          <p:cNvPr id="27676" name="WordArt 28"/>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16</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p:cNvPicPr>
            <a:picLocks noChangeAspect="1" noChangeArrowheads="1"/>
          </p:cNvPicPr>
          <p:nvPr/>
        </p:nvPicPr>
        <p:blipFill>
          <a:blip r:embed="rId2" cstate="print"/>
          <a:srcRect l="39568" t="21830" r="30288" b="58594"/>
          <a:stretch>
            <a:fillRect/>
          </a:stretch>
        </p:blipFill>
        <p:spPr bwMode="auto">
          <a:xfrm>
            <a:off x="5796136" y="16158"/>
            <a:ext cx="3343326" cy="1628800"/>
          </a:xfrm>
          <a:prstGeom prst="rect">
            <a:avLst/>
          </a:prstGeom>
          <a:noFill/>
          <a:ln w="9525">
            <a:noFill/>
            <a:miter lim="800000"/>
            <a:headEnd/>
            <a:tailEnd/>
          </a:ln>
          <a:effectLst/>
        </p:spPr>
      </p:pic>
      <p:sp>
        <p:nvSpPr>
          <p:cNvPr id="6" name="矩形 5"/>
          <p:cNvSpPr>
            <a:spLocks noChangeArrowheads="1"/>
          </p:cNvSpPr>
          <p:nvPr/>
        </p:nvSpPr>
        <p:spPr bwMode="auto">
          <a:xfrm>
            <a:off x="250825" y="285750"/>
            <a:ext cx="4430713" cy="579438"/>
          </a:xfrm>
          <a:prstGeom prst="rect">
            <a:avLst/>
          </a:prstGeom>
          <a:noFill/>
          <a:ln w="9525">
            <a:noFill/>
            <a:miter lim="800000"/>
            <a:headEnd/>
            <a:tailEnd/>
          </a:ln>
        </p:spPr>
        <p:txBody>
          <a:bodyPr>
            <a:spAutoFit/>
          </a:bodyPr>
          <a:lstStyle/>
          <a:p>
            <a:pPr>
              <a:defRPr/>
            </a:pPr>
            <a:r>
              <a:rPr lang="en-US" altLang="zh-CN" sz="3200" b="1" dirty="0" smtClean="0">
                <a:solidFill>
                  <a:srgbClr val="FF3399"/>
                </a:solidFill>
                <a:effectLst>
                  <a:outerShdw blurRad="38100" dist="38100" dir="2700000" algn="tl">
                    <a:srgbClr val="000000">
                      <a:alpha val="43137"/>
                    </a:srgbClr>
                  </a:outerShdw>
                </a:effectLst>
                <a:ea typeface="宋体" pitchFamily="2" charset="-122"/>
              </a:rPr>
              <a:t>5</a:t>
            </a:r>
            <a:r>
              <a:rPr lang="zh-CN" altLang="en-US" sz="3200" b="1" dirty="0" smtClean="0">
                <a:solidFill>
                  <a:srgbClr val="FF3399"/>
                </a:solidFill>
                <a:effectLst>
                  <a:outerShdw blurRad="38100" dist="38100" dir="2700000" algn="tl">
                    <a:srgbClr val="000000">
                      <a:alpha val="43137"/>
                    </a:srgbClr>
                  </a:outerShdw>
                </a:effectLst>
                <a:ea typeface="宋体" pitchFamily="2" charset="-122"/>
              </a:rPr>
              <a:t>、典型</a:t>
            </a:r>
            <a:r>
              <a:rPr lang="zh-CN" altLang="en-US" sz="3200" b="1" dirty="0">
                <a:solidFill>
                  <a:srgbClr val="FF3399"/>
                </a:solidFill>
                <a:effectLst>
                  <a:outerShdw blurRad="38100" dist="38100" dir="2700000" algn="tl">
                    <a:srgbClr val="000000">
                      <a:alpha val="43137"/>
                    </a:srgbClr>
                  </a:outerShdw>
                </a:effectLst>
                <a:ea typeface="宋体" pitchFamily="2" charset="-122"/>
              </a:rPr>
              <a:t>轴的选材</a:t>
            </a:r>
            <a:r>
              <a:rPr lang="zh-CN" altLang="en-US" sz="3200" b="1" dirty="0">
                <a:solidFill>
                  <a:srgbClr val="FF3399"/>
                </a:solidFill>
                <a:effectLst>
                  <a:outerShdw blurRad="38100" dist="38100" dir="2700000" algn="tl">
                    <a:srgbClr val="000000">
                      <a:alpha val="43137"/>
                    </a:srgbClr>
                  </a:outerShdw>
                </a:effectLst>
                <a:ea typeface="宋体" pitchFamily="2" charset="-122"/>
              </a:rPr>
              <a:t>举例</a:t>
            </a:r>
          </a:p>
        </p:txBody>
      </p:sp>
      <p:sp>
        <p:nvSpPr>
          <p:cNvPr id="7" name="矩形 2"/>
          <p:cNvSpPr>
            <a:spLocks noChangeArrowheads="1"/>
          </p:cNvSpPr>
          <p:nvPr/>
        </p:nvSpPr>
        <p:spPr bwMode="auto">
          <a:xfrm>
            <a:off x="357188" y="915988"/>
            <a:ext cx="2928937" cy="584200"/>
          </a:xfrm>
          <a:prstGeom prst="rect">
            <a:avLst/>
          </a:prstGeom>
          <a:solidFill>
            <a:srgbClr val="66FFFF"/>
          </a:solidFill>
          <a:ln w="9525">
            <a:noFill/>
            <a:miter lim="800000"/>
            <a:headEnd/>
            <a:tailEnd/>
          </a:ln>
        </p:spPr>
        <p:txBody>
          <a:bodyPr>
            <a:spAutoFit/>
          </a:bodyPr>
          <a:lstStyle/>
          <a:p>
            <a:pPr algn="ctr"/>
            <a:r>
              <a:rPr lang="zh-CN" altLang="en-US" sz="3200" b="1"/>
              <a:t>机床主轴</a:t>
            </a:r>
          </a:p>
        </p:txBody>
      </p:sp>
      <p:pic>
        <p:nvPicPr>
          <p:cNvPr id="8" name="Picture 4" descr="http://thns.tsinghua.edu.cn/s70094/2002001/CH9/images-ch9/9.2.3.gif"/>
          <p:cNvPicPr>
            <a:picLocks noChangeAspect="1" noChangeArrowheads="1"/>
          </p:cNvPicPr>
          <p:nvPr/>
        </p:nvPicPr>
        <p:blipFill>
          <a:blip r:embed="rId3" cstate="print"/>
          <a:srcRect/>
          <a:stretch>
            <a:fillRect/>
          </a:stretch>
        </p:blipFill>
        <p:spPr bwMode="auto">
          <a:xfrm>
            <a:off x="5087547" y="1628800"/>
            <a:ext cx="4056453" cy="2160241"/>
          </a:xfrm>
          <a:prstGeom prst="rect">
            <a:avLst/>
          </a:prstGeom>
          <a:noFill/>
          <a:ln w="9525">
            <a:noFill/>
            <a:miter lim="800000"/>
            <a:headEnd/>
            <a:tailEnd/>
          </a:ln>
        </p:spPr>
      </p:pic>
      <p:sp>
        <p:nvSpPr>
          <p:cNvPr id="9" name="矩形 6"/>
          <p:cNvSpPr>
            <a:spLocks noChangeArrowheads="1"/>
          </p:cNvSpPr>
          <p:nvPr/>
        </p:nvSpPr>
        <p:spPr bwMode="auto">
          <a:xfrm>
            <a:off x="6623050" y="3604954"/>
            <a:ext cx="2520950" cy="400110"/>
          </a:xfrm>
          <a:prstGeom prst="rect">
            <a:avLst/>
          </a:prstGeom>
          <a:noFill/>
          <a:ln w="9525">
            <a:noFill/>
            <a:miter lim="800000"/>
            <a:headEnd/>
            <a:tailEnd/>
          </a:ln>
        </p:spPr>
        <p:txBody>
          <a:bodyPr>
            <a:spAutoFit/>
          </a:bodyPr>
          <a:lstStyle/>
          <a:p>
            <a:pPr algn="ctr"/>
            <a:r>
              <a:rPr lang="en-US" altLang="zh-CN" sz="2000" b="1" dirty="0" err="1"/>
              <a:t>C620</a:t>
            </a:r>
            <a:r>
              <a:rPr lang="zh-CN" altLang="en-US" sz="2000" b="1" dirty="0"/>
              <a:t>车床</a:t>
            </a:r>
            <a:r>
              <a:rPr lang="zh-CN" altLang="en-US" sz="2000" b="1" dirty="0" smtClean="0"/>
              <a:t>主轴</a:t>
            </a:r>
            <a:endParaRPr lang="zh-CN" altLang="en-US" sz="2000" b="1" dirty="0"/>
          </a:p>
        </p:txBody>
      </p:sp>
      <p:sp>
        <p:nvSpPr>
          <p:cNvPr id="10" name="矩形 3"/>
          <p:cNvSpPr>
            <a:spLocks noChangeArrowheads="1"/>
          </p:cNvSpPr>
          <p:nvPr/>
        </p:nvSpPr>
        <p:spPr bwMode="auto">
          <a:xfrm>
            <a:off x="179388" y="1557338"/>
            <a:ext cx="4679950" cy="2101850"/>
          </a:xfrm>
          <a:prstGeom prst="rect">
            <a:avLst/>
          </a:prstGeom>
          <a:noFill/>
          <a:ln w="9525">
            <a:noFill/>
            <a:miter lim="800000"/>
            <a:headEnd/>
            <a:tailEnd/>
          </a:ln>
        </p:spPr>
        <p:txBody>
          <a:bodyPr>
            <a:spAutoFit/>
          </a:bodyPr>
          <a:lstStyle/>
          <a:p>
            <a:pPr algn="just"/>
            <a:r>
              <a:rPr lang="zh-CN" altLang="en-US" sz="2200" dirty="0">
                <a:solidFill>
                  <a:srgbClr val="000000"/>
                </a:solidFill>
              </a:rPr>
              <a:t>     受交变弯曲和扭转复合应力作用，载荷和转速均不高，冲击载荷也不大，所以具有一般综合机械性能即可满足要求。但大端的轴颈、锥孔与卡盘、顶尖之间有摩擦，这些部位要求有较高的硬度和耐磨性。</a:t>
            </a:r>
          </a:p>
        </p:txBody>
      </p:sp>
      <p:grpSp>
        <p:nvGrpSpPr>
          <p:cNvPr id="11" name="Group 12"/>
          <p:cNvGrpSpPr>
            <a:grpSpLocks/>
          </p:cNvGrpSpPr>
          <p:nvPr/>
        </p:nvGrpSpPr>
        <p:grpSpPr bwMode="auto">
          <a:xfrm>
            <a:off x="323851" y="3644903"/>
            <a:ext cx="8208964" cy="2573338"/>
            <a:chOff x="204" y="2296"/>
            <a:chExt cx="5171" cy="1621"/>
          </a:xfrm>
        </p:grpSpPr>
        <p:sp>
          <p:nvSpPr>
            <p:cNvPr id="12" name="矩形 1"/>
            <p:cNvSpPr>
              <a:spLocks noChangeArrowheads="1"/>
            </p:cNvSpPr>
            <p:nvPr/>
          </p:nvSpPr>
          <p:spPr bwMode="auto">
            <a:xfrm>
              <a:off x="295" y="2296"/>
              <a:ext cx="4717" cy="1175"/>
            </a:xfrm>
            <a:prstGeom prst="rect">
              <a:avLst/>
            </a:prstGeom>
            <a:noFill/>
            <a:ln w="9525">
              <a:noFill/>
              <a:miter lim="800000"/>
              <a:headEnd/>
              <a:tailEnd/>
            </a:ln>
          </p:spPr>
          <p:txBody>
            <a:bodyPr wrap="square">
              <a:spAutoFit/>
            </a:bodyPr>
            <a:lstStyle/>
            <a:p>
              <a:pPr>
                <a:lnSpc>
                  <a:spcPct val="120000"/>
                </a:lnSpc>
              </a:pPr>
              <a:r>
                <a:rPr lang="en-US" altLang="zh-CN" sz="2400" b="1" dirty="0">
                  <a:solidFill>
                    <a:srgbClr val="FF3399"/>
                  </a:solidFill>
                </a:rPr>
                <a:t>(1) </a:t>
              </a:r>
              <a:r>
                <a:rPr lang="zh-CN" altLang="en-US" sz="2400" b="1" dirty="0">
                  <a:solidFill>
                    <a:srgbClr val="FF3399"/>
                  </a:solidFill>
                </a:rPr>
                <a:t>用</a:t>
              </a:r>
              <a:r>
                <a:rPr lang="en-US" altLang="zh-CN" sz="2400" b="1" dirty="0">
                  <a:solidFill>
                    <a:srgbClr val="6600CC"/>
                  </a:solidFill>
                </a:rPr>
                <a:t>45</a:t>
              </a:r>
              <a:r>
                <a:rPr lang="zh-CN" altLang="en-US" sz="2400" b="1" dirty="0">
                  <a:solidFill>
                    <a:srgbClr val="6600CC"/>
                  </a:solidFill>
                </a:rPr>
                <a:t>钢</a:t>
              </a:r>
              <a:r>
                <a:rPr lang="zh-CN" altLang="en-US" sz="2400" b="1" dirty="0">
                  <a:solidFill>
                    <a:srgbClr val="FF3399"/>
                  </a:solidFill>
                </a:rPr>
                <a:t>制造。 </a:t>
              </a:r>
              <a:r>
                <a:rPr lang="zh-CN" altLang="en-US" dirty="0"/>
                <a:t>（硬度</a:t>
              </a:r>
              <a:r>
                <a:rPr lang="en-US" altLang="zh-CN" dirty="0" err="1"/>
                <a:t>HB220</a:t>
              </a:r>
              <a:r>
                <a:rPr lang="en-US" altLang="zh-CN" dirty="0"/>
                <a:t>—250</a:t>
              </a:r>
              <a:r>
                <a:rPr lang="zh-CN" altLang="en-US" dirty="0"/>
                <a:t>，轴颈</a:t>
              </a:r>
              <a:r>
                <a:rPr lang="en-US" altLang="zh-CN" dirty="0" err="1"/>
                <a:t>HRC52</a:t>
              </a:r>
              <a:r>
                <a:rPr lang="zh-CN" altLang="en-US" dirty="0"/>
                <a:t>）</a:t>
              </a:r>
              <a:endParaRPr lang="en-US" altLang="zh-CN" sz="2400" b="1" dirty="0">
                <a:solidFill>
                  <a:srgbClr val="FF3399"/>
                </a:solidFill>
              </a:endParaRPr>
            </a:p>
            <a:p>
              <a:pPr>
                <a:lnSpc>
                  <a:spcPct val="120000"/>
                </a:lnSpc>
              </a:pPr>
              <a:r>
                <a:rPr lang="en-US" altLang="zh-CN" sz="2400" b="1" dirty="0">
                  <a:solidFill>
                    <a:srgbClr val="FF3399"/>
                  </a:solidFill>
                </a:rPr>
                <a:t>(2) </a:t>
              </a:r>
              <a:r>
                <a:rPr lang="zh-CN" altLang="en-US" sz="2400" b="1" dirty="0">
                  <a:solidFill>
                    <a:srgbClr val="FF3399"/>
                  </a:solidFill>
                </a:rPr>
                <a:t>载荷较大的主轴用</a:t>
              </a:r>
              <a:r>
                <a:rPr lang="en-US" altLang="zh-CN" sz="2400" b="1" dirty="0" err="1">
                  <a:solidFill>
                    <a:srgbClr val="6600CC"/>
                  </a:solidFill>
                </a:rPr>
                <a:t>40Cr</a:t>
              </a:r>
              <a:r>
                <a:rPr lang="zh-CN" altLang="en-US" sz="2400" b="1" dirty="0">
                  <a:solidFill>
                    <a:srgbClr val="6600CC"/>
                  </a:solidFill>
                </a:rPr>
                <a:t>钢</a:t>
              </a:r>
              <a:r>
                <a:rPr lang="zh-CN" altLang="en-US" sz="2400" b="1" dirty="0">
                  <a:solidFill>
                    <a:srgbClr val="FF3399"/>
                  </a:solidFill>
                </a:rPr>
                <a:t>制造。 </a:t>
              </a:r>
            </a:p>
            <a:p>
              <a:pPr>
                <a:lnSpc>
                  <a:spcPct val="120000"/>
                </a:lnSpc>
              </a:pPr>
              <a:r>
                <a:rPr lang="en-US" altLang="zh-CN" sz="2400" b="1" dirty="0">
                  <a:solidFill>
                    <a:srgbClr val="FF3399"/>
                  </a:solidFill>
                </a:rPr>
                <a:t>(3) </a:t>
              </a:r>
              <a:r>
                <a:rPr lang="zh-CN" altLang="en-US" sz="2400" b="1" dirty="0">
                  <a:solidFill>
                    <a:srgbClr val="FF3399"/>
                  </a:solidFill>
                </a:rPr>
                <a:t>承受较大冲击载荷和疲劳载荷的主轴用</a:t>
              </a:r>
              <a:r>
                <a:rPr lang="zh-CN" altLang="en-US" sz="2400" b="1" dirty="0">
                  <a:solidFill>
                    <a:srgbClr val="6600CC"/>
                  </a:solidFill>
                </a:rPr>
                <a:t>合金渗碳钢（</a:t>
              </a:r>
              <a:r>
                <a:rPr lang="en-US" altLang="zh-CN" sz="2400" b="1" dirty="0" err="1">
                  <a:solidFill>
                    <a:srgbClr val="6600CC"/>
                  </a:solidFill>
                </a:rPr>
                <a:t>20Cr</a:t>
              </a:r>
              <a:r>
                <a:rPr lang="zh-CN" altLang="en-US" sz="2400" b="1" dirty="0">
                  <a:solidFill>
                    <a:srgbClr val="6600CC"/>
                  </a:solidFill>
                </a:rPr>
                <a:t>或</a:t>
              </a:r>
              <a:r>
                <a:rPr lang="en-US" altLang="zh-CN" sz="2400" b="1" dirty="0" err="1">
                  <a:solidFill>
                    <a:srgbClr val="6600CC"/>
                  </a:solidFill>
                </a:rPr>
                <a:t>20CrMnTi</a:t>
              </a:r>
              <a:r>
                <a:rPr lang="zh-CN" altLang="en-US" sz="2400" b="1" dirty="0">
                  <a:solidFill>
                    <a:srgbClr val="6600CC"/>
                  </a:solidFill>
                </a:rPr>
                <a:t>）</a:t>
              </a:r>
              <a:r>
                <a:rPr lang="zh-CN" altLang="en-US" sz="2400" b="1" dirty="0">
                  <a:solidFill>
                    <a:srgbClr val="FF3399"/>
                  </a:solidFill>
                </a:rPr>
                <a:t>制造。 </a:t>
              </a:r>
            </a:p>
          </p:txBody>
        </p:sp>
        <p:sp>
          <p:nvSpPr>
            <p:cNvPr id="13" name="Rectangle 4"/>
            <p:cNvSpPr>
              <a:spLocks noChangeArrowheads="1"/>
            </p:cNvSpPr>
            <p:nvPr/>
          </p:nvSpPr>
          <p:spPr bwMode="auto">
            <a:xfrm>
              <a:off x="1474" y="3475"/>
              <a:ext cx="3901" cy="442"/>
            </a:xfrm>
            <a:prstGeom prst="rect">
              <a:avLst/>
            </a:prstGeom>
            <a:noFill/>
            <a:ln w="9525" algn="ctr">
              <a:noFill/>
              <a:miter lim="800000"/>
              <a:headEnd/>
              <a:tailEnd/>
            </a:ln>
          </p:spPr>
          <p:txBody>
            <a:bodyPr wrap="square" anchor="ctr">
              <a:spAutoFit/>
            </a:bodyPr>
            <a:lstStyle/>
            <a:p>
              <a:r>
                <a:rPr lang="zh-CN" altLang="en-US" sz="2000" dirty="0"/>
                <a:t>       </a:t>
              </a:r>
              <a:r>
                <a:rPr lang="en-US" altLang="zh-CN" sz="2000" dirty="0"/>
                <a:t>(820-840℃)</a:t>
              </a:r>
              <a:r>
                <a:rPr lang="zh-CN" altLang="en-US" sz="2000" dirty="0"/>
                <a:t>水淬 </a:t>
              </a:r>
              <a:r>
                <a:rPr lang="zh-CN" altLang="en-US" sz="2000" dirty="0">
                  <a:sym typeface="Symbol" pitchFamily="18" charset="2"/>
                </a:rPr>
                <a:t></a:t>
              </a:r>
              <a:r>
                <a:rPr lang="zh-CN" altLang="en-US" sz="2000" dirty="0"/>
                <a:t> </a:t>
              </a:r>
              <a:r>
                <a:rPr lang="en-US" altLang="zh-CN" sz="2000" dirty="0"/>
                <a:t>(500-550℃)</a:t>
              </a:r>
              <a:r>
                <a:rPr lang="zh-CN" altLang="en-US" sz="2000" dirty="0"/>
                <a:t>高温回火 </a:t>
              </a:r>
              <a:r>
                <a:rPr lang="zh-CN" altLang="en-US" sz="2000" dirty="0">
                  <a:sym typeface="Symbol" pitchFamily="18" charset="2"/>
                </a:rPr>
                <a:t></a:t>
              </a:r>
              <a:r>
                <a:rPr lang="zh-CN" altLang="en-US" sz="2000" dirty="0"/>
                <a:t>轴颈高频淬火</a:t>
              </a:r>
              <a:r>
                <a:rPr lang="en-US" altLang="zh-CN" sz="2000" dirty="0"/>
                <a:t>(</a:t>
              </a:r>
              <a:r>
                <a:rPr lang="zh-CN" altLang="en-US" sz="2000" dirty="0"/>
                <a:t>水冷</a:t>
              </a:r>
              <a:r>
                <a:rPr lang="en-US" altLang="zh-CN" sz="2000" dirty="0"/>
                <a:t>)</a:t>
              </a:r>
              <a:r>
                <a:rPr lang="en-US" altLang="zh-CN" sz="2000" dirty="0">
                  <a:sym typeface="Symbol" pitchFamily="18" charset="2"/>
                </a:rPr>
                <a:t></a:t>
              </a:r>
              <a:r>
                <a:rPr lang="en-US" altLang="zh-CN" sz="2000" dirty="0"/>
                <a:t>(180-200℃)</a:t>
              </a:r>
              <a:r>
                <a:rPr lang="zh-CN" altLang="en-US" sz="2000" dirty="0"/>
                <a:t>低温回火</a:t>
              </a:r>
            </a:p>
          </p:txBody>
        </p:sp>
        <p:sp>
          <p:nvSpPr>
            <p:cNvPr id="14" name="Rectangle 10"/>
            <p:cNvSpPr>
              <a:spLocks noChangeArrowheads="1"/>
            </p:cNvSpPr>
            <p:nvPr/>
          </p:nvSpPr>
          <p:spPr bwMode="auto">
            <a:xfrm>
              <a:off x="204" y="3496"/>
              <a:ext cx="1270" cy="291"/>
            </a:xfrm>
            <a:prstGeom prst="rect">
              <a:avLst/>
            </a:prstGeom>
            <a:solidFill>
              <a:srgbClr val="66FFFF"/>
            </a:solidFill>
            <a:ln w="9525">
              <a:noFill/>
              <a:miter lim="800000"/>
              <a:headEnd/>
              <a:tailEnd/>
            </a:ln>
            <a:effectLst/>
          </p:spPr>
          <p:txBody>
            <a:bodyPr wrap="square">
              <a:spAutoFit/>
            </a:bodyPr>
            <a:lstStyle/>
            <a:p>
              <a:r>
                <a:rPr lang="zh-CN" altLang="en-US" sz="2400" b="1" dirty="0"/>
                <a:t>热处理工艺：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矩形 3"/>
          <p:cNvSpPr>
            <a:spLocks noChangeArrowheads="1"/>
          </p:cNvSpPr>
          <p:nvPr/>
        </p:nvSpPr>
        <p:spPr bwMode="auto">
          <a:xfrm>
            <a:off x="395288" y="333375"/>
            <a:ext cx="8208962" cy="854075"/>
          </a:xfrm>
          <a:prstGeom prst="rect">
            <a:avLst/>
          </a:prstGeom>
          <a:noFill/>
          <a:ln w="9525">
            <a:noFill/>
            <a:miter lim="800000"/>
            <a:headEnd/>
            <a:tailEnd/>
          </a:ln>
        </p:spPr>
        <p:txBody>
          <a:bodyPr>
            <a:spAutoFit/>
          </a:bodyPr>
          <a:lstStyle/>
          <a:p>
            <a:pPr algn="just" eaLnBrk="0" hangingPunct="0"/>
            <a:r>
              <a:rPr lang="zh-CN" altLang="en-US" sz="2500" b="1">
                <a:solidFill>
                  <a:srgbClr val="0000CC"/>
                </a:solidFill>
              </a:rPr>
              <a:t>    车床主轴用</a:t>
            </a:r>
            <a:r>
              <a:rPr lang="zh-CN" altLang="zh-CN" sz="2500" b="1">
                <a:solidFill>
                  <a:srgbClr val="0000CC"/>
                </a:solidFill>
              </a:rPr>
              <a:t>45</a:t>
            </a:r>
            <a:r>
              <a:rPr lang="zh-CN" altLang="en-US" sz="2500" b="1">
                <a:solidFill>
                  <a:srgbClr val="0000CC"/>
                </a:solidFill>
              </a:rPr>
              <a:t>钢制造，整体硬度要求为</a:t>
            </a:r>
            <a:r>
              <a:rPr lang="zh-CN" altLang="zh-CN" sz="2500" b="1">
                <a:solidFill>
                  <a:srgbClr val="0000CC"/>
                </a:solidFill>
              </a:rPr>
              <a:t>HB</a:t>
            </a:r>
            <a:r>
              <a:rPr lang="zh-CN" altLang="en-US" sz="2500" b="1">
                <a:solidFill>
                  <a:srgbClr val="0000CC"/>
                </a:solidFill>
              </a:rPr>
              <a:t> </a:t>
            </a:r>
            <a:r>
              <a:rPr lang="zh-CN" altLang="zh-CN" sz="2500" b="1">
                <a:solidFill>
                  <a:srgbClr val="0000CC"/>
                </a:solidFill>
              </a:rPr>
              <a:t>220</a:t>
            </a:r>
            <a:r>
              <a:rPr lang="en-US" altLang="zh-CN" sz="2500" b="1">
                <a:solidFill>
                  <a:srgbClr val="0000CC"/>
                </a:solidFill>
              </a:rPr>
              <a:t>--</a:t>
            </a:r>
            <a:r>
              <a:rPr lang="zh-CN" altLang="zh-CN" sz="2500" b="1">
                <a:solidFill>
                  <a:srgbClr val="0000CC"/>
                </a:solidFill>
              </a:rPr>
              <a:t>250</a:t>
            </a:r>
            <a:r>
              <a:rPr lang="zh-CN" altLang="en-US" sz="2500" b="1">
                <a:solidFill>
                  <a:srgbClr val="0000CC"/>
                </a:solidFill>
              </a:rPr>
              <a:t>； 轴颈和锥孔硬度要求为</a:t>
            </a:r>
            <a:r>
              <a:rPr lang="zh-CN" altLang="zh-CN" sz="2500" b="1">
                <a:solidFill>
                  <a:srgbClr val="0000CC"/>
                </a:solidFill>
              </a:rPr>
              <a:t>HR</a:t>
            </a:r>
            <a:r>
              <a:rPr lang="zh-CN" altLang="en-US" sz="2500" b="1">
                <a:solidFill>
                  <a:srgbClr val="0000CC"/>
                </a:solidFill>
              </a:rPr>
              <a:t>c</a:t>
            </a:r>
            <a:r>
              <a:rPr lang="en-US" altLang="zh-CN" sz="2500" b="1">
                <a:solidFill>
                  <a:srgbClr val="0000CC"/>
                </a:solidFill>
              </a:rPr>
              <a:t> </a:t>
            </a:r>
            <a:r>
              <a:rPr lang="zh-CN" altLang="zh-CN" sz="2500" b="1">
                <a:solidFill>
                  <a:srgbClr val="0000CC"/>
                </a:solidFill>
              </a:rPr>
              <a:t>52</a:t>
            </a:r>
            <a:r>
              <a:rPr lang="zh-CN" altLang="en-US" sz="2500" b="1">
                <a:solidFill>
                  <a:srgbClr val="0000CC"/>
                </a:solidFill>
              </a:rPr>
              <a:t>。</a:t>
            </a:r>
            <a:r>
              <a:rPr lang="zh-CN" altLang="en-US" sz="2500" b="1" u="sng">
                <a:solidFill>
                  <a:srgbClr val="006600"/>
                </a:solidFill>
                <a:effectLst>
                  <a:outerShdw blurRad="38100" dist="38100" dir="2700000" algn="tl">
                    <a:srgbClr val="000000"/>
                  </a:outerShdw>
                </a:effectLst>
              </a:rPr>
              <a:t>请设计工艺路线。</a:t>
            </a:r>
          </a:p>
        </p:txBody>
      </p:sp>
      <p:pic>
        <p:nvPicPr>
          <p:cNvPr id="30723" name="Picture 10"/>
          <p:cNvPicPr>
            <a:picLocks noChangeAspect="1" noChangeArrowheads="1"/>
          </p:cNvPicPr>
          <p:nvPr/>
        </p:nvPicPr>
        <p:blipFill>
          <a:blip r:embed="rId3" cstate="print"/>
          <a:srcRect l="23083" t="36320" r="37888" b="20703"/>
          <a:stretch>
            <a:fillRect/>
          </a:stretch>
        </p:blipFill>
        <p:spPr bwMode="auto">
          <a:xfrm>
            <a:off x="857250" y="1357313"/>
            <a:ext cx="7215188" cy="3824287"/>
          </a:xfrm>
          <a:prstGeom prst="rect">
            <a:avLst/>
          </a:prstGeom>
          <a:noFill/>
          <a:ln w="9525">
            <a:noFill/>
            <a:miter lim="800000"/>
            <a:headEnd/>
            <a:tailEnd/>
          </a:ln>
        </p:spPr>
      </p:pic>
      <p:grpSp>
        <p:nvGrpSpPr>
          <p:cNvPr id="2" name="Group 9"/>
          <p:cNvGrpSpPr>
            <a:grpSpLocks/>
          </p:cNvGrpSpPr>
          <p:nvPr/>
        </p:nvGrpSpPr>
        <p:grpSpPr bwMode="auto">
          <a:xfrm>
            <a:off x="251520" y="5301214"/>
            <a:ext cx="8353425" cy="954088"/>
            <a:chOff x="135" y="3465"/>
            <a:chExt cx="5262" cy="601"/>
          </a:xfrm>
        </p:grpSpPr>
        <p:sp>
          <p:nvSpPr>
            <p:cNvPr id="30724" name="矩形 4"/>
            <p:cNvSpPr>
              <a:spLocks noChangeArrowheads="1"/>
            </p:cNvSpPr>
            <p:nvPr/>
          </p:nvSpPr>
          <p:spPr bwMode="auto">
            <a:xfrm>
              <a:off x="1437" y="3465"/>
              <a:ext cx="3960" cy="562"/>
            </a:xfrm>
            <a:prstGeom prst="rect">
              <a:avLst/>
            </a:prstGeom>
            <a:noFill/>
            <a:ln w="9525">
              <a:noFill/>
              <a:miter lim="800000"/>
              <a:headEnd/>
              <a:tailEnd/>
            </a:ln>
          </p:spPr>
          <p:txBody>
            <a:bodyPr>
              <a:spAutoFit/>
            </a:bodyPr>
            <a:lstStyle/>
            <a:p>
              <a:r>
                <a:rPr lang="zh-CN" altLang="en-US" sz="2600" b="1" dirty="0">
                  <a:solidFill>
                    <a:srgbClr val="0000CC"/>
                  </a:solidFill>
                </a:rPr>
                <a:t>下料</a:t>
              </a:r>
              <a:r>
                <a:rPr lang="en-US" altLang="zh-CN" sz="2600" b="1" dirty="0">
                  <a:solidFill>
                    <a:srgbClr val="0000CC"/>
                  </a:solidFill>
                </a:rPr>
                <a:t>--</a:t>
              </a:r>
              <a:r>
                <a:rPr lang="zh-CN" altLang="en-US" sz="2600" b="1" dirty="0">
                  <a:solidFill>
                    <a:srgbClr val="0000CC"/>
                  </a:solidFill>
                </a:rPr>
                <a:t>锻造</a:t>
              </a:r>
              <a:r>
                <a:rPr lang="en-US" altLang="zh-CN" sz="2600" b="1" dirty="0">
                  <a:solidFill>
                    <a:srgbClr val="0000CC"/>
                  </a:solidFill>
                </a:rPr>
                <a:t>--</a:t>
              </a:r>
              <a:r>
                <a:rPr lang="zh-CN" altLang="en-US" sz="2600" b="1" dirty="0">
                  <a:solidFill>
                    <a:srgbClr val="FF3399"/>
                  </a:solidFill>
                </a:rPr>
                <a:t>正火</a:t>
              </a:r>
              <a:r>
                <a:rPr lang="en-US" altLang="zh-CN" sz="2600" b="1" dirty="0">
                  <a:solidFill>
                    <a:srgbClr val="0000CC"/>
                  </a:solidFill>
                </a:rPr>
                <a:t>--</a:t>
              </a:r>
              <a:r>
                <a:rPr lang="zh-CN" altLang="en-US" sz="2600" b="1" dirty="0">
                  <a:solidFill>
                    <a:srgbClr val="0000CC"/>
                  </a:solidFill>
                </a:rPr>
                <a:t>粗加工</a:t>
              </a:r>
              <a:r>
                <a:rPr lang="en-US" altLang="zh-CN" sz="2600" b="1" dirty="0">
                  <a:solidFill>
                    <a:srgbClr val="0000CC"/>
                  </a:solidFill>
                </a:rPr>
                <a:t>--</a:t>
              </a:r>
              <a:r>
                <a:rPr lang="zh-CN" altLang="en-US" sz="2600" b="1" dirty="0">
                  <a:solidFill>
                    <a:srgbClr val="FF3399"/>
                  </a:solidFill>
                </a:rPr>
                <a:t>调质</a:t>
              </a:r>
              <a:r>
                <a:rPr lang="en-US" altLang="zh-CN" sz="2600" b="1" dirty="0">
                  <a:solidFill>
                    <a:srgbClr val="0000CC"/>
                  </a:solidFill>
                </a:rPr>
                <a:t>--</a:t>
              </a:r>
              <a:r>
                <a:rPr lang="zh-CN" altLang="en-US" sz="2600" b="1" dirty="0">
                  <a:solidFill>
                    <a:srgbClr val="0000CC"/>
                  </a:solidFill>
                </a:rPr>
                <a:t>精加工</a:t>
              </a:r>
              <a:r>
                <a:rPr lang="en-US" altLang="zh-CN" sz="2600" b="1" dirty="0">
                  <a:solidFill>
                    <a:srgbClr val="0000CC"/>
                  </a:solidFill>
                </a:rPr>
                <a:t>--</a:t>
              </a:r>
              <a:r>
                <a:rPr lang="zh-CN" altLang="en-US" sz="2600" b="1" dirty="0">
                  <a:solidFill>
                    <a:srgbClr val="FF3399"/>
                  </a:solidFill>
                </a:rPr>
                <a:t>高频淬火及低温回火</a:t>
              </a:r>
              <a:r>
                <a:rPr lang="en-US" altLang="zh-CN" sz="2600" b="1" dirty="0">
                  <a:solidFill>
                    <a:srgbClr val="0000CC"/>
                  </a:solidFill>
                </a:rPr>
                <a:t>--</a:t>
              </a:r>
              <a:r>
                <a:rPr lang="zh-CN" altLang="en-US" sz="2600" b="1" dirty="0">
                  <a:solidFill>
                    <a:srgbClr val="0000CC"/>
                  </a:solidFill>
                </a:rPr>
                <a:t>精磨。</a:t>
              </a:r>
            </a:p>
          </p:txBody>
        </p:sp>
        <p:sp>
          <p:nvSpPr>
            <p:cNvPr id="30725" name="矩形 5"/>
            <p:cNvSpPr>
              <a:spLocks noChangeArrowheads="1"/>
            </p:cNvSpPr>
            <p:nvPr/>
          </p:nvSpPr>
          <p:spPr bwMode="auto">
            <a:xfrm>
              <a:off x="585" y="3556"/>
              <a:ext cx="855" cy="407"/>
            </a:xfrm>
            <a:prstGeom prst="rect">
              <a:avLst/>
            </a:prstGeom>
            <a:solidFill>
              <a:srgbClr val="92D050"/>
            </a:solidFill>
            <a:ln w="9525">
              <a:noFill/>
              <a:miter lim="800000"/>
              <a:headEnd/>
              <a:tailEnd/>
            </a:ln>
          </p:spPr>
          <p:txBody>
            <a:bodyPr>
              <a:spAutoFit/>
            </a:bodyPr>
            <a:lstStyle/>
            <a:p>
              <a:r>
                <a:rPr lang="zh-CN" altLang="en-US" b="1" dirty="0">
                  <a:solidFill>
                    <a:srgbClr val="000000"/>
                  </a:solidFill>
                </a:rPr>
                <a:t>机床齿轮的工艺路线：</a:t>
              </a:r>
              <a:endParaRPr lang="zh-CN" altLang="en-US" b="1" dirty="0"/>
            </a:p>
          </p:txBody>
        </p:sp>
        <p:sp>
          <p:nvSpPr>
            <p:cNvPr id="30726" name="矩形 6"/>
            <p:cNvSpPr>
              <a:spLocks noChangeArrowheads="1"/>
            </p:cNvSpPr>
            <p:nvPr/>
          </p:nvSpPr>
          <p:spPr bwMode="auto">
            <a:xfrm>
              <a:off x="135" y="3465"/>
              <a:ext cx="360" cy="601"/>
            </a:xfrm>
            <a:prstGeom prst="rect">
              <a:avLst/>
            </a:prstGeom>
            <a:solidFill>
              <a:srgbClr val="00B0F0"/>
            </a:solidFill>
            <a:ln w="9525">
              <a:noFill/>
              <a:miter lim="800000"/>
              <a:headEnd/>
              <a:tailEnd/>
            </a:ln>
          </p:spPr>
          <p:txBody>
            <a:bodyPr>
              <a:spAutoFit/>
            </a:bodyPr>
            <a:lstStyle/>
            <a:p>
              <a:r>
                <a:rPr lang="zh-CN" altLang="en-US" sz="2800" b="1" dirty="0"/>
                <a:t>参考</a:t>
              </a:r>
            </a:p>
          </p:txBody>
        </p:sp>
      </p:grpSp>
      <p:sp>
        <p:nvSpPr>
          <p:cNvPr id="30728" name="WordArt 8"/>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18</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p:cNvSpPr>
            <a:spLocks noChangeArrowheads="1"/>
          </p:cNvSpPr>
          <p:nvPr/>
        </p:nvSpPr>
        <p:spPr bwMode="auto">
          <a:xfrm>
            <a:off x="214312" y="116632"/>
            <a:ext cx="3349575" cy="461665"/>
          </a:xfrm>
          <a:prstGeom prst="rect">
            <a:avLst/>
          </a:prstGeom>
          <a:solidFill>
            <a:schemeClr val="bg1"/>
          </a:solidFill>
          <a:ln w="9525">
            <a:noFill/>
            <a:miter lim="800000"/>
            <a:headEnd/>
            <a:tailEnd/>
          </a:ln>
        </p:spPr>
        <p:txBody>
          <a:bodyPr wrap="square">
            <a:spAutoFit/>
          </a:bodyPr>
          <a:lstStyle/>
          <a:p>
            <a:r>
              <a:rPr lang="zh-CN" altLang="en-US" sz="2400" b="1" dirty="0"/>
              <a:t>其它机床主轴选材 </a:t>
            </a:r>
          </a:p>
        </p:txBody>
      </p:sp>
      <p:pic>
        <p:nvPicPr>
          <p:cNvPr id="31747" name="Picture 1"/>
          <p:cNvPicPr>
            <a:picLocks noChangeAspect="1" noChangeArrowheads="1"/>
          </p:cNvPicPr>
          <p:nvPr/>
        </p:nvPicPr>
        <p:blipFill>
          <a:blip r:embed="rId2" cstate="print"/>
          <a:srcRect l="16232" t="8984" r="17880" b="8984"/>
          <a:stretch>
            <a:fillRect/>
          </a:stretch>
        </p:blipFill>
        <p:spPr bwMode="auto">
          <a:xfrm>
            <a:off x="428625" y="669181"/>
            <a:ext cx="8266113" cy="6072187"/>
          </a:xfrm>
          <a:prstGeom prst="rect">
            <a:avLst/>
          </a:prstGeom>
          <a:noFill/>
          <a:ln w="9525">
            <a:noFill/>
            <a:miter lim="800000"/>
            <a:headEnd/>
            <a:tailEnd/>
          </a:ln>
        </p:spPr>
      </p:pic>
      <p:sp>
        <p:nvSpPr>
          <p:cNvPr id="6" name="矩形 5"/>
          <p:cNvSpPr/>
          <p:nvPr/>
        </p:nvSpPr>
        <p:spPr>
          <a:xfrm>
            <a:off x="6743715" y="-22977"/>
            <a:ext cx="2285983" cy="830998"/>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285750" y="71438"/>
            <a:ext cx="8572500" cy="6683375"/>
            <a:chOff x="285720" y="214290"/>
            <a:chExt cx="8572560" cy="6754072"/>
          </a:xfrm>
        </p:grpSpPr>
        <p:pic>
          <p:nvPicPr>
            <p:cNvPr id="32771" name="Picture 1"/>
            <p:cNvPicPr>
              <a:picLocks noChangeAspect="1" noChangeArrowheads="1"/>
            </p:cNvPicPr>
            <p:nvPr/>
          </p:nvPicPr>
          <p:blipFill>
            <a:blip r:embed="rId2" cstate="print"/>
            <a:srcRect l="16232" t="8484" r="18704" b="13379"/>
            <a:stretch>
              <a:fillRect/>
            </a:stretch>
          </p:blipFill>
          <p:spPr bwMode="auto">
            <a:xfrm>
              <a:off x="285720" y="214290"/>
              <a:ext cx="8569325" cy="4929222"/>
            </a:xfrm>
            <a:prstGeom prst="rect">
              <a:avLst/>
            </a:prstGeom>
            <a:noFill/>
            <a:ln w="9525">
              <a:noFill/>
              <a:miter lim="800000"/>
              <a:headEnd/>
              <a:tailEnd/>
            </a:ln>
          </p:spPr>
        </p:pic>
        <p:pic>
          <p:nvPicPr>
            <p:cNvPr id="32772" name="Picture 1"/>
            <p:cNvPicPr>
              <a:picLocks noChangeAspect="1" noChangeArrowheads="1"/>
            </p:cNvPicPr>
            <p:nvPr/>
          </p:nvPicPr>
          <p:blipFill>
            <a:blip r:embed="rId3" cstate="print"/>
            <a:srcRect l="16499" t="49315" r="18704" b="17773"/>
            <a:stretch>
              <a:fillRect/>
            </a:stretch>
          </p:blipFill>
          <p:spPr bwMode="auto">
            <a:xfrm>
              <a:off x="309860" y="5110977"/>
              <a:ext cx="8548420" cy="1857385"/>
            </a:xfrm>
            <a:prstGeom prst="rect">
              <a:avLst/>
            </a:prstGeom>
            <a:noFill/>
            <a:ln w="9525">
              <a:noFill/>
              <a:miter lim="800000"/>
              <a:headEnd/>
              <a:tailEnd/>
            </a:ln>
          </p:spPr>
        </p:pic>
      </p:grpSp>
      <p:sp>
        <p:nvSpPr>
          <p:cNvPr id="6" name="矩形 5"/>
          <p:cNvSpPr/>
          <p:nvPr/>
        </p:nvSpPr>
        <p:spPr>
          <a:xfrm>
            <a:off x="6816740" y="-22977"/>
            <a:ext cx="2285983" cy="830998"/>
          </a:xfrm>
          <a:prstGeom prst="rect">
            <a:avLst/>
          </a:prstGeom>
          <a:solidFill>
            <a:srgbClr val="0000CC"/>
          </a:solidFill>
          <a:effectLst>
            <a:innerShdw blurRad="63500" dist="50800" dir="16200000">
              <a:prstClr val="black">
                <a:alpha val="50000"/>
              </a:prstClr>
            </a:innerShdw>
          </a:effectLst>
        </p:spPr>
        <p:txBody>
          <a:bodyPr>
            <a:spAutoFit/>
          </a:bodyPr>
          <a:lstStyle/>
          <a:p>
            <a:pPr algn="ctr">
              <a:defRPr/>
            </a:pPr>
            <a:r>
              <a:rPr lang="zh-CN" altLang="en-US" sz="4800" b="1" dirty="0">
                <a:solidFill>
                  <a:srgbClr val="FFFF00"/>
                </a:solidFill>
                <a:latin typeface="华文彩云" pitchFamily="2" charset="-122"/>
                <a:ea typeface="华文彩云" pitchFamily="2" charset="-122"/>
              </a:rPr>
              <a:t>了  解</a:t>
            </a:r>
            <a:endParaRPr lang="zh-CN" altLang="en-US" sz="4800" dirty="0">
              <a:solidFill>
                <a:srgbClr val="FFFF00"/>
              </a:solidFill>
              <a:latin typeface="华文彩云" pitchFamily="2" charset="-122"/>
              <a:ea typeface="华文彩云"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323850" y="4437063"/>
            <a:ext cx="8353425" cy="1933575"/>
          </a:xfrm>
          <a:prstGeom prst="rect">
            <a:avLst/>
          </a:prstGeom>
          <a:noFill/>
          <a:ln w="9525">
            <a:noFill/>
            <a:miter lim="800000"/>
            <a:headEnd/>
            <a:tailEnd/>
          </a:ln>
        </p:spPr>
        <p:txBody>
          <a:bodyPr>
            <a:spAutoFit/>
          </a:bodyPr>
          <a:lstStyle/>
          <a:p>
            <a:pPr algn="just">
              <a:lnSpc>
                <a:spcPct val="110000"/>
              </a:lnSpc>
            </a:pPr>
            <a:r>
              <a:rPr lang="zh-CN" altLang="en-US" sz="2200">
                <a:solidFill>
                  <a:srgbClr val="FF3399"/>
                </a:solidFill>
              </a:rPr>
              <a:t>     锻钢曲轴：</a:t>
            </a:r>
            <a:r>
              <a:rPr lang="zh-CN" altLang="en-US" sz="2200" b="1">
                <a:solidFill>
                  <a:srgbClr val="6600CC"/>
                </a:solidFill>
              </a:rPr>
              <a:t>优质中碳钢和中碳合金钢</a:t>
            </a:r>
            <a:r>
              <a:rPr lang="zh-CN" altLang="en-US" sz="2200">
                <a:solidFill>
                  <a:srgbClr val="FF3399"/>
                </a:solidFill>
              </a:rPr>
              <a:t>，如</a:t>
            </a:r>
            <a:r>
              <a:rPr lang="en-US" altLang="zh-CN" sz="2200">
                <a:solidFill>
                  <a:srgbClr val="FF3399"/>
                </a:solidFill>
              </a:rPr>
              <a:t>35</a:t>
            </a:r>
            <a:r>
              <a:rPr lang="zh-CN" altLang="en-US" sz="2200">
                <a:solidFill>
                  <a:srgbClr val="FF3399"/>
                </a:solidFill>
              </a:rPr>
              <a:t>、</a:t>
            </a:r>
            <a:r>
              <a:rPr lang="en-US" altLang="zh-CN" sz="2200">
                <a:solidFill>
                  <a:srgbClr val="FF3399"/>
                </a:solidFill>
              </a:rPr>
              <a:t>40</a:t>
            </a:r>
            <a:r>
              <a:rPr lang="zh-CN" altLang="en-US" sz="2200">
                <a:solidFill>
                  <a:srgbClr val="FF3399"/>
                </a:solidFill>
              </a:rPr>
              <a:t>、</a:t>
            </a:r>
            <a:r>
              <a:rPr lang="en-US" altLang="zh-CN" sz="2200">
                <a:solidFill>
                  <a:srgbClr val="FF3399"/>
                </a:solidFill>
              </a:rPr>
              <a:t>45</a:t>
            </a:r>
            <a:r>
              <a:rPr lang="zh-CN" altLang="en-US" sz="2200">
                <a:solidFill>
                  <a:srgbClr val="FF3399"/>
                </a:solidFill>
              </a:rPr>
              <a:t>、</a:t>
            </a:r>
            <a:r>
              <a:rPr lang="en-US" altLang="zh-CN" sz="2200">
                <a:solidFill>
                  <a:srgbClr val="FF3399"/>
                </a:solidFill>
              </a:rPr>
              <a:t>35Mn2</a:t>
            </a:r>
            <a:r>
              <a:rPr lang="zh-CN" altLang="en-US" sz="2200">
                <a:solidFill>
                  <a:srgbClr val="FF3399"/>
                </a:solidFill>
              </a:rPr>
              <a:t>、</a:t>
            </a:r>
            <a:r>
              <a:rPr lang="en-US" altLang="zh-CN" sz="2200">
                <a:solidFill>
                  <a:srgbClr val="FF3399"/>
                </a:solidFill>
              </a:rPr>
              <a:t>40Cr, 35CrMo</a:t>
            </a:r>
            <a:r>
              <a:rPr lang="zh-CN" altLang="en-US" sz="2200">
                <a:solidFill>
                  <a:srgbClr val="FF3399"/>
                </a:solidFill>
              </a:rPr>
              <a:t>钢等；</a:t>
            </a:r>
            <a:r>
              <a:rPr lang="en-US" altLang="zh-CN" sz="2200">
                <a:solidFill>
                  <a:srgbClr val="FF3399"/>
                </a:solidFill>
              </a:rPr>
              <a:t>【</a:t>
            </a:r>
            <a:r>
              <a:rPr lang="zh-CN" altLang="en-US">
                <a:ea typeface="楷体_GB2312" pitchFamily="49" charset="-122"/>
              </a:rPr>
              <a:t>工艺路线参前</a:t>
            </a:r>
            <a:r>
              <a:rPr lang="en-US" altLang="zh-CN" sz="2200">
                <a:solidFill>
                  <a:srgbClr val="FF3399"/>
                </a:solidFill>
              </a:rPr>
              <a:t>】 </a:t>
            </a:r>
          </a:p>
          <a:p>
            <a:pPr algn="just">
              <a:lnSpc>
                <a:spcPct val="110000"/>
              </a:lnSpc>
            </a:pPr>
            <a:r>
              <a:rPr lang="zh-CN" altLang="en-US" sz="2200">
                <a:solidFill>
                  <a:srgbClr val="FF3399"/>
                </a:solidFill>
              </a:rPr>
              <a:t>    铸造曲轴：</a:t>
            </a:r>
            <a:r>
              <a:rPr lang="zh-CN" altLang="en-US" sz="2200" b="1">
                <a:solidFill>
                  <a:srgbClr val="6600CC"/>
                </a:solidFill>
              </a:rPr>
              <a:t>铸钢、球墨铸铁、珠光体可锻铸铁及合金铸铁等</a:t>
            </a:r>
            <a:r>
              <a:rPr lang="en-US" altLang="zh-CN" sz="2200">
                <a:solidFill>
                  <a:srgbClr val="FF3399"/>
                </a:solidFill>
              </a:rPr>
              <a:t>, </a:t>
            </a:r>
            <a:r>
              <a:rPr lang="zh-CN" altLang="en-US" sz="2200">
                <a:solidFill>
                  <a:srgbClr val="FF3399"/>
                </a:solidFill>
              </a:rPr>
              <a:t>如</a:t>
            </a:r>
            <a:r>
              <a:rPr lang="en-US" altLang="zh-CN" sz="2200">
                <a:solidFill>
                  <a:srgbClr val="FF3399"/>
                </a:solidFill>
              </a:rPr>
              <a:t>ZG25</a:t>
            </a:r>
            <a:r>
              <a:rPr lang="zh-CN" altLang="en-US" sz="2200">
                <a:solidFill>
                  <a:srgbClr val="FF3399"/>
                </a:solidFill>
              </a:rPr>
              <a:t>、</a:t>
            </a:r>
            <a:r>
              <a:rPr lang="en-US" altLang="zh-CN" sz="2200">
                <a:solidFill>
                  <a:srgbClr val="FF3399"/>
                </a:solidFill>
              </a:rPr>
              <a:t>QT600-3</a:t>
            </a:r>
            <a:r>
              <a:rPr lang="zh-CN" altLang="en-US" sz="2200">
                <a:solidFill>
                  <a:srgbClr val="FF3399"/>
                </a:solidFill>
              </a:rPr>
              <a:t>、</a:t>
            </a:r>
            <a:r>
              <a:rPr lang="en-US" altLang="zh-CN" sz="2200">
                <a:solidFill>
                  <a:srgbClr val="FF3399"/>
                </a:solidFill>
              </a:rPr>
              <a:t>QT700-2 </a:t>
            </a:r>
            <a:r>
              <a:rPr lang="zh-CN" altLang="en-US" sz="2200">
                <a:solidFill>
                  <a:srgbClr val="FF3399"/>
                </a:solidFill>
              </a:rPr>
              <a:t>、</a:t>
            </a:r>
            <a:r>
              <a:rPr lang="en-US" altLang="zh-CN" sz="2200">
                <a:solidFill>
                  <a:srgbClr val="FF3399"/>
                </a:solidFill>
              </a:rPr>
              <a:t>KTZ450-5</a:t>
            </a:r>
            <a:r>
              <a:rPr lang="zh-CN" altLang="en-US" sz="2200">
                <a:solidFill>
                  <a:srgbClr val="FF3399"/>
                </a:solidFill>
              </a:rPr>
              <a:t>、</a:t>
            </a:r>
            <a:r>
              <a:rPr lang="en-US" altLang="zh-CN" sz="2200">
                <a:solidFill>
                  <a:srgbClr val="FF3399"/>
                </a:solidFill>
              </a:rPr>
              <a:t>KTZ500-4</a:t>
            </a:r>
            <a:r>
              <a:rPr lang="zh-CN" altLang="en-US" sz="2200">
                <a:solidFill>
                  <a:srgbClr val="FF3399"/>
                </a:solidFill>
              </a:rPr>
              <a:t>等。</a:t>
            </a:r>
            <a:r>
              <a:rPr lang="en-US" altLang="zh-CN" sz="2200">
                <a:solidFill>
                  <a:srgbClr val="FF3399"/>
                </a:solidFill>
              </a:rPr>
              <a:t>【</a:t>
            </a:r>
            <a:r>
              <a:rPr lang="zh-CN" altLang="en-US">
                <a:ea typeface="楷体_GB2312" pitchFamily="49" charset="-122"/>
              </a:rPr>
              <a:t>工艺路线：铸造－高温正火－高温回火－切削加工－轴颈气体渗氮。</a:t>
            </a:r>
            <a:r>
              <a:rPr lang="en-US" altLang="zh-CN" sz="2200">
                <a:solidFill>
                  <a:srgbClr val="FF3399"/>
                </a:solidFill>
              </a:rPr>
              <a:t>】</a:t>
            </a:r>
          </a:p>
        </p:txBody>
      </p:sp>
      <p:pic>
        <p:nvPicPr>
          <p:cNvPr id="33796" name="Picture 2" descr="http://thns.tsinghua.edu.cn/s70094/2002001/CH9/images-ch9/9.2.4.gif"/>
          <p:cNvPicPr>
            <a:picLocks noChangeAspect="1" noChangeArrowheads="1"/>
          </p:cNvPicPr>
          <p:nvPr/>
        </p:nvPicPr>
        <p:blipFill>
          <a:blip r:embed="rId2" cstate="print"/>
          <a:srcRect l="3090"/>
          <a:stretch>
            <a:fillRect/>
          </a:stretch>
        </p:blipFill>
        <p:spPr bwMode="auto">
          <a:xfrm>
            <a:off x="4572000" y="0"/>
            <a:ext cx="4572000" cy="2286000"/>
          </a:xfrm>
          <a:prstGeom prst="rect">
            <a:avLst/>
          </a:prstGeom>
          <a:noFill/>
          <a:ln w="9525">
            <a:noFill/>
            <a:miter lim="800000"/>
            <a:headEnd/>
            <a:tailEnd/>
          </a:ln>
        </p:spPr>
      </p:pic>
      <p:sp>
        <p:nvSpPr>
          <p:cNvPr id="33797" name="矩形 3"/>
          <p:cNvSpPr>
            <a:spLocks noChangeArrowheads="1"/>
          </p:cNvSpPr>
          <p:nvPr/>
        </p:nvSpPr>
        <p:spPr bwMode="auto">
          <a:xfrm>
            <a:off x="6143625" y="2143125"/>
            <a:ext cx="2659063" cy="369888"/>
          </a:xfrm>
          <a:prstGeom prst="rect">
            <a:avLst/>
          </a:prstGeom>
          <a:noFill/>
          <a:ln w="9525">
            <a:noFill/>
            <a:miter lim="800000"/>
            <a:headEnd/>
            <a:tailEnd/>
          </a:ln>
        </p:spPr>
        <p:txBody>
          <a:bodyPr wrap="none">
            <a:spAutoFit/>
          </a:bodyPr>
          <a:lstStyle/>
          <a:p>
            <a:r>
              <a:rPr lang="zh-CN" altLang="en-US" b="1"/>
              <a:t> </a:t>
            </a:r>
            <a:r>
              <a:rPr lang="en-US" altLang="zh-CN" b="1"/>
              <a:t>175A</a:t>
            </a:r>
            <a:r>
              <a:rPr lang="zh-CN" altLang="en-US" b="1"/>
              <a:t>型柴油机曲轴简图</a:t>
            </a:r>
          </a:p>
        </p:txBody>
      </p:sp>
      <p:sp>
        <p:nvSpPr>
          <p:cNvPr id="33800" name="Rectangle 8"/>
          <p:cNvSpPr>
            <a:spLocks noChangeArrowheads="1"/>
          </p:cNvSpPr>
          <p:nvPr/>
        </p:nvSpPr>
        <p:spPr bwMode="auto">
          <a:xfrm>
            <a:off x="323850" y="981075"/>
            <a:ext cx="4033838" cy="1917700"/>
          </a:xfrm>
          <a:prstGeom prst="rect">
            <a:avLst/>
          </a:prstGeom>
          <a:noFill/>
          <a:ln w="9525">
            <a:noFill/>
            <a:miter lim="800000"/>
            <a:headEnd/>
            <a:tailEnd/>
          </a:ln>
          <a:effectLst/>
        </p:spPr>
        <p:txBody>
          <a:bodyPr>
            <a:spAutoFit/>
          </a:bodyPr>
          <a:lstStyle/>
          <a:p>
            <a:pPr>
              <a:lnSpc>
                <a:spcPct val="120000"/>
              </a:lnSpc>
            </a:pPr>
            <a:r>
              <a:rPr lang="zh-CN" altLang="en-US" sz="2000"/>
              <a:t>      曲轴受弯曲、扭转、剪切、拉压、冲击等交变应力，可造成曲轴的扭转和弯曲振动，产生附加应力；应力分布不均匀；曲轴颈与轴承有滑动摩擦。</a:t>
            </a:r>
          </a:p>
        </p:txBody>
      </p:sp>
      <p:sp>
        <p:nvSpPr>
          <p:cNvPr id="33801" name="Rectangle 9"/>
          <p:cNvSpPr>
            <a:spLocks noChangeArrowheads="1"/>
          </p:cNvSpPr>
          <p:nvPr/>
        </p:nvSpPr>
        <p:spPr bwMode="auto">
          <a:xfrm>
            <a:off x="468313" y="222250"/>
            <a:ext cx="2519362" cy="579438"/>
          </a:xfrm>
          <a:prstGeom prst="rect">
            <a:avLst/>
          </a:prstGeom>
          <a:solidFill>
            <a:srgbClr val="66FFFF"/>
          </a:solidFill>
          <a:ln w="9525">
            <a:noFill/>
            <a:miter lim="800000"/>
            <a:headEnd/>
            <a:tailEnd/>
          </a:ln>
          <a:effectLst/>
        </p:spPr>
        <p:txBody>
          <a:bodyPr>
            <a:spAutoFit/>
          </a:bodyPr>
          <a:lstStyle/>
          <a:p>
            <a:r>
              <a:rPr lang="zh-CN" altLang="en-US" sz="3200" b="1"/>
              <a:t> 汽车主轴</a:t>
            </a:r>
          </a:p>
        </p:txBody>
      </p:sp>
      <p:sp>
        <p:nvSpPr>
          <p:cNvPr id="33802" name="Rectangle 10"/>
          <p:cNvSpPr>
            <a:spLocks noChangeArrowheads="1"/>
          </p:cNvSpPr>
          <p:nvPr/>
        </p:nvSpPr>
        <p:spPr bwMode="auto">
          <a:xfrm>
            <a:off x="395288" y="3068638"/>
            <a:ext cx="8424862" cy="1096962"/>
          </a:xfrm>
          <a:prstGeom prst="rect">
            <a:avLst/>
          </a:prstGeom>
          <a:noFill/>
          <a:ln w="9525">
            <a:noFill/>
            <a:miter lim="800000"/>
            <a:headEnd/>
            <a:tailEnd/>
          </a:ln>
          <a:effectLst/>
        </p:spPr>
        <p:txBody>
          <a:bodyPr>
            <a:spAutoFit/>
          </a:bodyPr>
          <a:lstStyle/>
          <a:p>
            <a:pPr algn="just"/>
            <a:r>
              <a:rPr lang="zh-CN" altLang="en-US" sz="2200"/>
              <a:t>其失效形式主要是：疲劳断裂和轴颈严重磨损，材料要有高强度、一定的冲击韧性、足够弯曲、扭转疲劳强度和刚度，轴颈表面有高硬度和耐磨性。</a:t>
            </a:r>
          </a:p>
        </p:txBody>
      </p:sp>
      <p:sp>
        <p:nvSpPr>
          <p:cNvPr id="33803" name="WordArt 11"/>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19</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1"/>
          <p:cNvSpPr>
            <a:spLocks noChangeArrowheads="1"/>
          </p:cNvSpPr>
          <p:nvPr/>
        </p:nvSpPr>
        <p:spPr bwMode="auto">
          <a:xfrm>
            <a:off x="900113" y="1844675"/>
            <a:ext cx="6264275" cy="457200"/>
          </a:xfrm>
          <a:prstGeom prst="rect">
            <a:avLst/>
          </a:prstGeom>
          <a:noFill/>
          <a:ln w="9525">
            <a:noFill/>
            <a:miter lim="800000"/>
            <a:headEnd/>
            <a:tailEnd/>
          </a:ln>
        </p:spPr>
        <p:txBody>
          <a:bodyPr>
            <a:spAutoFit/>
          </a:bodyPr>
          <a:lstStyle/>
          <a:p>
            <a:pPr algn="just"/>
            <a:r>
              <a:rPr lang="zh-CN" altLang="en-US" sz="2400" b="1">
                <a:solidFill>
                  <a:srgbClr val="0000CC"/>
                </a:solidFill>
              </a:rPr>
              <a:t>是一种重要的机械零件。</a:t>
            </a:r>
            <a:r>
              <a:rPr lang="zh-CN" altLang="en-US" sz="2400"/>
              <a:t>弹簧分类如下。</a:t>
            </a:r>
          </a:p>
        </p:txBody>
      </p:sp>
      <p:pic>
        <p:nvPicPr>
          <p:cNvPr id="35843" name="Picture 1" descr="http://thns.tsinghua.edu.cn/s70094/2002001/CH9/images-ch9/9.3.1a.GIF"/>
          <p:cNvPicPr>
            <a:picLocks noChangeAspect="1" noChangeArrowheads="1"/>
          </p:cNvPicPr>
          <p:nvPr/>
        </p:nvPicPr>
        <p:blipFill>
          <a:blip r:embed="rId2" cstate="print"/>
          <a:srcRect/>
          <a:stretch>
            <a:fillRect/>
          </a:stretch>
        </p:blipFill>
        <p:spPr bwMode="auto">
          <a:xfrm>
            <a:off x="468313" y="2487613"/>
            <a:ext cx="1477962" cy="1108075"/>
          </a:xfrm>
          <a:prstGeom prst="rect">
            <a:avLst/>
          </a:prstGeom>
          <a:noFill/>
          <a:ln w="9525">
            <a:noFill/>
            <a:miter lim="800000"/>
            <a:headEnd/>
            <a:tailEnd/>
          </a:ln>
        </p:spPr>
      </p:pic>
      <p:pic>
        <p:nvPicPr>
          <p:cNvPr id="35844" name="Picture 2" descr="http://thns.tsinghua.edu.cn/s70094/2002001/CH9/images-ch9/9.3.1b.GIF"/>
          <p:cNvPicPr>
            <a:picLocks noChangeAspect="1" noChangeArrowheads="1"/>
          </p:cNvPicPr>
          <p:nvPr/>
        </p:nvPicPr>
        <p:blipFill>
          <a:blip r:embed="rId3" cstate="print"/>
          <a:srcRect/>
          <a:stretch>
            <a:fillRect/>
          </a:stretch>
        </p:blipFill>
        <p:spPr bwMode="auto">
          <a:xfrm>
            <a:off x="2087563" y="2487613"/>
            <a:ext cx="1477962" cy="1108075"/>
          </a:xfrm>
          <a:prstGeom prst="rect">
            <a:avLst/>
          </a:prstGeom>
          <a:noFill/>
          <a:ln w="9525">
            <a:noFill/>
            <a:miter lim="800000"/>
            <a:headEnd/>
            <a:tailEnd/>
          </a:ln>
        </p:spPr>
      </p:pic>
      <p:pic>
        <p:nvPicPr>
          <p:cNvPr id="35845" name="Picture 3" descr="http://thns.tsinghua.edu.cn/s70094/2002001/CH9/images-ch9/9.3.1c.GIF"/>
          <p:cNvPicPr>
            <a:picLocks noChangeAspect="1" noChangeArrowheads="1"/>
          </p:cNvPicPr>
          <p:nvPr/>
        </p:nvPicPr>
        <p:blipFill>
          <a:blip r:embed="rId4" cstate="print"/>
          <a:srcRect/>
          <a:stretch>
            <a:fillRect/>
          </a:stretch>
        </p:blipFill>
        <p:spPr bwMode="auto">
          <a:xfrm>
            <a:off x="3743325" y="2487613"/>
            <a:ext cx="1477963" cy="1108075"/>
          </a:xfrm>
          <a:prstGeom prst="rect">
            <a:avLst/>
          </a:prstGeom>
          <a:noFill/>
          <a:ln w="9525">
            <a:noFill/>
            <a:miter lim="800000"/>
            <a:headEnd/>
            <a:tailEnd/>
          </a:ln>
        </p:spPr>
      </p:pic>
      <p:pic>
        <p:nvPicPr>
          <p:cNvPr id="35846" name="Picture 6" descr="http://thns.tsinghua.edu.cn/s70094/2002001/CH9/images-ch9/9.3.1e.GIF"/>
          <p:cNvPicPr>
            <a:picLocks noChangeAspect="1" noChangeArrowheads="1"/>
          </p:cNvPicPr>
          <p:nvPr/>
        </p:nvPicPr>
        <p:blipFill>
          <a:blip r:embed="rId5" cstate="print"/>
          <a:srcRect/>
          <a:stretch>
            <a:fillRect/>
          </a:stretch>
        </p:blipFill>
        <p:spPr bwMode="auto">
          <a:xfrm>
            <a:off x="7453313" y="2487613"/>
            <a:ext cx="1295400" cy="1222375"/>
          </a:xfrm>
          <a:prstGeom prst="rect">
            <a:avLst/>
          </a:prstGeom>
          <a:noFill/>
          <a:ln w="9525">
            <a:noFill/>
            <a:miter lim="800000"/>
            <a:headEnd/>
            <a:tailEnd/>
          </a:ln>
        </p:spPr>
      </p:pic>
      <p:pic>
        <p:nvPicPr>
          <p:cNvPr id="35847" name="Picture 5" descr="http://thns.tsinghua.edu.cn/s70094/2002001/CH9/images-ch9/9.3.1d.JPG"/>
          <p:cNvPicPr>
            <a:picLocks noChangeAspect="1" noChangeArrowheads="1"/>
          </p:cNvPicPr>
          <p:nvPr/>
        </p:nvPicPr>
        <p:blipFill>
          <a:blip r:embed="rId6" cstate="print"/>
          <a:srcRect/>
          <a:stretch>
            <a:fillRect/>
          </a:stretch>
        </p:blipFill>
        <p:spPr bwMode="auto">
          <a:xfrm>
            <a:off x="5364163" y="2473325"/>
            <a:ext cx="1944687" cy="1166813"/>
          </a:xfrm>
          <a:prstGeom prst="rect">
            <a:avLst/>
          </a:prstGeom>
          <a:noFill/>
          <a:ln w="9525">
            <a:noFill/>
            <a:miter lim="800000"/>
            <a:headEnd/>
            <a:tailEnd/>
          </a:ln>
        </p:spPr>
      </p:pic>
      <p:sp>
        <p:nvSpPr>
          <p:cNvPr id="35850" name="Rectangle 2"/>
          <p:cNvSpPr>
            <a:spLocks noChangeArrowheads="1"/>
          </p:cNvSpPr>
          <p:nvPr/>
        </p:nvSpPr>
        <p:spPr bwMode="auto">
          <a:xfrm>
            <a:off x="323528" y="404664"/>
            <a:ext cx="2964274" cy="646331"/>
          </a:xfrm>
          <a:prstGeom prst="rect">
            <a:avLst/>
          </a:prstGeom>
          <a:noFill/>
          <a:ln w="9525">
            <a:noFill/>
            <a:miter lim="800000"/>
            <a:headEnd/>
            <a:tailEnd/>
          </a:ln>
        </p:spPr>
        <p:txBody>
          <a:bodyPr wrap="none" anchor="ctr">
            <a:spAutoFit/>
          </a:bodyPr>
          <a:lstStyle/>
          <a:p>
            <a:pPr algn="ctr">
              <a:buClr>
                <a:srgbClr val="E18101"/>
              </a:buClr>
            </a:pPr>
            <a:r>
              <a:rPr lang="zh-CN" altLang="en-US" sz="3600" b="1" dirty="0" smtClean="0">
                <a:solidFill>
                  <a:schemeClr val="tx2"/>
                </a:solidFill>
                <a:latin typeface="黑体" pitchFamily="2" charset="-122"/>
                <a:ea typeface="黑体" pitchFamily="2" charset="-122"/>
                <a:cs typeface="+mj-cs"/>
              </a:rPr>
              <a:t>三、其它零件</a:t>
            </a:r>
            <a:endParaRPr lang="zh-CN" altLang="en-US" sz="4400" b="1" dirty="0">
              <a:solidFill>
                <a:schemeClr val="tx2"/>
              </a:solidFill>
              <a:latin typeface="华文琥珀" pitchFamily="2" charset="-122"/>
              <a:ea typeface="华文琥珀" pitchFamily="2" charset="-122"/>
            </a:endParaRPr>
          </a:p>
        </p:txBody>
      </p:sp>
      <p:sp>
        <p:nvSpPr>
          <p:cNvPr id="35854" name="Rectangle 14"/>
          <p:cNvSpPr>
            <a:spLocks noChangeArrowheads="1"/>
          </p:cNvSpPr>
          <p:nvPr/>
        </p:nvSpPr>
        <p:spPr bwMode="auto">
          <a:xfrm>
            <a:off x="468313" y="3711575"/>
            <a:ext cx="1555750" cy="366713"/>
          </a:xfrm>
          <a:prstGeom prst="rect">
            <a:avLst/>
          </a:prstGeom>
          <a:noFill/>
          <a:ln w="9525">
            <a:noFill/>
            <a:miter lim="800000"/>
            <a:headEnd/>
            <a:tailEnd/>
          </a:ln>
          <a:effectLst/>
        </p:spPr>
        <p:txBody>
          <a:bodyPr wrap="none">
            <a:spAutoFit/>
          </a:bodyPr>
          <a:lstStyle/>
          <a:p>
            <a:r>
              <a:rPr lang="zh-CN" altLang="en-US"/>
              <a:t>压缩螺旋弹簧</a:t>
            </a:r>
          </a:p>
        </p:txBody>
      </p:sp>
      <p:sp>
        <p:nvSpPr>
          <p:cNvPr id="35855" name="Rectangle 15"/>
          <p:cNvSpPr>
            <a:spLocks noChangeArrowheads="1"/>
          </p:cNvSpPr>
          <p:nvPr/>
        </p:nvSpPr>
        <p:spPr bwMode="auto">
          <a:xfrm>
            <a:off x="2124075" y="3711575"/>
            <a:ext cx="1555750" cy="366713"/>
          </a:xfrm>
          <a:prstGeom prst="rect">
            <a:avLst/>
          </a:prstGeom>
          <a:noFill/>
          <a:ln w="9525">
            <a:noFill/>
            <a:miter lim="800000"/>
            <a:headEnd/>
            <a:tailEnd/>
          </a:ln>
          <a:effectLst/>
        </p:spPr>
        <p:txBody>
          <a:bodyPr wrap="none">
            <a:spAutoFit/>
          </a:bodyPr>
          <a:lstStyle/>
          <a:p>
            <a:r>
              <a:rPr lang="zh-CN" altLang="en-US"/>
              <a:t>拉伸螺旋弹簧</a:t>
            </a:r>
          </a:p>
        </p:txBody>
      </p:sp>
      <p:sp>
        <p:nvSpPr>
          <p:cNvPr id="35856" name="Rectangle 16"/>
          <p:cNvSpPr>
            <a:spLocks noChangeArrowheads="1"/>
          </p:cNvSpPr>
          <p:nvPr/>
        </p:nvSpPr>
        <p:spPr bwMode="auto">
          <a:xfrm>
            <a:off x="3708400" y="3711575"/>
            <a:ext cx="1555750" cy="366713"/>
          </a:xfrm>
          <a:prstGeom prst="rect">
            <a:avLst/>
          </a:prstGeom>
          <a:noFill/>
          <a:ln w="9525">
            <a:noFill/>
            <a:miter lim="800000"/>
            <a:headEnd/>
            <a:tailEnd/>
          </a:ln>
          <a:effectLst/>
        </p:spPr>
        <p:txBody>
          <a:bodyPr wrap="none">
            <a:spAutoFit/>
          </a:bodyPr>
          <a:lstStyle/>
          <a:p>
            <a:r>
              <a:rPr lang="zh-CN" altLang="en-US"/>
              <a:t>扭转螺旋弹簧</a:t>
            </a:r>
          </a:p>
        </p:txBody>
      </p:sp>
      <p:sp>
        <p:nvSpPr>
          <p:cNvPr id="35857" name="Rectangle 17"/>
          <p:cNvSpPr>
            <a:spLocks noChangeArrowheads="1"/>
          </p:cNvSpPr>
          <p:nvPr/>
        </p:nvSpPr>
        <p:spPr bwMode="auto">
          <a:xfrm>
            <a:off x="5581650" y="3711575"/>
            <a:ext cx="1223963" cy="366713"/>
          </a:xfrm>
          <a:prstGeom prst="rect">
            <a:avLst/>
          </a:prstGeom>
          <a:noFill/>
          <a:ln w="9525">
            <a:noFill/>
            <a:miter lim="800000"/>
            <a:headEnd/>
            <a:tailEnd/>
          </a:ln>
          <a:effectLst/>
        </p:spPr>
        <p:txBody>
          <a:bodyPr>
            <a:spAutoFit/>
          </a:bodyPr>
          <a:lstStyle/>
          <a:p>
            <a:r>
              <a:rPr lang="zh-CN" altLang="en-US"/>
              <a:t>板 弹 簧</a:t>
            </a:r>
          </a:p>
        </p:txBody>
      </p:sp>
      <p:sp>
        <p:nvSpPr>
          <p:cNvPr id="35858" name="Rectangle 18"/>
          <p:cNvSpPr>
            <a:spLocks noChangeArrowheads="1"/>
          </p:cNvSpPr>
          <p:nvPr/>
        </p:nvSpPr>
        <p:spPr bwMode="auto">
          <a:xfrm>
            <a:off x="7597775" y="3783013"/>
            <a:ext cx="869950" cy="366712"/>
          </a:xfrm>
          <a:prstGeom prst="rect">
            <a:avLst/>
          </a:prstGeom>
          <a:noFill/>
          <a:ln w="9525">
            <a:noFill/>
            <a:miter lim="800000"/>
            <a:headEnd/>
            <a:tailEnd/>
          </a:ln>
          <a:effectLst/>
        </p:spPr>
        <p:txBody>
          <a:bodyPr wrap="none">
            <a:spAutoFit/>
          </a:bodyPr>
          <a:lstStyle/>
          <a:p>
            <a:r>
              <a:rPr lang="zh-CN" altLang="en-US"/>
              <a:t>片弹簧</a:t>
            </a:r>
          </a:p>
        </p:txBody>
      </p:sp>
      <p:sp>
        <p:nvSpPr>
          <p:cNvPr id="35860" name="Rectangle 20"/>
          <p:cNvSpPr>
            <a:spLocks noChangeArrowheads="1"/>
          </p:cNvSpPr>
          <p:nvPr/>
        </p:nvSpPr>
        <p:spPr bwMode="auto">
          <a:xfrm>
            <a:off x="395288" y="1124744"/>
            <a:ext cx="2160587" cy="519112"/>
          </a:xfrm>
          <a:prstGeom prst="rect">
            <a:avLst/>
          </a:prstGeom>
          <a:noFill/>
          <a:ln w="9525">
            <a:noFill/>
            <a:miter lim="800000"/>
            <a:headEnd/>
            <a:tailEnd/>
          </a:ln>
          <a:effectLst/>
        </p:spPr>
        <p:txBody>
          <a:bodyPr>
            <a:spAutoFit/>
          </a:bodyPr>
          <a:lstStyle/>
          <a:p>
            <a:r>
              <a:rPr lang="en-US" altLang="zh-CN" sz="2800" b="1" dirty="0" smtClean="0">
                <a:solidFill>
                  <a:srgbClr val="FF3399"/>
                </a:solidFill>
              </a:rPr>
              <a:t>1</a:t>
            </a:r>
            <a:r>
              <a:rPr lang="zh-CN" altLang="en-US" sz="2800" b="1" dirty="0" smtClean="0">
                <a:solidFill>
                  <a:srgbClr val="FF3399"/>
                </a:solidFill>
              </a:rPr>
              <a:t>、弹  </a:t>
            </a:r>
            <a:r>
              <a:rPr lang="zh-CN" altLang="en-US" sz="2800" b="1" dirty="0">
                <a:solidFill>
                  <a:srgbClr val="FF3399"/>
                </a:solidFill>
              </a:rPr>
              <a:t>簧</a:t>
            </a:r>
          </a:p>
        </p:txBody>
      </p:sp>
      <p:sp>
        <p:nvSpPr>
          <p:cNvPr id="35861" name="矩形 1"/>
          <p:cNvSpPr>
            <a:spLocks noChangeArrowheads="1"/>
          </p:cNvSpPr>
          <p:nvPr/>
        </p:nvSpPr>
        <p:spPr bwMode="auto">
          <a:xfrm>
            <a:off x="611560" y="4149080"/>
            <a:ext cx="7993062" cy="2181225"/>
          </a:xfrm>
          <a:prstGeom prst="rect">
            <a:avLst/>
          </a:prstGeom>
          <a:noFill/>
          <a:ln w="9525">
            <a:noFill/>
            <a:miter lim="800000"/>
            <a:headEnd/>
            <a:tailEnd/>
          </a:ln>
        </p:spPr>
        <p:txBody>
          <a:bodyPr>
            <a:spAutoFit/>
          </a:bodyPr>
          <a:lstStyle/>
          <a:p>
            <a:pPr>
              <a:lnSpc>
                <a:spcPct val="120000"/>
              </a:lnSpc>
            </a:pPr>
            <a:r>
              <a:rPr lang="zh-CN" altLang="en-US" sz="2400" b="1" dirty="0">
                <a:solidFill>
                  <a:srgbClr val="0000CC"/>
                </a:solidFill>
              </a:rPr>
              <a:t>弹簧的用途：</a:t>
            </a:r>
          </a:p>
          <a:p>
            <a:pPr>
              <a:lnSpc>
                <a:spcPct val="120000"/>
              </a:lnSpc>
            </a:pPr>
            <a:r>
              <a:rPr lang="zh-CN" altLang="en-US" dirty="0"/>
              <a:t>    </a:t>
            </a:r>
            <a:r>
              <a:rPr lang="en-US" altLang="zh-CN" dirty="0"/>
              <a:t>(1) </a:t>
            </a:r>
            <a:r>
              <a:rPr lang="zh-CN" altLang="en-US" b="1" dirty="0">
                <a:solidFill>
                  <a:srgbClr val="6600CC"/>
                </a:solidFill>
                <a:effectLst>
                  <a:outerShdw blurRad="38100" dist="38100" dir="2700000" algn="tl">
                    <a:srgbClr val="000000"/>
                  </a:outerShdw>
                </a:effectLst>
              </a:rPr>
              <a:t>缓冲或减振 </a:t>
            </a:r>
            <a:r>
              <a:rPr lang="zh-CN" altLang="en-US" dirty="0"/>
              <a:t> 如汽车、拖拉机、火车中使用的悬挂弹簧。</a:t>
            </a:r>
          </a:p>
          <a:p>
            <a:pPr>
              <a:lnSpc>
                <a:spcPct val="120000"/>
              </a:lnSpc>
            </a:pPr>
            <a:r>
              <a:rPr lang="zh-CN" altLang="en-US" dirty="0"/>
              <a:t>    </a:t>
            </a:r>
            <a:r>
              <a:rPr lang="en-US" altLang="zh-CN" dirty="0"/>
              <a:t>(2) </a:t>
            </a:r>
            <a:r>
              <a:rPr lang="zh-CN" altLang="en-US" b="1" dirty="0">
                <a:solidFill>
                  <a:srgbClr val="6600CC"/>
                </a:solidFill>
                <a:effectLst>
                  <a:outerShdw blurRad="38100" dist="38100" dir="2700000" algn="tl">
                    <a:srgbClr val="000000"/>
                  </a:outerShdw>
                </a:effectLst>
              </a:rPr>
              <a:t>定位</a:t>
            </a:r>
            <a:r>
              <a:rPr lang="zh-CN" altLang="en-US" dirty="0"/>
              <a:t>  如机床及其夹具中利用弹簧将定位销</a:t>
            </a:r>
            <a:r>
              <a:rPr lang="en-US" altLang="zh-CN" dirty="0"/>
              <a:t>(</a:t>
            </a:r>
            <a:r>
              <a:rPr lang="zh-CN" altLang="en-US" dirty="0"/>
              <a:t>或滚珠</a:t>
            </a:r>
            <a:r>
              <a:rPr lang="en-US" altLang="zh-CN" dirty="0"/>
              <a:t>)</a:t>
            </a:r>
            <a:r>
              <a:rPr lang="zh-CN" altLang="en-US" dirty="0"/>
              <a:t>压在定位孔</a:t>
            </a:r>
            <a:r>
              <a:rPr lang="en-US" altLang="zh-CN" dirty="0"/>
              <a:t>(</a:t>
            </a:r>
            <a:r>
              <a:rPr lang="zh-CN" altLang="en-US" dirty="0"/>
              <a:t>或槽</a:t>
            </a:r>
            <a:r>
              <a:rPr lang="en-US" altLang="zh-CN" dirty="0"/>
              <a:t>)</a:t>
            </a:r>
            <a:r>
              <a:rPr lang="zh-CN" altLang="en-US" dirty="0"/>
              <a:t>中。</a:t>
            </a:r>
          </a:p>
          <a:p>
            <a:pPr>
              <a:lnSpc>
                <a:spcPct val="120000"/>
              </a:lnSpc>
            </a:pPr>
            <a:r>
              <a:rPr lang="zh-CN" altLang="en-US" dirty="0"/>
              <a:t>    </a:t>
            </a:r>
            <a:r>
              <a:rPr lang="en-US" altLang="zh-CN" dirty="0"/>
              <a:t>(3) </a:t>
            </a:r>
            <a:r>
              <a:rPr lang="zh-CN" altLang="en-US" b="1" dirty="0">
                <a:solidFill>
                  <a:srgbClr val="6600CC"/>
                </a:solidFill>
                <a:effectLst>
                  <a:outerShdw blurRad="38100" dist="38100" dir="2700000" algn="tl">
                    <a:srgbClr val="000000"/>
                  </a:outerShdw>
                </a:effectLst>
              </a:rPr>
              <a:t>复原 </a:t>
            </a:r>
            <a:r>
              <a:rPr lang="zh-CN" altLang="en-US" dirty="0"/>
              <a:t> 外力去除后自动恢复到原来位置，如汽车发动机中的气门弹簧。</a:t>
            </a:r>
          </a:p>
          <a:p>
            <a:pPr>
              <a:lnSpc>
                <a:spcPct val="120000"/>
              </a:lnSpc>
            </a:pPr>
            <a:r>
              <a:rPr lang="zh-CN" altLang="en-US" dirty="0"/>
              <a:t>    </a:t>
            </a:r>
            <a:r>
              <a:rPr lang="en-US" altLang="zh-CN" dirty="0"/>
              <a:t>(4) </a:t>
            </a:r>
            <a:r>
              <a:rPr lang="zh-CN" altLang="en-US" b="1" dirty="0">
                <a:solidFill>
                  <a:srgbClr val="6600CC"/>
                </a:solidFill>
                <a:effectLst>
                  <a:outerShdw blurRad="38100" dist="38100" dir="2700000" algn="tl">
                    <a:srgbClr val="000000"/>
                  </a:outerShdw>
                </a:effectLst>
              </a:rPr>
              <a:t>储存和释放能量</a:t>
            </a:r>
            <a:r>
              <a:rPr lang="zh-CN" altLang="en-US" dirty="0"/>
              <a:t>  如钟表、玩具中的发条。</a:t>
            </a:r>
          </a:p>
          <a:p>
            <a:pPr>
              <a:lnSpc>
                <a:spcPct val="120000"/>
              </a:lnSpc>
            </a:pPr>
            <a:r>
              <a:rPr lang="zh-CN" altLang="en-US" dirty="0"/>
              <a:t>    </a:t>
            </a:r>
            <a:r>
              <a:rPr lang="en-US" altLang="zh-CN" dirty="0"/>
              <a:t>(5) </a:t>
            </a:r>
            <a:r>
              <a:rPr lang="zh-CN" altLang="en-US" b="1" dirty="0">
                <a:solidFill>
                  <a:srgbClr val="6600CC"/>
                </a:solidFill>
                <a:effectLst>
                  <a:outerShdw blurRad="38100" dist="38100" dir="2700000" algn="tl">
                    <a:srgbClr val="000000"/>
                  </a:outerShdw>
                </a:effectLst>
              </a:rPr>
              <a:t>测力</a:t>
            </a:r>
            <a:r>
              <a:rPr lang="zh-CN" altLang="en-US" dirty="0"/>
              <a:t>  如弹簧称、测力计中使用的弹簧。</a:t>
            </a:r>
          </a:p>
        </p:txBody>
      </p:sp>
      <p:sp>
        <p:nvSpPr>
          <p:cNvPr id="35862" name="WordArt 22"/>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20</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
          <p:cNvSpPr>
            <a:spLocks noChangeArrowheads="1"/>
          </p:cNvSpPr>
          <p:nvPr/>
        </p:nvSpPr>
        <p:spPr bwMode="auto">
          <a:xfrm>
            <a:off x="539750" y="476250"/>
            <a:ext cx="8135938" cy="1638300"/>
          </a:xfrm>
          <a:prstGeom prst="rect">
            <a:avLst/>
          </a:prstGeom>
          <a:noFill/>
          <a:ln w="9525">
            <a:noFill/>
            <a:miter lim="800000"/>
            <a:headEnd/>
            <a:tailEnd/>
          </a:ln>
        </p:spPr>
        <p:txBody>
          <a:bodyPr>
            <a:spAutoFit/>
          </a:bodyPr>
          <a:lstStyle/>
          <a:p>
            <a:pPr>
              <a:lnSpc>
                <a:spcPct val="130000"/>
              </a:lnSpc>
            </a:pPr>
            <a:r>
              <a:rPr lang="zh-CN" altLang="en-US" sz="2400" b="1">
                <a:solidFill>
                  <a:srgbClr val="0000CC"/>
                </a:solidFill>
              </a:rPr>
              <a:t>弹簧的工作条件</a:t>
            </a:r>
          </a:p>
          <a:p>
            <a:pPr>
              <a:lnSpc>
                <a:spcPct val="130000"/>
              </a:lnSpc>
            </a:pPr>
            <a:r>
              <a:rPr lang="zh-CN" altLang="en-US"/>
              <a:t>    </a:t>
            </a:r>
            <a:r>
              <a:rPr lang="en-US" altLang="zh-CN"/>
              <a:t>(1) </a:t>
            </a:r>
            <a:r>
              <a:rPr lang="zh-CN" altLang="en-US"/>
              <a:t>弹簧在外力作用下压缩、拉伸、扭转时，材料将承受弯曲应力或扭转应力。</a:t>
            </a:r>
          </a:p>
          <a:p>
            <a:pPr>
              <a:lnSpc>
                <a:spcPct val="130000"/>
              </a:lnSpc>
            </a:pPr>
            <a:r>
              <a:rPr lang="zh-CN" altLang="en-US"/>
              <a:t>    </a:t>
            </a:r>
            <a:r>
              <a:rPr lang="en-US" altLang="zh-CN"/>
              <a:t>(2) </a:t>
            </a:r>
            <a:r>
              <a:rPr lang="zh-CN" altLang="en-US"/>
              <a:t>缓冲、减振或复原用的弹簧承受交变应力和冲击载荷的作用。</a:t>
            </a:r>
          </a:p>
          <a:p>
            <a:pPr>
              <a:lnSpc>
                <a:spcPct val="130000"/>
              </a:lnSpc>
            </a:pPr>
            <a:r>
              <a:rPr lang="zh-CN" altLang="en-US"/>
              <a:t>    </a:t>
            </a:r>
            <a:r>
              <a:rPr lang="en-US" altLang="zh-CN"/>
              <a:t>(3) </a:t>
            </a:r>
            <a:r>
              <a:rPr lang="zh-CN" altLang="en-US"/>
              <a:t>某些弹簧受到腐蚀介质和高温的作用。</a:t>
            </a:r>
          </a:p>
        </p:txBody>
      </p:sp>
      <p:sp>
        <p:nvSpPr>
          <p:cNvPr id="37892" name="矩形 1"/>
          <p:cNvSpPr>
            <a:spLocks noChangeArrowheads="1"/>
          </p:cNvSpPr>
          <p:nvPr/>
        </p:nvSpPr>
        <p:spPr bwMode="auto">
          <a:xfrm>
            <a:off x="539750" y="2132856"/>
            <a:ext cx="8137525" cy="4162425"/>
          </a:xfrm>
          <a:prstGeom prst="rect">
            <a:avLst/>
          </a:prstGeom>
          <a:noFill/>
          <a:ln w="9525">
            <a:noFill/>
            <a:miter lim="800000"/>
            <a:headEnd/>
            <a:tailEnd/>
          </a:ln>
        </p:spPr>
        <p:txBody>
          <a:bodyPr>
            <a:spAutoFit/>
          </a:bodyPr>
          <a:lstStyle/>
          <a:p>
            <a:pPr algn="just">
              <a:lnSpc>
                <a:spcPct val="120000"/>
              </a:lnSpc>
            </a:pPr>
            <a:r>
              <a:rPr lang="zh-CN" altLang="en-US" sz="2400" b="1" dirty="0">
                <a:solidFill>
                  <a:srgbClr val="0000CC"/>
                </a:solidFill>
              </a:rPr>
              <a:t>弹簧的失效形式</a:t>
            </a:r>
          </a:p>
          <a:p>
            <a:pPr algn="just">
              <a:lnSpc>
                <a:spcPct val="120000"/>
              </a:lnSpc>
            </a:pPr>
            <a:r>
              <a:rPr lang="en-US" altLang="zh-CN" dirty="0"/>
              <a:t>(1) </a:t>
            </a:r>
            <a:r>
              <a:rPr lang="zh-CN" altLang="en-US" b="1" dirty="0">
                <a:solidFill>
                  <a:srgbClr val="6600CC"/>
                </a:solidFill>
                <a:effectLst>
                  <a:outerShdw blurRad="38100" dist="38100" dir="2700000" algn="tl">
                    <a:srgbClr val="000000"/>
                  </a:outerShdw>
                </a:effectLst>
              </a:rPr>
              <a:t>塑性变形</a:t>
            </a:r>
            <a:r>
              <a:rPr lang="zh-CN" altLang="en-US" dirty="0"/>
              <a:t>  在外载荷作用下，材料内部产生的弯曲应力或扭转应力超过材料本身的屈服应力后，弹簧发生塑性变形。外载荷去掉后，弹簧不能恢复到原始尺寸和形状。</a:t>
            </a:r>
          </a:p>
          <a:p>
            <a:pPr algn="just">
              <a:lnSpc>
                <a:spcPct val="120000"/>
              </a:lnSpc>
            </a:pPr>
            <a:r>
              <a:rPr lang="en-US" altLang="zh-CN" dirty="0"/>
              <a:t>(2) </a:t>
            </a:r>
            <a:r>
              <a:rPr lang="zh-CN" altLang="en-US" b="1" dirty="0">
                <a:solidFill>
                  <a:srgbClr val="6600CC"/>
                </a:solidFill>
                <a:effectLst>
                  <a:outerShdw blurRad="38100" dist="38100" dir="2700000" algn="tl">
                    <a:srgbClr val="000000"/>
                  </a:outerShdw>
                </a:effectLst>
              </a:rPr>
              <a:t>疲劳断裂</a:t>
            </a:r>
            <a:r>
              <a:rPr lang="zh-CN" altLang="en-US" dirty="0"/>
              <a:t>  在交变应力作用下，弹簧表面缺陷</a:t>
            </a:r>
            <a:r>
              <a:rPr lang="en-US" altLang="zh-CN" dirty="0"/>
              <a:t>(</a:t>
            </a:r>
            <a:r>
              <a:rPr lang="zh-CN" altLang="en-US" dirty="0"/>
              <a:t>裂纹、折迭、刻痕、夹杂物</a:t>
            </a:r>
            <a:r>
              <a:rPr lang="en-US" altLang="zh-CN" dirty="0"/>
              <a:t>)</a:t>
            </a:r>
            <a:r>
              <a:rPr lang="zh-CN" altLang="en-US" dirty="0"/>
              <a:t>处产生疲劳源，裂纹扩展后造成断裂失效。</a:t>
            </a:r>
          </a:p>
          <a:p>
            <a:pPr algn="just">
              <a:lnSpc>
                <a:spcPct val="120000"/>
              </a:lnSpc>
            </a:pPr>
            <a:r>
              <a:rPr lang="en-US" altLang="zh-CN" dirty="0"/>
              <a:t>(3) </a:t>
            </a:r>
            <a:r>
              <a:rPr lang="zh-CN" altLang="en-US" b="1" dirty="0">
                <a:solidFill>
                  <a:srgbClr val="6600CC"/>
                </a:solidFill>
                <a:effectLst>
                  <a:outerShdw blurRad="38100" dist="38100" dir="2700000" algn="tl">
                    <a:srgbClr val="000000"/>
                  </a:outerShdw>
                </a:effectLst>
              </a:rPr>
              <a:t>快速脆性断裂</a:t>
            </a:r>
            <a:r>
              <a:rPr lang="zh-CN" altLang="en-US" dirty="0"/>
              <a:t>  某些弹簧存在材料缺陷</a:t>
            </a:r>
            <a:r>
              <a:rPr lang="en-US" altLang="zh-CN" dirty="0"/>
              <a:t>(</a:t>
            </a:r>
            <a:r>
              <a:rPr lang="zh-CN" altLang="en-US" dirty="0"/>
              <a:t>如粗大夹杂物，过多脆性相</a:t>
            </a:r>
            <a:r>
              <a:rPr lang="en-US" altLang="zh-CN" dirty="0"/>
              <a:t>)</a:t>
            </a:r>
            <a:r>
              <a:rPr lang="zh-CN" altLang="en-US" dirty="0"/>
              <a:t>、加工缺陷</a:t>
            </a:r>
            <a:r>
              <a:rPr lang="en-US" altLang="zh-CN" dirty="0"/>
              <a:t>(</a:t>
            </a:r>
            <a:r>
              <a:rPr lang="zh-CN" altLang="en-US" dirty="0"/>
              <a:t>如折迭、划痕</a:t>
            </a:r>
            <a:r>
              <a:rPr lang="en-US" altLang="zh-CN" dirty="0"/>
              <a:t>)</a:t>
            </a:r>
            <a:r>
              <a:rPr lang="zh-CN" altLang="en-US" dirty="0"/>
              <a:t>、热处理缺陷</a:t>
            </a:r>
            <a:r>
              <a:rPr lang="en-US" altLang="zh-CN" dirty="0"/>
              <a:t>(</a:t>
            </a:r>
            <a:r>
              <a:rPr lang="zh-CN" altLang="en-US" dirty="0"/>
              <a:t>淬火温度过高导致晶粒粗大，回火温度不足使材料韧性不够</a:t>
            </a:r>
            <a:r>
              <a:rPr lang="en-US" altLang="zh-CN" dirty="0"/>
              <a:t>)</a:t>
            </a:r>
            <a:r>
              <a:rPr lang="zh-CN" altLang="en-US" dirty="0"/>
              <a:t>等，当受到过大的冲击载荷时，发生突然脆性断裂。</a:t>
            </a:r>
          </a:p>
          <a:p>
            <a:pPr algn="just">
              <a:lnSpc>
                <a:spcPct val="120000"/>
              </a:lnSpc>
            </a:pPr>
            <a:r>
              <a:rPr lang="en-US" altLang="zh-CN" dirty="0"/>
              <a:t>(4) </a:t>
            </a:r>
            <a:r>
              <a:rPr lang="zh-CN" altLang="en-US" b="1" dirty="0">
                <a:solidFill>
                  <a:srgbClr val="6600CC"/>
                </a:solidFill>
                <a:effectLst>
                  <a:outerShdw blurRad="38100" dist="38100" dir="2700000" algn="tl">
                    <a:srgbClr val="000000"/>
                  </a:outerShdw>
                </a:effectLst>
              </a:rPr>
              <a:t>腐蚀断裂及永久变形</a:t>
            </a:r>
            <a:r>
              <a:rPr lang="zh-CN" altLang="en-US" dirty="0"/>
              <a:t>  在腐蚀性介质中使用的弹簧易产生应力腐蚀断裂失效。高温使弹簧材料的弹性模量和承载能力下降，高温下使用的弹簧易出现蠕变和应力松弛，产生永久变形。</a:t>
            </a:r>
          </a:p>
        </p:txBody>
      </p:sp>
      <p:sp>
        <p:nvSpPr>
          <p:cNvPr id="37893" name="WordArt 5"/>
          <p:cNvSpPr>
            <a:spLocks noChangeArrowheads="1" noChangeShapeType="1" noTextEdit="1"/>
          </p:cNvSpPr>
          <p:nvPr/>
        </p:nvSpPr>
        <p:spPr bwMode="auto">
          <a:xfrm>
            <a:off x="8748713" y="6402388"/>
            <a:ext cx="268287" cy="404812"/>
          </a:xfrm>
          <a:prstGeom prst="rect">
            <a:avLst/>
          </a:prstGeom>
        </p:spPr>
        <p:txBody>
          <a:bodyPr wrap="none" fromWordArt="1">
            <a:prstTxWarp prst="textPlain">
              <a:avLst>
                <a:gd name="adj" fmla="val 50000"/>
              </a:avLst>
            </a:prstTxWarp>
          </a:bodyPr>
          <a:lstStyle/>
          <a:p>
            <a:pPr algn="ctr"/>
            <a:r>
              <a:rPr lang="en-US" altLang="zh-CN" sz="3600" kern="10">
                <a:ln w="9525">
                  <a:solidFill>
                    <a:srgbClr val="663300"/>
                  </a:solidFill>
                  <a:round/>
                  <a:headEnd/>
                  <a:tailEnd/>
                </a:ln>
                <a:solidFill>
                  <a:srgbClr val="663300"/>
                </a:solidFill>
                <a:latin typeface="宋体"/>
                <a:ea typeface="宋体"/>
              </a:rPr>
              <a:t>21</a:t>
            </a:r>
            <a:endParaRPr lang="zh-CN" altLang="en-US" sz="3600" kern="10">
              <a:ln w="9525">
                <a:solidFill>
                  <a:srgbClr val="663300"/>
                </a:solidFill>
                <a:round/>
                <a:headEnd/>
                <a:tailEnd/>
              </a:ln>
              <a:solidFill>
                <a:srgbClr val="663300"/>
              </a:solidFill>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Lst>
  </p:timing>
</p:sld>
</file>

<file path=ppt/theme/theme1.xml><?xml version="1.0" encoding="utf-8"?>
<a:theme xmlns:a="http://schemas.openxmlformats.org/drawingml/2006/main" name="模板二">
  <a:themeElements>
    <a:clrScheme name="模板二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模板二">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模板二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模板二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模板二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模板二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模板二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模板二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模板二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模板二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模板二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模板二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模板二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模板二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jiaoda</Template>
  <TotalTime>9089</TotalTime>
  <Words>7151</Words>
  <Application>Microsoft Office PowerPoint</Application>
  <PresentationFormat>全屏显示(4:3)</PresentationFormat>
  <Paragraphs>1186</Paragraphs>
  <Slides>113</Slides>
  <Notes>6</Notes>
  <HiddenSlides>0</HiddenSlides>
  <MMClips>0</MMClips>
  <ScaleCrop>false</ScaleCrop>
  <HeadingPairs>
    <vt:vector size="4" baseType="variant">
      <vt:variant>
        <vt:lpstr>主题</vt:lpstr>
      </vt:variant>
      <vt:variant>
        <vt:i4>1</vt:i4>
      </vt:variant>
      <vt:variant>
        <vt:lpstr>幻灯片标题</vt:lpstr>
      </vt:variant>
      <vt:variant>
        <vt:i4>113</vt:i4>
      </vt:variant>
    </vt:vector>
  </HeadingPairs>
  <TitlesOfParts>
    <vt:vector size="114" baseType="lpstr">
      <vt:lpstr>模板二</vt:lpstr>
      <vt:lpstr>第四篇  机械零件的 失效与选材 </vt:lpstr>
      <vt:lpstr>幻灯片 2</vt:lpstr>
      <vt:lpstr>幻灯片 3</vt:lpstr>
      <vt:lpstr>CH4-1 机械零件失效与失效分析</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典型蠕变形貌。在一条黑色粗大的主裂纹附近有数个奥氏体晶粒，晶界上有碳化物，许多空穴沿晶界排列。此种形态比较典型，以圆形和椭圆形空穴为主。</vt:lpstr>
      <vt:lpstr>幻灯片 33</vt:lpstr>
      <vt:lpstr>幻灯片 34</vt:lpstr>
      <vt:lpstr>幻灯片 35</vt:lpstr>
      <vt:lpstr>幻灯片 36</vt:lpstr>
      <vt:lpstr>幻灯片 37</vt:lpstr>
      <vt:lpstr>幻灯片 38</vt:lpstr>
      <vt:lpstr>幻灯片 39</vt:lpstr>
      <vt:lpstr>第四篇  机械零件的 失效与选材 </vt:lpstr>
      <vt:lpstr>CH4-2 机械零件的选材原则与选用方法</vt:lpstr>
      <vt:lpstr>幻灯片 42</vt:lpstr>
      <vt:lpstr>幻灯片 43</vt:lpstr>
      <vt:lpstr>幻灯片 44</vt:lpstr>
      <vt:lpstr>（1）使用性能原则——首要原则</vt:lpstr>
      <vt:lpstr>工作条件因素： </vt:lpstr>
      <vt:lpstr>进行失效分析 </vt:lpstr>
      <vt:lpstr>零件性能要求的指标化 </vt:lpstr>
      <vt:lpstr>幻灯片 49</vt:lpstr>
      <vt:lpstr>幻灯片 50</vt:lpstr>
      <vt:lpstr>幻灯片 51</vt:lpstr>
      <vt:lpstr>幻灯片 52</vt:lpstr>
      <vt:lpstr>幻灯片 53</vt:lpstr>
      <vt:lpstr>幻灯片 54</vt:lpstr>
      <vt:lpstr>（3）经济性原则——根本原则 </vt:lpstr>
      <vt:lpstr>产品成本分析图 </vt:lpstr>
      <vt:lpstr>基本材料的成本 </vt:lpstr>
      <vt:lpstr>幻灯片 58</vt:lpstr>
      <vt:lpstr>制造成本 </vt:lpstr>
      <vt:lpstr>（4）环境与资源原则</vt:lpstr>
      <vt:lpstr>能源和资源消耗少 </vt:lpstr>
      <vt:lpstr>重要金属的世界储量</vt:lpstr>
      <vt:lpstr>方法：</vt:lpstr>
      <vt:lpstr>环境污染小</vt:lpstr>
      <vt:lpstr>幻灯片 65</vt:lpstr>
      <vt:lpstr>幻灯片 66</vt:lpstr>
      <vt:lpstr>幻灯片 67</vt:lpstr>
      <vt:lpstr>幻灯片 68</vt:lpstr>
      <vt:lpstr>幻灯片 69</vt:lpstr>
      <vt:lpstr>幻灯片 70</vt:lpstr>
      <vt:lpstr>幻灯片 71</vt:lpstr>
      <vt:lpstr>第四篇  机械零件的 失效与选材 </vt:lpstr>
      <vt:lpstr>一、齿轮类零件  </vt:lpstr>
      <vt:lpstr>幻灯片 74</vt:lpstr>
      <vt:lpstr>幻灯片 75</vt:lpstr>
      <vt:lpstr>幻灯片 76</vt:lpstr>
      <vt:lpstr>幻灯片 77</vt:lpstr>
      <vt:lpstr>幻灯片 78</vt:lpstr>
      <vt:lpstr>幻灯片 79</vt:lpstr>
      <vt:lpstr>指标依据 </vt:lpstr>
      <vt:lpstr>幻灯片 81</vt:lpstr>
      <vt:lpstr>幻灯片 82</vt:lpstr>
      <vt:lpstr>幻灯片 83</vt:lpstr>
      <vt:lpstr>幻灯片 84</vt:lpstr>
      <vt:lpstr>二、轴类零件 </vt:lpstr>
      <vt:lpstr>车辆轮轴</vt:lpstr>
      <vt:lpstr>汽车轮轴</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YangPing</cp:lastModifiedBy>
  <cp:revision>771</cp:revision>
  <dcterms:created xsi:type="dcterms:W3CDTF">2004-06-28T08:06:16Z</dcterms:created>
  <dcterms:modified xsi:type="dcterms:W3CDTF">2013-12-18T10:46:59Z</dcterms:modified>
</cp:coreProperties>
</file>